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8" r:id="rId3"/>
    <p:sldId id="297" r:id="rId4"/>
    <p:sldId id="291" r:id="rId5"/>
    <p:sldId id="304" r:id="rId6"/>
    <p:sldId id="318" r:id="rId7"/>
    <p:sldId id="328" r:id="rId8"/>
    <p:sldId id="326" r:id="rId9"/>
    <p:sldId id="327" r:id="rId10"/>
    <p:sldId id="325" r:id="rId11"/>
    <p:sldId id="332" r:id="rId12"/>
    <p:sldId id="293" r:id="rId13"/>
    <p:sldId id="321" r:id="rId14"/>
    <p:sldId id="287" r:id="rId15"/>
    <p:sldId id="331" r:id="rId16"/>
    <p:sldId id="309" r:id="rId17"/>
    <p:sldId id="317" r:id="rId18"/>
    <p:sldId id="330" r:id="rId19"/>
    <p:sldId id="334" r:id="rId20"/>
    <p:sldId id="333" r:id="rId21"/>
    <p:sldId id="335" r:id="rId22"/>
    <p:sldId id="336" r:id="rId23"/>
    <p:sldId id="320" r:id="rId24"/>
    <p:sldId id="316" r:id="rId25"/>
    <p:sldId id="311" r:id="rId26"/>
    <p:sldId id="312" r:id="rId27"/>
    <p:sldId id="329" r:id="rId28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BE2"/>
    <a:srgbClr val="000000"/>
    <a:srgbClr val="DBDBDB"/>
    <a:srgbClr val="E6E6E6"/>
    <a:srgbClr val="5891D6"/>
    <a:srgbClr val="EEC518"/>
    <a:srgbClr val="F3C7F1"/>
    <a:srgbClr val="FF66CC"/>
    <a:srgbClr val="FF9966"/>
    <a:srgbClr val="004E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4411" autoAdjust="0"/>
    <p:restoredTop sz="86447" autoAdjust="0"/>
  </p:normalViewPr>
  <p:slideViewPr>
    <p:cSldViewPr>
      <p:cViewPr varScale="1">
        <p:scale>
          <a:sx n="57" d="100"/>
          <a:sy n="57" d="100"/>
        </p:scale>
        <p:origin x="-102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008" y="-96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980DEAC-CD13-4913-94C9-04CE0E263498}" type="datetimeFigureOut">
              <a:rPr lang="de-DE"/>
              <a:pPr>
                <a:defRPr/>
              </a:pPr>
              <a:t>04.02.2014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882641B-8819-4D75-99CA-9F828278C7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22086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19E18C3-C7A0-4AE4-954A-DADC841723E8}" type="datetimeFigureOut">
              <a:rPr lang="de-DE"/>
              <a:pPr>
                <a:defRPr/>
              </a:pPr>
              <a:t>04.02.2014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82F87B-F205-453E-BE25-8141772C8C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13266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78857-4E2B-4ABD-BF13-5F99C3BC929C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82F87B-F205-453E-BE25-8141772C8C15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33978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154077-D0E1-42F3-86E9-5B8E2A955E43}" type="slidenum">
              <a:rPr lang="de-DE"/>
              <a:pPr/>
              <a:t>8</a:t>
            </a:fld>
            <a:endParaRPr lang="de-DE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1412" cy="3713163"/>
          </a:xfrm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294" y="4704713"/>
            <a:ext cx="4983913" cy="4458019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F0B27-4C2D-45CF-A621-9E1DBA62905F}" type="slidenum">
              <a:rPr lang="de-DE"/>
              <a:pPr/>
              <a:t>9</a:t>
            </a:fld>
            <a:endParaRPr lang="de-DE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1412" cy="3713163"/>
          </a:xfrm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294" y="4704713"/>
            <a:ext cx="4983913" cy="4458019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issa 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tts\My Documents\workspace\xcontrol\src\resources\gui\pic\background\backgroundXcontrol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1012" y="751520"/>
            <a:ext cx="4286250" cy="28575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5733256"/>
            <a:ext cx="8415450" cy="1124744"/>
            <a:chOff x="0" y="5733256"/>
            <a:chExt cx="8415450" cy="112474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5733256"/>
              <a:ext cx="8415450" cy="1124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 Box 597"/>
            <p:cNvSpPr txBox="1">
              <a:spLocks noChangeAspect="1" noChangeArrowheads="1"/>
            </p:cNvSpPr>
            <p:nvPr userDrawn="1"/>
          </p:nvSpPr>
          <p:spPr bwMode="auto">
            <a:xfrm>
              <a:off x="1754324" y="5935935"/>
              <a:ext cx="2133600" cy="73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2170" tIns="42728" rIns="82170" bIns="42728"/>
            <a:lstStyle/>
            <a:p>
              <a:pPr algn="l" defTabSz="919163"/>
              <a:r>
                <a:rPr lang="de-DE" sz="2000" dirty="0">
                  <a:latin typeface="Arial Narrow" pitchFamily="34" charset="0"/>
                </a:rPr>
                <a:t>Max-Planck-Institut</a:t>
              </a:r>
            </a:p>
            <a:p>
              <a:pPr algn="l" defTabSz="919163"/>
              <a:r>
                <a:rPr lang="de-DE" sz="2000" dirty="0">
                  <a:latin typeface="Arial Narrow" pitchFamily="34" charset="0"/>
                </a:rPr>
                <a:t>für Plasmaphysik</a:t>
              </a:r>
              <a:endParaRPr lang="en-US" sz="2000" dirty="0">
                <a:latin typeface="Arial Narrow" pitchFamily="34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8240" y="5935935"/>
              <a:ext cx="723281" cy="6733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aphicFrame>
          <p:nvGraphicFramePr>
            <p:cNvPr id="819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255679177"/>
                </p:ext>
              </p:extLst>
            </p:nvPr>
          </p:nvGraphicFramePr>
          <p:xfrm>
            <a:off x="3817962" y="5914218"/>
            <a:ext cx="719137" cy="719138"/>
          </p:xfrm>
          <a:graphic>
            <a:graphicData uri="http://schemas.openxmlformats.org/presentationml/2006/ole">
              <p:oleObj spid="_x0000_s4950" name="Photo Editor-Foto" r:id="rId5" imgW="12580952" imgH="12580952" progId="">
                <p:embed/>
              </p:oleObj>
            </a:graphicData>
          </a:graphic>
        </p:graphicFrame>
        <p:graphicFrame>
          <p:nvGraphicFramePr>
            <p:cNvPr id="819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968865511"/>
                </p:ext>
              </p:extLst>
            </p:nvPr>
          </p:nvGraphicFramePr>
          <p:xfrm>
            <a:off x="4789512" y="6011056"/>
            <a:ext cx="1504950" cy="538162"/>
          </p:xfrm>
          <a:graphic>
            <a:graphicData uri="http://schemas.openxmlformats.org/presentationml/2006/ole">
              <p:oleObj spid="_x0000_s4951" name="Photo Editor-Foto" r:id="rId6" imgW="17952381" imgH="6419048" progId="">
                <p:embed/>
              </p:oleObj>
            </a:graphicData>
          </a:graphic>
        </p:graphicFrame>
        <p:graphicFrame>
          <p:nvGraphicFramePr>
            <p:cNvPr id="819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916395926"/>
                </p:ext>
              </p:extLst>
            </p:nvPr>
          </p:nvGraphicFramePr>
          <p:xfrm>
            <a:off x="6564337" y="5992006"/>
            <a:ext cx="815975" cy="544512"/>
          </p:xfrm>
          <a:graphic>
            <a:graphicData uri="http://schemas.openxmlformats.org/presentationml/2006/ole">
              <p:oleObj spid="_x0000_s4952" name="Photo Editor-Foto" r:id="rId7" imgW="7621064" imgH="5076190" progId="">
                <p:embed/>
              </p:oleObj>
            </a:graphicData>
          </a:graphic>
        </p:graphicFrame>
      </p:grpSp>
      <p:sp>
        <p:nvSpPr>
          <p:cNvPr id="11" name="Textfeld 16"/>
          <p:cNvSpPr txBox="1"/>
          <p:nvPr userDrawn="1"/>
        </p:nvSpPr>
        <p:spPr>
          <a:xfrm>
            <a:off x="8420099" y="751520"/>
            <a:ext cx="723901" cy="6106480"/>
          </a:xfrm>
          <a:prstGeom prst="rect">
            <a:avLst/>
          </a:prstGeom>
          <a:gradFill flip="none" rotWithShape="1">
            <a:gsLst>
              <a:gs pos="0">
                <a:srgbClr val="005BC0"/>
              </a:gs>
              <a:gs pos="90000">
                <a:srgbClr val="C4D6EB"/>
              </a:gs>
              <a:gs pos="100000">
                <a:schemeClr val="bg1"/>
              </a:gs>
            </a:gsLst>
            <a:lin ang="5400000" scaled="0"/>
            <a:tileRect/>
          </a:gra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8420099" y="644524"/>
            <a:ext cx="723901" cy="5713413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Motivation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(Web-)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Services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SOA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Cloud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Computing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Status/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Tasks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50006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5725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8420099" y="644524"/>
            <a:ext cx="723901" cy="5713413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50006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79899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8420099" y="644524"/>
            <a:ext cx="723901" cy="5713413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Motivation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(Web-)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Services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SOA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Summary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50006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44186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2204156" y="6525628"/>
            <a:ext cx="1368778" cy="246647"/>
          </a:xfrm>
          <a:prstGeom prst="rect">
            <a:avLst/>
          </a:prstGeom>
          <a:ln/>
        </p:spPr>
        <p:txBody>
          <a:bodyPr lIns="83485" tIns="41742" rIns="83485" bIns="41742"/>
          <a:lstStyle>
            <a:lvl1pPr>
              <a:defRPr/>
            </a:lvl1pPr>
          </a:lstStyle>
          <a:p>
            <a:pPr>
              <a:defRPr/>
            </a:pPr>
            <a:fld id="{337BC5DA-C0DD-4511-BA42-B6C995147F38}" type="datetime1">
              <a:rPr lang="en-US"/>
              <a:pPr>
                <a:defRPr/>
              </a:pPr>
              <a:t>2/4/2014</a:t>
            </a:fld>
            <a:r>
              <a:rPr lang="de-DE"/>
              <a:t>.</a:t>
            </a:r>
            <a:endParaRPr lang="de-DE" sz="80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917244" y="6450431"/>
            <a:ext cx="2895600" cy="457200"/>
          </a:xfrm>
          <a:prstGeom prst="rect">
            <a:avLst/>
          </a:prstGeom>
          <a:ln/>
        </p:spPr>
        <p:txBody>
          <a:bodyPr lIns="83485" tIns="41742" rIns="83485" bIns="41742"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Georg Kühner - RZG 07.-08.07.2010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5368" y="6427871"/>
            <a:ext cx="1905000" cy="457200"/>
          </a:xfrm>
          <a:prstGeom prst="rect">
            <a:avLst/>
          </a:prstGeom>
          <a:ln/>
        </p:spPr>
        <p:txBody>
          <a:bodyPr lIns="83485" tIns="41742" rIns="83485" bIns="41742"/>
          <a:lstStyle>
            <a:lvl1pPr>
              <a:defRPr/>
            </a:lvl1pPr>
          </a:lstStyle>
          <a:p>
            <a:pPr>
              <a:defRPr/>
            </a:pPr>
            <a:fld id="{A31C9407-8A55-41C6-95FD-1F42D5035CD0}" type="slidenum">
              <a:rPr lang="de-DE"/>
              <a:pPr>
                <a:defRPr/>
              </a:pPr>
              <a:t>‹Nr.›</a:t>
            </a:fld>
            <a:r>
              <a:rPr lang="de-DE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5195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arissa S2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Foliennummernplatzhalter 10"/>
          <p:cNvSpPr txBox="1">
            <a:spLocks/>
          </p:cNvSpPr>
          <p:nvPr userDrawn="1"/>
        </p:nvSpPr>
        <p:spPr>
          <a:xfrm>
            <a:off x="8459924" y="6525344"/>
            <a:ext cx="684076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0A37C-14CF-46B4-A86F-F6684145500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8388424" y="1196752"/>
            <a:ext cx="75557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Intro-</a:t>
            </a:r>
          </a:p>
          <a:p>
            <a:pPr algn="ctr"/>
            <a:r>
              <a:rPr lang="de-DE" sz="900" kern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duction</a:t>
            </a:r>
            <a:endParaRPr lang="de-DE" sz="9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Present</a:t>
            </a:r>
            <a:endParaRPr lang="de-DE" sz="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algn="ctr"/>
            <a:r>
              <a:rPr lang="de-DE" sz="9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Develop</a:t>
            </a:r>
            <a:r>
              <a:rPr lang="de-DE" sz="9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-</a:t>
            </a:r>
          </a:p>
          <a:p>
            <a:pPr algn="ctr"/>
            <a:r>
              <a:rPr lang="de-DE" sz="9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rPr>
              <a:t>ment</a:t>
            </a:r>
            <a:endParaRPr lang="de-DE" sz="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algn="ctr"/>
            <a:endParaRPr lang="de-DE" sz="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Proposed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Solution</a:t>
            </a: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</a:t>
            </a: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681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8388424" y="1052736"/>
            <a:ext cx="7555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DAQ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SOA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232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8388424" y="1052736"/>
            <a:ext cx="7555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DAQ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SOA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9065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388424" y="1052736"/>
            <a:ext cx="7555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Fusion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W7-X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Plasma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3132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388424" y="1052736"/>
            <a:ext cx="7555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Fusion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W7-X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Plasma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436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7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388424" y="1052736"/>
            <a:ext cx="7555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Fusion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W7-X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Plasma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436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388424" y="1052736"/>
            <a:ext cx="7555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Fusion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W7-X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Plasma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436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388424" y="1052736"/>
            <a:ext cx="7555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Intro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Fusion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W7-X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Plasma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Control</a:t>
            </a: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pitchFamily="34" charset="0"/>
              </a:rPr>
              <a:t>Summary</a:t>
            </a:r>
          </a:p>
          <a:p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436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8420101" y="619125"/>
            <a:ext cx="723900" cy="573881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0000">
                <a:srgbClr val="C4D6EB"/>
              </a:gs>
              <a:gs pos="100000">
                <a:schemeClr val="bg1"/>
              </a:gs>
            </a:gsLst>
            <a:lin ang="5400000" scaled="0"/>
            <a:tileRect/>
          </a:gra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CoDaC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Business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Daten-</a:t>
            </a:r>
            <a:r>
              <a:rPr lang="de-DE" sz="9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analyse</a:t>
            </a:r>
            <a:r>
              <a:rPr lang="de-DE" sz="9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Szenarien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CoDaC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Kompo-nenten</a:t>
            </a: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Zusammen-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fassung</a:t>
            </a: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50006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8681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8420101" y="619125"/>
            <a:ext cx="723900" cy="573881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0000">
                <a:srgbClr val="C4D6EB"/>
              </a:gs>
              <a:gs pos="100000">
                <a:schemeClr val="bg1"/>
              </a:gs>
            </a:gsLst>
            <a:lin ang="5400000" scaled="0"/>
            <a:tileRect/>
          </a:gra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CoDaC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Business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Daten-</a:t>
            </a:r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analyse</a:t>
            </a: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Szenarien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CoDaC</a:t>
            </a:r>
            <a:endParaRPr lang="de-DE" sz="9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Kompo-nenten</a:t>
            </a:r>
            <a:endParaRPr lang="de-DE" sz="9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Zusammen-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fassung</a:t>
            </a: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50006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771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Larissa S2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8"/>
          <p:cNvSpPr txBox="1">
            <a:spLocks/>
          </p:cNvSpPr>
          <p:nvPr userDrawn="1"/>
        </p:nvSpPr>
        <p:spPr>
          <a:xfrm>
            <a:off x="0" y="6597352"/>
            <a:ext cx="77048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Andreas Werner   -   8</a:t>
            </a:r>
            <a:r>
              <a:rPr kumimoji="0" lang="en-US" sz="1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IAEA-TM on Control, Data Acquisition, and Remote Participation for Fusion Research, San Francisco, June 20-24, 2011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liennummernplatzhalter 10"/>
          <p:cNvSpPr txBox="1">
            <a:spLocks/>
          </p:cNvSpPr>
          <p:nvPr userDrawn="1"/>
        </p:nvSpPr>
        <p:spPr>
          <a:xfrm>
            <a:off x="8459924" y="6525344"/>
            <a:ext cx="684076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0A37C-14CF-46B4-A86F-F6684145500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8388424" y="1196752"/>
            <a:ext cx="755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CoDaC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Project</a:t>
            </a: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Achieve</a:t>
            </a: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</a:p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ments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Improve</a:t>
            </a:r>
            <a:r>
              <a:rPr lang="de-DE" sz="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</a:p>
          <a:p>
            <a:pPr algn="ctr"/>
            <a:r>
              <a:rPr lang="de-DE" sz="9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ments</a:t>
            </a:r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endParaRPr lang="de-D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de-DE" sz="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Backend</a:t>
            </a:r>
          </a:p>
          <a:p>
            <a:pPr algn="ctr"/>
            <a:r>
              <a:rPr lang="de-DE" sz="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&amp;</a:t>
            </a:r>
          </a:p>
          <a:p>
            <a:pPr algn="ctr"/>
            <a:r>
              <a:rPr lang="de-DE" sz="9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Infra-structure</a:t>
            </a:r>
            <a:endParaRPr lang="de-DE" sz="9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8320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8420099" y="644524"/>
            <a:ext cx="723901" cy="6213476"/>
          </a:xfrm>
          <a:prstGeom prst="rect">
            <a:avLst/>
          </a:prstGeom>
          <a:gradFill flip="none" rotWithShape="1">
            <a:gsLst>
              <a:gs pos="0">
                <a:srgbClr val="005BC0"/>
              </a:gs>
              <a:gs pos="90000">
                <a:srgbClr val="C4D6EB"/>
              </a:gs>
              <a:gs pos="100000">
                <a:schemeClr val="bg1"/>
              </a:gs>
            </a:gsLst>
            <a:lin ang="5400000" scaled="0"/>
            <a:tileRect/>
          </a:gra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0" y="0"/>
            <a:ext cx="9144000" cy="673331"/>
          </a:xfrm>
          <a:prstGeom prst="rect">
            <a:avLst/>
          </a:prstGeom>
          <a:ln w="63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1302478" y="24938"/>
            <a:ext cx="650085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16625"/>
            <a:ext cx="746125" cy="656706"/>
          </a:xfrm>
          <a:prstGeom prst="rect">
            <a:avLst/>
          </a:prstGeom>
          <a:ln w="9525">
            <a:noFill/>
            <a:round/>
            <a:headEnd/>
            <a:tailEnd/>
          </a:ln>
          <a:effectLst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420719" y="-1"/>
            <a:ext cx="723281" cy="673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0" y="6626880"/>
            <a:ext cx="4203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Andreas Werner 	 RZG Workshop </a:t>
            </a:r>
            <a:r>
              <a:rPr lang="en-US" sz="11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Ringberg</a:t>
            </a:r>
            <a:r>
              <a:rPr lang="en-US" sz="11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,  06.02.2014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547549" y="6596390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DDCAA68-29B6-452A-85C5-CEA20B7BF0B8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pPr/>
              <a:t>‹Nr.›</a:t>
            </a:fld>
            <a:r>
              <a:rPr lang="en-US" sz="11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/20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21.jpeg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jpeg"/><Relationship Id="rId11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3.png"/><Relationship Id="rId4" Type="http://schemas.openxmlformats.org/officeDocument/2006/relationships/image" Target="../media/image12.pn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21.jpeg"/><Relationship Id="rId12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jpeg"/><Relationship Id="rId11" Type="http://schemas.openxmlformats.org/officeDocument/2006/relationships/image" Target="../media/image23.png"/><Relationship Id="rId5" Type="http://schemas.openxmlformats.org/officeDocument/2006/relationships/image" Target="../media/image13.png"/><Relationship Id="rId10" Type="http://schemas.openxmlformats.org/officeDocument/2006/relationships/image" Target="../media/image29.png"/><Relationship Id="rId4" Type="http://schemas.openxmlformats.org/officeDocument/2006/relationships/image" Target="../media/image12.png"/><Relationship Id="rId9" Type="http://schemas.openxmlformats.org/officeDocument/2006/relationships/image" Target="../media/image22.jpeg"/><Relationship Id="rId1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2.png"/><Relationship Id="rId18" Type="http://schemas.openxmlformats.org/officeDocument/2006/relationships/image" Target="../media/image23.png"/><Relationship Id="rId3" Type="http://schemas.openxmlformats.org/officeDocument/2006/relationships/image" Target="../media/image11.png"/><Relationship Id="rId21" Type="http://schemas.openxmlformats.org/officeDocument/2006/relationships/image" Target="../media/image16.png"/><Relationship Id="rId7" Type="http://schemas.openxmlformats.org/officeDocument/2006/relationships/image" Target="../media/image21.jpe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10.png"/><Relationship Id="rId16" Type="http://schemas.openxmlformats.org/officeDocument/2006/relationships/image" Target="../media/image45.jpe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jpeg"/><Relationship Id="rId11" Type="http://schemas.openxmlformats.org/officeDocument/2006/relationships/image" Target="../media/image40.png"/><Relationship Id="rId5" Type="http://schemas.openxmlformats.org/officeDocument/2006/relationships/image" Target="../media/image13.png"/><Relationship Id="rId15" Type="http://schemas.openxmlformats.org/officeDocument/2006/relationships/image" Target="../media/image44.png"/><Relationship Id="rId10" Type="http://schemas.openxmlformats.org/officeDocument/2006/relationships/image" Target="../media/image29.png"/><Relationship Id="rId19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22.jpeg"/><Relationship Id="rId1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%0dmainframe.png%20%20%20%20%20%20%20%20%20%20%20%20%20%20%20%20%20%20%20%20%20%20%20%20%20%20%20%20%20%20%20%20%20%20%20%20%20%20%20%20%20%20%20%20%20%20%20%20%20%20000081F9%08kingtalk%20%20%20%20%20%20%20%20%20%20%20%20%20%20%20%20%20%20%20%20%20%20%20C3BCB6D4:" TargetMode="External"/><Relationship Id="rId39" Type="http://schemas.openxmlformats.org/officeDocument/2006/relationships/image" Target="../media/image82.png"/><Relationship Id="rId3" Type="http://schemas.openxmlformats.org/officeDocument/2006/relationships/image" Target="../media/image49.png"/><Relationship Id="rId21" Type="http://schemas.openxmlformats.org/officeDocument/2006/relationships/image" Target="%0cbuilding.png%20%20%20%20%20%20%20%20%20%20%20%20%20%20%20%20%20%20%20%20%20%20%20%20%20%20%20%20%20%20%20%20%20%20%20%20%20%20%20%20%20%20%20%20%20%20%20%20%20%20%20000081F9%08kingtalk%20%20%20%20%20%20%20%20%20%20%20%20%20%20%20%20%20%20%20%20%20%20%20C3BCB6D4:" TargetMode="External"/><Relationship Id="rId34" Type="http://schemas.openxmlformats.org/officeDocument/2006/relationships/image" Target="../media/image77.png"/><Relationship Id="rId42" Type="http://schemas.openxmlformats.org/officeDocument/2006/relationships/image" Target="../media/image85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69.png"/><Relationship Id="rId33" Type="http://schemas.openxmlformats.org/officeDocument/2006/relationships/image" Target="../media/image76.png"/><Relationship Id="rId38" Type="http://schemas.openxmlformats.org/officeDocument/2006/relationships/image" Target="../media/image81.png"/><Relationship Id="rId46" Type="http://schemas.openxmlformats.org/officeDocument/2006/relationships/image" Target="../media/image89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2.png"/><Relationship Id="rId41" Type="http://schemas.openxmlformats.org/officeDocument/2006/relationships/image" Target="../media/image8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68.png"/><Relationship Id="rId32" Type="http://schemas.openxmlformats.org/officeDocument/2006/relationships/image" Target="../media/image75.png"/><Relationship Id="rId37" Type="http://schemas.openxmlformats.org/officeDocument/2006/relationships/image" Target="../media/image80.png"/><Relationship Id="rId40" Type="http://schemas.openxmlformats.org/officeDocument/2006/relationships/image" Target="../media/image83.png"/><Relationship Id="rId45" Type="http://schemas.openxmlformats.org/officeDocument/2006/relationships/image" Target="../media/image88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%10service-gray.png%20%20%20%20%20%20%20%20%20%20%20%20%20%20%20%20%20%20%20%20%20%20%20%20%20%20%20%20%20%20%20%20%20%20%20%20%20%20%20%20%20%20%20%20%20%20%20000081F9%08kingtalk%20%20%20%20%20%20%20%20%20%20%20%20%20%20%20%20%20%20%20%20%20%20%20C3BCB6D4:" TargetMode="External"/><Relationship Id="rId28" Type="http://schemas.openxmlformats.org/officeDocument/2006/relationships/image" Target="../media/image71.png"/><Relationship Id="rId36" Type="http://schemas.openxmlformats.org/officeDocument/2006/relationships/image" Target="../media/image79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74.png"/><Relationship Id="rId44" Type="http://schemas.openxmlformats.org/officeDocument/2006/relationships/image" Target="../media/image87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7.png"/><Relationship Id="rId27" Type="http://schemas.openxmlformats.org/officeDocument/2006/relationships/image" Target="../media/image70.png"/><Relationship Id="rId30" Type="http://schemas.openxmlformats.org/officeDocument/2006/relationships/image" Target="../media/image73.png"/><Relationship Id="rId35" Type="http://schemas.openxmlformats.org/officeDocument/2006/relationships/image" Target="../media/image78.png"/><Relationship Id="rId43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78024" y="2276475"/>
            <a:ext cx="76962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Archiving, Analysis and Modeling</a:t>
            </a:r>
            <a:endParaRPr lang="en-US" sz="3200" b="1" dirty="0" smtClean="0">
              <a:solidFill>
                <a:schemeClr val="accent1"/>
              </a:solidFill>
              <a:latin typeface="+mn-lt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of </a:t>
            </a:r>
            <a:r>
              <a:rPr lang="en-US" sz="3200" b="1" dirty="0" err="1" smtClean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Wendelstein</a:t>
            </a:r>
            <a:r>
              <a:rPr lang="en-US" sz="3200" b="1" dirty="0" smtClean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 7-X Experiment Data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5" name="Text Box 598"/>
          <p:cNvSpPr txBox="1">
            <a:spLocks noChangeArrowheads="1"/>
          </p:cNvSpPr>
          <p:nvPr/>
        </p:nvSpPr>
        <p:spPr bwMode="auto">
          <a:xfrm>
            <a:off x="287524" y="3429000"/>
            <a:ext cx="8077200" cy="15225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600" dirty="0" smtClean="0">
                <a:latin typeface="+mn-lt"/>
                <a:cs typeface="Times New Roman" pitchFamily="18" charset="0"/>
              </a:rPr>
              <a:t>Andreas Werner for the W7-X </a:t>
            </a:r>
            <a:r>
              <a:rPr lang="en-GB" sz="1600" dirty="0" err="1" smtClean="0">
                <a:latin typeface="+mn-lt"/>
                <a:cs typeface="Times New Roman" pitchFamily="18" charset="0"/>
              </a:rPr>
              <a:t>CoDaC</a:t>
            </a:r>
            <a:r>
              <a:rPr lang="en-GB" sz="1600" dirty="0" smtClean="0">
                <a:latin typeface="+mn-lt"/>
                <a:cs typeface="Times New Roman" pitchFamily="18" charset="0"/>
              </a:rPr>
              <a:t> Team</a:t>
            </a:r>
            <a:endParaRPr lang="en-US" sz="1600" dirty="0">
              <a:latin typeface="+mn-lt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en-GB" sz="1600" dirty="0" smtClean="0">
              <a:latin typeface="+mn-lt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en-GB" sz="1600" dirty="0">
              <a:latin typeface="+mn-lt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GB" sz="1600" dirty="0" smtClean="0">
                <a:latin typeface="+mn-lt"/>
                <a:cs typeface="Times New Roman" pitchFamily="18" charset="0"/>
              </a:rPr>
              <a:t>Max-Planck-</a:t>
            </a:r>
            <a:r>
              <a:rPr lang="en-GB" sz="1600" dirty="0" err="1" smtClean="0">
                <a:latin typeface="+mn-lt"/>
                <a:cs typeface="Times New Roman" pitchFamily="18" charset="0"/>
              </a:rPr>
              <a:t>Institut</a:t>
            </a:r>
            <a:r>
              <a:rPr lang="en-GB" sz="1600" dirty="0" smtClean="0">
                <a:latin typeface="+mn-lt"/>
                <a:cs typeface="Times New Roman" pitchFamily="18" charset="0"/>
              </a:rPr>
              <a:t> </a:t>
            </a:r>
            <a:r>
              <a:rPr lang="en-GB" sz="1600" dirty="0" err="1" smtClean="0">
                <a:latin typeface="+mn-lt"/>
                <a:cs typeface="Times New Roman" pitchFamily="18" charset="0"/>
              </a:rPr>
              <a:t>für</a:t>
            </a:r>
            <a:r>
              <a:rPr lang="en-GB" sz="1600" dirty="0" smtClean="0">
                <a:latin typeface="+mn-lt"/>
                <a:cs typeface="Times New Roman" pitchFamily="18" charset="0"/>
              </a:rPr>
              <a:t> </a:t>
            </a:r>
            <a:r>
              <a:rPr lang="en-GB" sz="1600" dirty="0" err="1" smtClean="0">
                <a:latin typeface="+mn-lt"/>
                <a:cs typeface="Times New Roman" pitchFamily="18" charset="0"/>
              </a:rPr>
              <a:t>Plasmaphysik</a:t>
            </a:r>
            <a:r>
              <a:rPr lang="en-GB" sz="1600" dirty="0" smtClean="0">
                <a:latin typeface="+mn-lt"/>
                <a:cs typeface="Times New Roman" pitchFamily="18" charset="0"/>
              </a:rPr>
              <a:t>, Germany</a:t>
            </a:r>
          </a:p>
          <a:p>
            <a:pPr algn="ctr">
              <a:spcBef>
                <a:spcPct val="20000"/>
              </a:spcBef>
            </a:pPr>
            <a:endParaRPr lang="en-GB" sz="1600" dirty="0" smtClean="0">
              <a:solidFill>
                <a:schemeClr val="tx2"/>
              </a:solidFill>
              <a:latin typeface="+mn-lt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5488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Tree of Archived Data</a:t>
            </a:r>
            <a:endParaRPr lang="en-US" dirty="0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1964309" y="1014987"/>
            <a:ext cx="869950" cy="366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/GPFS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1249934" y="1586487"/>
            <a:ext cx="812800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/W7X 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749871" y="2300862"/>
            <a:ext cx="763588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/asg1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35497" y="3801049"/>
            <a:ext cx="3214688" cy="23391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 sz="1400" dirty="0">
                <a:solidFill>
                  <a:srgbClr val="00B050"/>
                </a:solidFill>
              </a:rPr>
              <a:t>Files:</a:t>
            </a:r>
          </a:p>
          <a:p>
            <a:r>
              <a:rPr lang="de-DE" sz="1400" dirty="0" smtClean="0">
                <a:solidFill>
                  <a:srgbClr val="00B050"/>
                </a:solidFill>
              </a:rPr>
              <a:t>asg1_as1_year_day.boxes</a:t>
            </a:r>
          </a:p>
          <a:p>
            <a:r>
              <a:rPr lang="de-DE" sz="1400" dirty="0" smtClean="0">
                <a:solidFill>
                  <a:srgbClr val="00B050"/>
                </a:solidFill>
              </a:rPr>
              <a:t> </a:t>
            </a:r>
            <a:endParaRPr lang="de-DE" sz="1400" dirty="0">
              <a:solidFill>
                <a:srgbClr val="00B050"/>
              </a:solidFill>
            </a:endParaRPr>
          </a:p>
          <a:p>
            <a:r>
              <a:rPr lang="de-DE" sz="1400" i="1" dirty="0" smtClean="0">
                <a:solidFill>
                  <a:srgbClr val="FF0000"/>
                </a:solidFill>
              </a:rPr>
              <a:t>asg1_as1.yap  (Db4o  </a:t>
            </a:r>
            <a:r>
              <a:rPr lang="de-DE" sz="1400" i="1" dirty="0" err="1" smtClean="0">
                <a:solidFill>
                  <a:srgbClr val="FF0000"/>
                </a:solidFill>
              </a:rPr>
              <a:t>database</a:t>
            </a:r>
            <a:r>
              <a:rPr lang="de-DE" sz="1400" i="1" dirty="0" smtClean="0">
                <a:solidFill>
                  <a:srgbClr val="FF0000"/>
                </a:solidFill>
              </a:rPr>
              <a:t>)</a:t>
            </a:r>
          </a:p>
          <a:p>
            <a:endParaRPr lang="de-DE" dirty="0"/>
          </a:p>
          <a:p>
            <a:r>
              <a:rPr lang="de-DE" sz="1200" dirty="0"/>
              <a:t>asg1_as1_2011_001.boxes </a:t>
            </a:r>
          </a:p>
          <a:p>
            <a:r>
              <a:rPr lang="de-DE" sz="1200" dirty="0" smtClean="0"/>
              <a:t>asg1_as1_2011_002.boxes </a:t>
            </a:r>
            <a:endParaRPr lang="de-DE" sz="1200" dirty="0"/>
          </a:p>
          <a:p>
            <a:r>
              <a:rPr lang="de-DE" sz="1200" dirty="0"/>
              <a:t>	….</a:t>
            </a:r>
          </a:p>
          <a:p>
            <a:r>
              <a:rPr lang="de-DE" sz="1200" dirty="0"/>
              <a:t>asg1_as1_2011_365.boxes </a:t>
            </a:r>
          </a:p>
          <a:p>
            <a:r>
              <a:rPr lang="de-DE" sz="1200" dirty="0"/>
              <a:t>	….</a:t>
            </a:r>
          </a:p>
          <a:p>
            <a:r>
              <a:rPr lang="de-DE" sz="1200" dirty="0"/>
              <a:t>asg1_as1_2028_365.boxes </a:t>
            </a:r>
          </a:p>
        </p:txBody>
      </p:sp>
      <p:sp>
        <p:nvSpPr>
          <p:cNvPr id="39" name="Textfeld 13"/>
          <p:cNvSpPr txBox="1">
            <a:spLocks noChangeArrowheads="1"/>
          </p:cNvSpPr>
          <p:nvPr/>
        </p:nvSpPr>
        <p:spPr bwMode="auto">
          <a:xfrm>
            <a:off x="4750371" y="2015112"/>
            <a:ext cx="954088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>
                <a:solidFill>
                  <a:srgbClr val="3333FF"/>
                </a:solidFill>
              </a:rPr>
              <a:t>/WEGA</a:t>
            </a:r>
          </a:p>
        </p:txBody>
      </p:sp>
      <p:sp>
        <p:nvSpPr>
          <p:cNvPr id="40" name="Textfeld 14"/>
          <p:cNvSpPr txBox="1">
            <a:spLocks noChangeArrowheads="1"/>
          </p:cNvSpPr>
          <p:nvPr/>
        </p:nvSpPr>
        <p:spPr bwMode="auto">
          <a:xfrm>
            <a:off x="6107684" y="1937671"/>
            <a:ext cx="812800" cy="369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>
                <a:solidFill>
                  <a:srgbClr val="669900"/>
                </a:solidFill>
              </a:rPr>
              <a:t>/LAB1</a:t>
            </a:r>
            <a:endParaRPr lang="de-DE"/>
          </a:p>
        </p:txBody>
      </p:sp>
      <p:sp>
        <p:nvSpPr>
          <p:cNvPr id="41" name="Textfeld 15"/>
          <p:cNvSpPr txBox="1">
            <a:spLocks noChangeArrowheads="1"/>
          </p:cNvSpPr>
          <p:nvPr/>
        </p:nvSpPr>
        <p:spPr bwMode="auto">
          <a:xfrm>
            <a:off x="7308304" y="1770756"/>
            <a:ext cx="812800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 dirty="0">
                <a:solidFill>
                  <a:schemeClr val="accent2"/>
                </a:solidFill>
              </a:rPr>
              <a:t>/LAB2</a:t>
            </a:r>
          </a:p>
        </p:txBody>
      </p:sp>
      <p:sp>
        <p:nvSpPr>
          <p:cNvPr id="42" name="Textfeld 17"/>
          <p:cNvSpPr txBox="1">
            <a:spLocks noChangeArrowheads="1"/>
          </p:cNvSpPr>
          <p:nvPr/>
        </p:nvSpPr>
        <p:spPr bwMode="auto">
          <a:xfrm>
            <a:off x="1964309" y="2300862"/>
            <a:ext cx="749300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/asg2</a:t>
            </a:r>
          </a:p>
        </p:txBody>
      </p:sp>
      <p:sp>
        <p:nvSpPr>
          <p:cNvPr id="43" name="Textfeld 18"/>
          <p:cNvSpPr txBox="1">
            <a:spLocks noChangeArrowheads="1"/>
          </p:cNvSpPr>
          <p:nvPr/>
        </p:nvSpPr>
        <p:spPr bwMode="auto">
          <a:xfrm>
            <a:off x="2834259" y="2307559"/>
            <a:ext cx="415925" cy="369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…</a:t>
            </a:r>
          </a:p>
        </p:txBody>
      </p:sp>
      <p:sp>
        <p:nvSpPr>
          <p:cNvPr id="44" name="Textfeld 19"/>
          <p:cNvSpPr txBox="1">
            <a:spLocks noChangeArrowheads="1"/>
          </p:cNvSpPr>
          <p:nvPr/>
        </p:nvSpPr>
        <p:spPr bwMode="auto">
          <a:xfrm>
            <a:off x="3321621" y="2300862"/>
            <a:ext cx="787400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/asgN</a:t>
            </a:r>
          </a:p>
        </p:txBody>
      </p:sp>
      <p:sp>
        <p:nvSpPr>
          <p:cNvPr id="45" name="Textfeld 20"/>
          <p:cNvSpPr txBox="1">
            <a:spLocks noChangeArrowheads="1"/>
          </p:cNvSpPr>
          <p:nvPr/>
        </p:nvSpPr>
        <p:spPr bwMode="auto">
          <a:xfrm>
            <a:off x="4678934" y="2658049"/>
            <a:ext cx="749300" cy="369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>
                <a:solidFill>
                  <a:srgbClr val="3333FF"/>
                </a:solidFill>
              </a:rPr>
              <a:t>/asg1</a:t>
            </a:r>
          </a:p>
        </p:txBody>
      </p:sp>
      <p:sp>
        <p:nvSpPr>
          <p:cNvPr id="46" name="Textfeld 21"/>
          <p:cNvSpPr txBox="1">
            <a:spLocks noChangeArrowheads="1"/>
          </p:cNvSpPr>
          <p:nvPr/>
        </p:nvSpPr>
        <p:spPr bwMode="auto">
          <a:xfrm>
            <a:off x="535559" y="3015237"/>
            <a:ext cx="620712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/as1</a:t>
            </a:r>
          </a:p>
        </p:txBody>
      </p:sp>
      <p:sp>
        <p:nvSpPr>
          <p:cNvPr id="47" name="Textfeld 22"/>
          <p:cNvSpPr txBox="1">
            <a:spLocks noChangeArrowheads="1"/>
          </p:cNvSpPr>
          <p:nvPr/>
        </p:nvSpPr>
        <p:spPr bwMode="auto">
          <a:xfrm>
            <a:off x="1535684" y="3015237"/>
            <a:ext cx="620712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/as2</a:t>
            </a:r>
          </a:p>
        </p:txBody>
      </p:sp>
      <p:sp>
        <p:nvSpPr>
          <p:cNvPr id="48" name="Textfeld 23"/>
          <p:cNvSpPr txBox="1">
            <a:spLocks noChangeArrowheads="1"/>
          </p:cNvSpPr>
          <p:nvPr/>
        </p:nvSpPr>
        <p:spPr bwMode="auto">
          <a:xfrm>
            <a:off x="2178621" y="3015237"/>
            <a:ext cx="415925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…</a:t>
            </a:r>
          </a:p>
        </p:txBody>
      </p:sp>
      <p:sp>
        <p:nvSpPr>
          <p:cNvPr id="49" name="Textfeld 24"/>
          <p:cNvSpPr txBox="1">
            <a:spLocks noChangeArrowheads="1"/>
          </p:cNvSpPr>
          <p:nvPr/>
        </p:nvSpPr>
        <p:spPr bwMode="auto">
          <a:xfrm>
            <a:off x="2607246" y="3015237"/>
            <a:ext cx="633413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/>
              <a:t>/asZ</a:t>
            </a:r>
          </a:p>
        </p:txBody>
      </p:sp>
      <p:sp>
        <p:nvSpPr>
          <p:cNvPr id="50" name="Textfeld 27"/>
          <p:cNvSpPr txBox="1">
            <a:spLocks noChangeArrowheads="1"/>
          </p:cNvSpPr>
          <p:nvPr/>
        </p:nvSpPr>
        <p:spPr bwMode="auto">
          <a:xfrm>
            <a:off x="5536184" y="2658049"/>
            <a:ext cx="415925" cy="369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de-DE">
                <a:solidFill>
                  <a:srgbClr val="3333FF"/>
                </a:solidFill>
              </a:rPr>
              <a:t>…</a:t>
            </a:r>
          </a:p>
        </p:txBody>
      </p:sp>
      <p:cxnSp>
        <p:nvCxnSpPr>
          <p:cNvPr id="51" name="Gerade Verbindung 29"/>
          <p:cNvCxnSpPr>
            <a:stCxn id="35" idx="2"/>
            <a:endCxn id="36" idx="0"/>
          </p:cNvCxnSpPr>
          <p:nvPr/>
        </p:nvCxnSpPr>
        <p:spPr>
          <a:xfrm rot="5400000">
            <a:off x="1925415" y="1112618"/>
            <a:ext cx="204788" cy="742950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2" name="Gerade Verbindung 33"/>
          <p:cNvCxnSpPr>
            <a:stCxn id="36" idx="2"/>
            <a:endCxn id="37" idx="0"/>
          </p:cNvCxnSpPr>
          <p:nvPr/>
        </p:nvCxnSpPr>
        <p:spPr>
          <a:xfrm rot="5400000">
            <a:off x="1221359" y="1865886"/>
            <a:ext cx="344488" cy="525463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3" name="Gerade Verbindung 37"/>
          <p:cNvCxnSpPr>
            <a:stCxn id="36" idx="2"/>
            <a:endCxn id="42" idx="0"/>
          </p:cNvCxnSpPr>
          <p:nvPr/>
        </p:nvCxnSpPr>
        <p:spPr>
          <a:xfrm rot="16200000" flipH="1">
            <a:off x="1825403" y="1787305"/>
            <a:ext cx="344488" cy="682625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4" name="Gerade Verbindung 39"/>
          <p:cNvCxnSpPr>
            <a:stCxn id="36" idx="2"/>
            <a:endCxn id="44" idx="0"/>
          </p:cNvCxnSpPr>
          <p:nvPr/>
        </p:nvCxnSpPr>
        <p:spPr>
          <a:xfrm rot="16200000" flipH="1">
            <a:off x="2513584" y="1099124"/>
            <a:ext cx="344488" cy="2058987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5" name="Gerade Verbindung 41"/>
          <p:cNvCxnSpPr>
            <a:stCxn id="37" idx="2"/>
            <a:endCxn id="46" idx="0"/>
          </p:cNvCxnSpPr>
          <p:nvPr/>
        </p:nvCxnSpPr>
        <p:spPr>
          <a:xfrm rot="5400000">
            <a:off x="815752" y="2700118"/>
            <a:ext cx="344488" cy="285750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6" name="Gerade Verbindung 43"/>
          <p:cNvCxnSpPr>
            <a:stCxn id="37" idx="2"/>
            <a:endCxn id="47" idx="0"/>
          </p:cNvCxnSpPr>
          <p:nvPr/>
        </p:nvCxnSpPr>
        <p:spPr>
          <a:xfrm rot="16200000" flipH="1">
            <a:off x="1315815" y="2485805"/>
            <a:ext cx="344488" cy="714375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7" name="Gerade Verbindung 45"/>
          <p:cNvCxnSpPr>
            <a:stCxn id="37" idx="2"/>
            <a:endCxn id="49" idx="0"/>
          </p:cNvCxnSpPr>
          <p:nvPr/>
        </p:nvCxnSpPr>
        <p:spPr>
          <a:xfrm rot="16200000" flipH="1">
            <a:off x="1855565" y="1946055"/>
            <a:ext cx="344488" cy="1793875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8" name="Gerade Verbindung 47"/>
          <p:cNvCxnSpPr>
            <a:stCxn id="46" idx="2"/>
          </p:cNvCxnSpPr>
          <p:nvPr/>
        </p:nvCxnSpPr>
        <p:spPr>
          <a:xfrm rot="16200000" flipH="1">
            <a:off x="589534" y="3640711"/>
            <a:ext cx="558800" cy="4762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49"/>
          <p:cNvCxnSpPr>
            <a:stCxn id="35" idx="2"/>
            <a:endCxn id="39" idx="0"/>
          </p:cNvCxnSpPr>
          <p:nvPr/>
        </p:nvCxnSpPr>
        <p:spPr>
          <a:xfrm rot="16200000" flipH="1">
            <a:off x="3497040" y="283943"/>
            <a:ext cx="633413" cy="2828925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60" name="Gerade Verbindung 51"/>
          <p:cNvCxnSpPr>
            <a:stCxn id="35" idx="2"/>
            <a:endCxn id="40" idx="0"/>
          </p:cNvCxnSpPr>
          <p:nvPr/>
        </p:nvCxnSpPr>
        <p:spPr>
          <a:xfrm>
            <a:off x="2399284" y="1381699"/>
            <a:ext cx="4114800" cy="555972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61" name="Gerade Verbindung 53"/>
          <p:cNvCxnSpPr>
            <a:stCxn id="35" idx="2"/>
            <a:endCxn id="41" idx="0"/>
          </p:cNvCxnSpPr>
          <p:nvPr/>
        </p:nvCxnSpPr>
        <p:spPr>
          <a:xfrm>
            <a:off x="2399284" y="1381699"/>
            <a:ext cx="5315420" cy="389057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62" name="Gerade Verbindung 57"/>
          <p:cNvCxnSpPr>
            <a:stCxn id="39" idx="2"/>
            <a:endCxn id="45" idx="0"/>
          </p:cNvCxnSpPr>
          <p:nvPr/>
        </p:nvCxnSpPr>
        <p:spPr>
          <a:xfrm rot="5400000">
            <a:off x="5004372" y="2434211"/>
            <a:ext cx="273050" cy="174625"/>
          </a:xfrm>
          <a:prstGeom prst="lin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3" name="Textfeld 2"/>
          <p:cNvSpPr txBox="1"/>
          <p:nvPr/>
        </p:nvSpPr>
        <p:spPr>
          <a:xfrm>
            <a:off x="4325578" y="3830772"/>
            <a:ext cx="37955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66FF"/>
                </a:solidFill>
                <a:latin typeface="+mn-lt"/>
              </a:rPr>
              <a:t>+ global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catalog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for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fast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access</a:t>
            </a:r>
            <a:endParaRPr lang="de-DE" b="1" dirty="0" smtClean="0">
              <a:solidFill>
                <a:srgbClr val="0066FF"/>
              </a:solidFill>
              <a:latin typeface="+mn-lt"/>
            </a:endParaRPr>
          </a:p>
          <a:p>
            <a:endParaRPr lang="de-DE" b="1" dirty="0" smtClean="0">
              <a:solidFill>
                <a:srgbClr val="0066FF"/>
              </a:solidFill>
              <a:latin typeface="+mn-lt"/>
            </a:endParaRPr>
          </a:p>
          <a:p>
            <a:endParaRPr lang="de-DE" b="1" dirty="0">
              <a:solidFill>
                <a:srgbClr val="0066FF"/>
              </a:solidFill>
              <a:latin typeface="+mn-lt"/>
            </a:endParaRPr>
          </a:p>
          <a:p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be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defined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in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later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stage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(+2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years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):</a:t>
            </a:r>
          </a:p>
          <a:p>
            <a:endParaRPr lang="de-DE" b="1" dirty="0" smtClean="0">
              <a:solidFill>
                <a:srgbClr val="0066FF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66FF"/>
                </a:solidFill>
                <a:latin typeface="+mn-lt"/>
              </a:rPr>
              <a:t>SQL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NoSQL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&amp;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MapReduce</a:t>
            </a:r>
            <a:endParaRPr lang="en-US" b="1" dirty="0">
              <a:solidFill>
                <a:srgbClr val="00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3972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Wendelstein</a:t>
            </a:r>
            <a:r>
              <a:rPr lang="en-US" dirty="0" smtClean="0"/>
              <a:t> 7-X Data Archive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9512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Rectangle 21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ectangle 14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8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Rectangle 7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835696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6" name="Group 71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6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7" name="Group 72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Rectangle 53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5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6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7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8" name="Group 80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Rectangle 46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8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9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9" name="Group 88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Rectangle 39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996952"/>
            <a:ext cx="3024336" cy="172819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8" name="Rectangle 67"/>
          <p:cNvSpPr/>
          <p:nvPr/>
        </p:nvSpPr>
        <p:spPr>
          <a:xfrm>
            <a:off x="6228184" y="2420888"/>
            <a:ext cx="2089807" cy="4032448"/>
          </a:xfrm>
          <a:prstGeom prst="rect">
            <a:avLst/>
          </a:prstGeom>
          <a:solidFill>
            <a:schemeClr val="bg1"/>
          </a:solidFill>
          <a:ln w="3175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9" name="Group 68"/>
          <p:cNvGrpSpPr/>
          <p:nvPr/>
        </p:nvGrpSpPr>
        <p:grpSpPr>
          <a:xfrm>
            <a:off x="6300192" y="2708920"/>
            <a:ext cx="1956134" cy="1368152"/>
            <a:chOff x="6300192" y="2708920"/>
            <a:chExt cx="1956134" cy="136815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0" name="Rectangle 69"/>
            <p:cNvSpPr/>
            <p:nvPr/>
          </p:nvSpPr>
          <p:spPr>
            <a:xfrm>
              <a:off x="6300192" y="2708920"/>
              <a:ext cx="1956134" cy="136815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1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96336" y="3356992"/>
              <a:ext cx="576064" cy="66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6372200" y="3356992"/>
              <a:ext cx="623581" cy="700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44208" y="2924944"/>
              <a:ext cx="494422" cy="184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96336" y="2924944"/>
              <a:ext cx="504056" cy="188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5" name="Elbow Connector 74"/>
            <p:cNvCxnSpPr>
              <a:stCxn id="73" idx="2"/>
              <a:endCxn id="71" idx="0"/>
            </p:cNvCxnSpPr>
            <p:nvPr/>
          </p:nvCxnSpPr>
          <p:spPr>
            <a:xfrm rot="16200000" flipH="1">
              <a:off x="7164116" y="2636740"/>
              <a:ext cx="247554" cy="1192949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hape 169"/>
            <p:cNvCxnSpPr>
              <a:stCxn id="72" idx="0"/>
              <a:endCxn id="74" idx="2"/>
            </p:cNvCxnSpPr>
            <p:nvPr/>
          </p:nvCxnSpPr>
          <p:spPr>
            <a:xfrm rot="5400000" flipH="1" flipV="1">
              <a:off x="7144198" y="2652826"/>
              <a:ext cx="243959" cy="1164374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732240" y="2708920"/>
              <a:ext cx="1098378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Availability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300192" y="4149080"/>
            <a:ext cx="1963152" cy="1072336"/>
            <a:chOff x="6300192" y="4149080"/>
            <a:chExt cx="1963152" cy="10723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Rectangle 78"/>
            <p:cNvSpPr/>
            <p:nvPr/>
          </p:nvSpPr>
          <p:spPr>
            <a:xfrm>
              <a:off x="6300192" y="4149080"/>
              <a:ext cx="1963152" cy="10723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0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H="1">
              <a:off x="7308304" y="4365104"/>
              <a:ext cx="864096" cy="77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1" name="Group 80"/>
            <p:cNvGrpSpPr/>
            <p:nvPr/>
          </p:nvGrpSpPr>
          <p:grpSpPr>
            <a:xfrm>
              <a:off x="6516216" y="4509120"/>
              <a:ext cx="458069" cy="486077"/>
              <a:chOff x="6444208" y="4653136"/>
              <a:chExt cx="504056" cy="619749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6444208" y="4653136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" name="Can 93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444208" y="4797152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" name="Can 91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6444208" y="4941168"/>
                <a:ext cx="504056" cy="187701"/>
                <a:chOff x="4860032" y="5229200"/>
                <a:chExt cx="648072" cy="259709"/>
              </a:xfrm>
            </p:grpSpPr>
            <p:pic>
              <p:nvPicPr>
                <p:cNvPr id="8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0" name="Can 89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6444208" y="5085184"/>
                <a:ext cx="504056" cy="187701"/>
                <a:chOff x="4860030" y="5229182"/>
                <a:chExt cx="648075" cy="259722"/>
              </a:xfrm>
            </p:grpSpPr>
            <p:pic>
              <p:nvPicPr>
                <p:cNvPr id="8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0" y="5229182"/>
                  <a:ext cx="630956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8" name="Can 87"/>
                <p:cNvSpPr/>
                <p:nvPr/>
              </p:nvSpPr>
              <p:spPr>
                <a:xfrm>
                  <a:off x="5364090" y="5272881"/>
                  <a:ext cx="144015" cy="216023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</p:grpSp>
        <p:sp>
          <p:nvSpPr>
            <p:cNvPr id="82" name="TextBox 81"/>
            <p:cNvSpPr txBox="1"/>
            <p:nvPr/>
          </p:nvSpPr>
          <p:spPr>
            <a:xfrm>
              <a:off x="6732240" y="4149080"/>
              <a:ext cx="1079142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Scalability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804248" y="2492896"/>
            <a:ext cx="1031590" cy="2160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Storage Systems</a:t>
            </a:r>
            <a:endParaRPr lang="de-DE" sz="800" dirty="0">
              <a:latin typeface="Arial Narrow" pitchFamily="34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6309359" y="5301208"/>
            <a:ext cx="1945303" cy="1080121"/>
            <a:chOff x="6309359" y="5301208"/>
            <a:chExt cx="1945303" cy="10801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8" name="Rectangle 147"/>
            <p:cNvSpPr/>
            <p:nvPr/>
          </p:nvSpPr>
          <p:spPr>
            <a:xfrm>
              <a:off x="6309359" y="5301209"/>
              <a:ext cx="1945303" cy="10801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9" name="Picture 1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236296" y="5589240"/>
              <a:ext cx="899640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0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877272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1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733255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2" name="TextBox 151"/>
            <p:cNvSpPr txBox="1"/>
            <p:nvPr/>
          </p:nvSpPr>
          <p:spPr>
            <a:xfrm>
              <a:off x="6524231" y="5301208"/>
              <a:ext cx="1465466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Long Term Archive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&amp; </a:t>
              </a:r>
              <a:r>
                <a:rPr lang="de-DE" sz="800" dirty="0" err="1" smtClean="0">
                  <a:latin typeface="Arial Narrow" pitchFamily="34" charset="0"/>
                </a:rPr>
                <a:t>Policy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Driven</a:t>
              </a:r>
              <a:r>
                <a:rPr lang="de-DE" sz="800" dirty="0" smtClean="0">
                  <a:latin typeface="Arial Narrow" pitchFamily="34" charset="0"/>
                </a:rPr>
                <a:t> Data Management</a:t>
              </a:r>
              <a:endParaRPr lang="de-DE" sz="800" dirty="0">
                <a:latin typeface="Arial Narrow" pitchFamily="34" charset="0"/>
              </a:endParaRPr>
            </a:p>
          </p:txBody>
        </p:sp>
        <p:pic>
          <p:nvPicPr>
            <p:cNvPr id="15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6021288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" name="Rectangle 153"/>
            <p:cNvSpPr/>
            <p:nvPr/>
          </p:nvSpPr>
          <p:spPr>
            <a:xfrm rot="19085653">
              <a:off x="6530565" y="5818478"/>
              <a:ext cx="570989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HPSS</a:t>
              </a:r>
              <a:endParaRPr lang="en-US" sz="1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179512" y="908720"/>
            <a:ext cx="2376264" cy="1872208"/>
            <a:chOff x="179512" y="908720"/>
            <a:chExt cx="2376264" cy="1872208"/>
          </a:xfrm>
        </p:grpSpPr>
        <p:sp>
          <p:nvSpPr>
            <p:cNvPr id="156" name="Rectangle 155"/>
            <p:cNvSpPr/>
            <p:nvPr/>
          </p:nvSpPr>
          <p:spPr>
            <a:xfrm>
              <a:off x="179512" y="908720"/>
              <a:ext cx="2376264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Control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</a:p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Safety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  <a:endParaRPr lang="de-DE" sz="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pic>
          <p:nvPicPr>
            <p:cNvPr id="157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336783" y="1268760"/>
              <a:ext cx="498913" cy="65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8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08098" y="1268760"/>
              <a:ext cx="992612" cy="663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9" name="Group 158"/>
            <p:cNvGrpSpPr/>
            <p:nvPr/>
          </p:nvGrpSpPr>
          <p:grpSpPr>
            <a:xfrm>
              <a:off x="372391" y="2204864"/>
              <a:ext cx="1115639" cy="470545"/>
              <a:chOff x="2339752" y="3573016"/>
              <a:chExt cx="1249516" cy="470545"/>
            </a:xfrm>
          </p:grpSpPr>
          <p:pic>
            <p:nvPicPr>
              <p:cNvPr id="170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41987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1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33975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2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555776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3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771800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4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987824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5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203848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cxnSp>
          <p:nvCxnSpPr>
            <p:cNvPr id="160" name="Elbow Connector 159"/>
            <p:cNvCxnSpPr>
              <a:stCxn id="157" idx="2"/>
              <a:endCxn id="170" idx="0"/>
            </p:cNvCxnSpPr>
            <p:nvPr/>
          </p:nvCxnSpPr>
          <p:spPr>
            <a:xfrm rot="5400000">
              <a:off x="1360641" y="1979265"/>
              <a:ext cx="277366" cy="17383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160"/>
            <p:cNvCxnSpPr>
              <a:stCxn id="175" idx="0"/>
              <a:endCxn id="157" idx="2"/>
            </p:cNvCxnSpPr>
            <p:nvPr/>
          </p:nvCxnSpPr>
          <p:spPr>
            <a:xfrm rot="5400000" flipH="1" flipV="1">
              <a:off x="1264201" y="1882825"/>
              <a:ext cx="277366" cy="36671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stCxn id="174" idx="0"/>
              <a:endCxn id="158" idx="2"/>
            </p:cNvCxnSpPr>
            <p:nvPr/>
          </p:nvCxnSpPr>
          <p:spPr>
            <a:xfrm rot="16200000" flipV="1">
              <a:off x="779073" y="1957287"/>
              <a:ext cx="272908" cy="222246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162"/>
            <p:cNvCxnSpPr>
              <a:stCxn id="173" idx="0"/>
              <a:endCxn id="158" idx="2"/>
            </p:cNvCxnSpPr>
            <p:nvPr/>
          </p:nvCxnSpPr>
          <p:spPr>
            <a:xfrm rot="16200000" flipV="1">
              <a:off x="682634" y="2053726"/>
              <a:ext cx="272908" cy="29367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172" idx="0"/>
              <a:endCxn id="158" idx="2"/>
            </p:cNvCxnSpPr>
            <p:nvPr/>
          </p:nvCxnSpPr>
          <p:spPr>
            <a:xfrm rot="5400000" flipH="1" flipV="1">
              <a:off x="586194" y="1986655"/>
              <a:ext cx="272908" cy="163512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171" idx="0"/>
              <a:endCxn id="158" idx="2"/>
            </p:cNvCxnSpPr>
            <p:nvPr/>
          </p:nvCxnSpPr>
          <p:spPr>
            <a:xfrm rot="5400000" flipH="1" flipV="1">
              <a:off x="489754" y="1890215"/>
              <a:ext cx="272908" cy="356390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1907704" y="1196752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Sequence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Controller</a:t>
              </a:r>
            </a:p>
          </p:txBody>
        </p:sp>
        <p:pic>
          <p:nvPicPr>
            <p:cNvPr id="16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1556792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2348880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9" name="TextBox 168"/>
            <p:cNvSpPr txBox="1"/>
            <p:nvPr/>
          </p:nvSpPr>
          <p:spPr>
            <a:xfrm>
              <a:off x="1907704" y="1988840"/>
              <a:ext cx="648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Plasma </a:t>
              </a:r>
              <a:r>
                <a:rPr lang="de-DE" sz="800" dirty="0" err="1" smtClean="0">
                  <a:latin typeface="Arial Narrow" pitchFamily="34" charset="0"/>
                </a:rPr>
                <a:t>Control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2627784" y="908720"/>
            <a:ext cx="648072" cy="1872208"/>
            <a:chOff x="2627784" y="908720"/>
            <a:chExt cx="648072" cy="1872208"/>
          </a:xfrm>
        </p:grpSpPr>
        <p:sp>
          <p:nvSpPr>
            <p:cNvPr id="177" name="Rectangle 176"/>
            <p:cNvSpPr/>
            <p:nvPr/>
          </p:nvSpPr>
          <p:spPr>
            <a:xfrm>
              <a:off x="2627784" y="908720"/>
              <a:ext cx="648072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792" y="2276872"/>
              <a:ext cx="504056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9" name="TextBox 178"/>
            <p:cNvSpPr txBox="1"/>
            <p:nvPr/>
          </p:nvSpPr>
          <p:spPr>
            <a:xfrm>
              <a:off x="2627784" y="1556792"/>
              <a:ext cx="6062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Central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Time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Event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Distribution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771800" y="2132856"/>
              <a:ext cx="362600" cy="215444"/>
            </a:xfrm>
            <a:prstGeom prst="rect">
              <a:avLst/>
            </a:prstGeo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smtClean="0">
                  <a:latin typeface="Arial Narrow" pitchFamily="34" charset="0"/>
                </a:rPr>
                <a:t>GPS</a:t>
              </a:r>
              <a:endParaRPr lang="de-DE" sz="800" b="1" dirty="0">
                <a:latin typeface="Arial Narrow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510218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99592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cxnSp>
        <p:nvCxnSpPr>
          <p:cNvPr id="183" name="Elbow Connector 182"/>
          <p:cNvCxnSpPr>
            <a:stCxn id="171" idx="2"/>
          </p:cNvCxnSpPr>
          <p:nvPr/>
        </p:nvCxnSpPr>
        <p:spPr>
          <a:xfrm rot="16200000" flipH="1">
            <a:off x="369016" y="2754407"/>
            <a:ext cx="465559" cy="307562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2" idx="2"/>
          </p:cNvCxnSpPr>
          <p:nvPr/>
        </p:nvCxnSpPr>
        <p:spPr>
          <a:xfrm rot="16200000" flipH="1">
            <a:off x="573467" y="2742834"/>
            <a:ext cx="537567" cy="402715"/>
          </a:xfrm>
          <a:prstGeom prst="bentConnector3">
            <a:avLst>
              <a:gd name="adj1" fmla="val 43149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173" idx="2"/>
          </p:cNvCxnSpPr>
          <p:nvPr/>
        </p:nvCxnSpPr>
        <p:spPr>
          <a:xfrm rot="16200000" flipH="1">
            <a:off x="669906" y="2839273"/>
            <a:ext cx="689966" cy="362237"/>
          </a:xfrm>
          <a:prstGeom prst="bentConnector3">
            <a:avLst>
              <a:gd name="adj1" fmla="val 34263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174" idx="2"/>
          </p:cNvCxnSpPr>
          <p:nvPr/>
        </p:nvCxnSpPr>
        <p:spPr>
          <a:xfrm rot="16200000" flipH="1">
            <a:off x="1018374" y="2683685"/>
            <a:ext cx="465559" cy="449006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75" idx="2"/>
          </p:cNvCxnSpPr>
          <p:nvPr/>
        </p:nvCxnSpPr>
        <p:spPr>
          <a:xfrm rot="16200000" flipH="1">
            <a:off x="718769" y="3176168"/>
            <a:ext cx="1473673" cy="472154"/>
          </a:xfrm>
          <a:prstGeom prst="bentConnector3">
            <a:avLst>
              <a:gd name="adj1" fmla="val 13805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70" idx="2"/>
          </p:cNvCxnSpPr>
          <p:nvPr/>
        </p:nvCxnSpPr>
        <p:spPr>
          <a:xfrm rot="5400000">
            <a:off x="923221" y="3155837"/>
            <a:ext cx="969615" cy="87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58" idx="2"/>
          </p:cNvCxnSpPr>
          <p:nvPr/>
        </p:nvCxnSpPr>
        <p:spPr>
          <a:xfrm rot="5400000">
            <a:off x="391508" y="1647952"/>
            <a:ext cx="128892" cy="696900"/>
          </a:xfrm>
          <a:prstGeom prst="bentConnector2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hape 290"/>
          <p:cNvCxnSpPr/>
          <p:nvPr/>
        </p:nvCxnSpPr>
        <p:spPr>
          <a:xfrm rot="5400000" flipH="1" flipV="1">
            <a:off x="-1295858" y="3465004"/>
            <a:ext cx="2807518" cy="794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/>
          <p:nvPr/>
        </p:nvCxnSpPr>
        <p:spPr>
          <a:xfrm rot="10800000">
            <a:off x="107504" y="4869160"/>
            <a:ext cx="3176240" cy="857746"/>
          </a:xfrm>
          <a:prstGeom prst="bentConnector3">
            <a:avLst>
              <a:gd name="adj1" fmla="val -11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hape 295"/>
          <p:cNvCxnSpPr/>
          <p:nvPr/>
        </p:nvCxnSpPr>
        <p:spPr>
          <a:xfrm>
            <a:off x="1835696" y="2852936"/>
            <a:ext cx="72008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hape 296"/>
          <p:cNvCxnSpPr>
            <a:endCxn id="54" idx="3"/>
          </p:cNvCxnSpPr>
          <p:nvPr/>
        </p:nvCxnSpPr>
        <p:spPr>
          <a:xfrm rot="5400000">
            <a:off x="2393761" y="4815153"/>
            <a:ext cx="1836203" cy="72011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hape 301"/>
          <p:cNvCxnSpPr/>
          <p:nvPr/>
        </p:nvCxnSpPr>
        <p:spPr>
          <a:xfrm rot="16200000" flipV="1">
            <a:off x="2411763" y="2996955"/>
            <a:ext cx="1080116" cy="792086"/>
          </a:xfrm>
          <a:prstGeom prst="bentConnector3">
            <a:avLst>
              <a:gd name="adj1" fmla="val 9997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hape 295"/>
          <p:cNvCxnSpPr>
            <a:endCxn id="167" idx="2"/>
          </p:cNvCxnSpPr>
          <p:nvPr/>
        </p:nvCxnSpPr>
        <p:spPr>
          <a:xfrm rot="5400000" flipH="1" flipV="1">
            <a:off x="1540463" y="2197663"/>
            <a:ext cx="950506" cy="360040"/>
          </a:xfrm>
          <a:prstGeom prst="bentConnector3">
            <a:avLst>
              <a:gd name="adj1" fmla="val 9242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hape 313"/>
          <p:cNvCxnSpPr>
            <a:endCxn id="22" idx="3"/>
          </p:cNvCxnSpPr>
          <p:nvPr/>
        </p:nvCxnSpPr>
        <p:spPr>
          <a:xfrm rot="10800000" flipV="1">
            <a:off x="1619672" y="4797152"/>
            <a:ext cx="1728192" cy="972108"/>
          </a:xfrm>
          <a:prstGeom prst="bentConnector3">
            <a:avLst>
              <a:gd name="adj1" fmla="val 9436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/>
          <p:nvPr/>
        </p:nvCxnSpPr>
        <p:spPr>
          <a:xfrm rot="5400000" flipH="1" flipV="1">
            <a:off x="1226591" y="5264200"/>
            <a:ext cx="860128" cy="70049"/>
          </a:xfrm>
          <a:prstGeom prst="bentConnector3">
            <a:avLst>
              <a:gd name="adj1" fmla="val -3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hape 295"/>
          <p:cNvCxnSpPr>
            <a:stCxn id="168" idx="2"/>
          </p:cNvCxnSpPr>
          <p:nvPr/>
        </p:nvCxnSpPr>
        <p:spPr>
          <a:xfrm rot="5400000">
            <a:off x="2116527" y="2773727"/>
            <a:ext cx="158418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/>
          <p:cNvCxnSpPr>
            <a:stCxn id="178" idx="2"/>
          </p:cNvCxnSpPr>
          <p:nvPr/>
        </p:nvCxnSpPr>
        <p:spPr>
          <a:xfrm rot="16200000" flipH="1">
            <a:off x="2041834" y="3532496"/>
            <a:ext cx="2254290" cy="434318"/>
          </a:xfrm>
          <a:prstGeom prst="bentConnector3">
            <a:avLst>
              <a:gd name="adj1" fmla="val 1260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5400000">
            <a:off x="2862261" y="5291138"/>
            <a:ext cx="940598" cy="107158"/>
          </a:xfrm>
          <a:prstGeom prst="bentConnector3">
            <a:avLst>
              <a:gd name="adj1" fmla="val 10012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/>
          <p:nvPr/>
        </p:nvCxnSpPr>
        <p:spPr>
          <a:xfrm rot="10800000" flipV="1">
            <a:off x="1619673" y="4831559"/>
            <a:ext cx="1768847" cy="968446"/>
          </a:xfrm>
          <a:prstGeom prst="bentConnector3">
            <a:avLst>
              <a:gd name="adj1" fmla="val 9281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hape 416"/>
          <p:cNvCxnSpPr>
            <a:stCxn id="19" idx="3"/>
            <a:endCxn id="224" idx="2"/>
          </p:cNvCxnSpPr>
          <p:nvPr/>
        </p:nvCxnSpPr>
        <p:spPr>
          <a:xfrm>
            <a:off x="1544193" y="5840978"/>
            <a:ext cx="2307727" cy="612358"/>
          </a:xfrm>
          <a:prstGeom prst="bentConnector4">
            <a:avLst>
              <a:gd name="adj1" fmla="val 8858"/>
              <a:gd name="adj2" fmla="val 112444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hape 419"/>
          <p:cNvCxnSpPr>
            <a:stCxn id="51" idx="3"/>
          </p:cNvCxnSpPr>
          <p:nvPr/>
        </p:nvCxnSpPr>
        <p:spPr>
          <a:xfrm>
            <a:off x="3200377" y="5840978"/>
            <a:ext cx="152423" cy="674122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hape 424"/>
          <p:cNvCxnSpPr>
            <a:stCxn id="224" idx="3"/>
          </p:cNvCxnSpPr>
          <p:nvPr/>
        </p:nvCxnSpPr>
        <p:spPr>
          <a:xfrm flipV="1">
            <a:off x="4283968" y="4509120"/>
            <a:ext cx="72008" cy="792088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hape 429"/>
          <p:cNvCxnSpPr>
            <a:stCxn id="148" idx="1"/>
            <a:endCxn id="79" idx="1"/>
          </p:cNvCxnSpPr>
          <p:nvPr/>
        </p:nvCxnSpPr>
        <p:spPr>
          <a:xfrm rot="10800000">
            <a:off x="6300193" y="4685249"/>
            <a:ext cx="9167" cy="1156021"/>
          </a:xfrm>
          <a:prstGeom prst="bentConnector3">
            <a:avLst>
              <a:gd name="adj1" fmla="val 1554675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hape 429"/>
          <p:cNvCxnSpPr>
            <a:stCxn id="79" idx="1"/>
            <a:endCxn id="70" idx="1"/>
          </p:cNvCxnSpPr>
          <p:nvPr/>
        </p:nvCxnSpPr>
        <p:spPr>
          <a:xfrm rot="10800000">
            <a:off x="6300192" y="3392996"/>
            <a:ext cx="1588" cy="1292252"/>
          </a:xfrm>
          <a:prstGeom prst="bentConnector3">
            <a:avLst>
              <a:gd name="adj1" fmla="val 8397358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hape 468"/>
          <p:cNvCxnSpPr>
            <a:endCxn id="107" idx="1"/>
          </p:cNvCxnSpPr>
          <p:nvPr/>
        </p:nvCxnSpPr>
        <p:spPr>
          <a:xfrm flipV="1">
            <a:off x="179514" y="3595741"/>
            <a:ext cx="3312366" cy="1299978"/>
          </a:xfrm>
          <a:prstGeom prst="bentConnector3">
            <a:avLst>
              <a:gd name="adj1" fmla="val 93421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hape 468"/>
          <p:cNvCxnSpPr>
            <a:stCxn id="42" idx="0"/>
          </p:cNvCxnSpPr>
          <p:nvPr/>
        </p:nvCxnSpPr>
        <p:spPr>
          <a:xfrm rot="5400000" flipH="1" flipV="1">
            <a:off x="2104285" y="4950524"/>
            <a:ext cx="122088" cy="3217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hape 468"/>
          <p:cNvCxnSpPr>
            <a:stCxn id="136" idx="1"/>
            <a:endCxn id="108" idx="1"/>
          </p:cNvCxnSpPr>
          <p:nvPr/>
        </p:nvCxnSpPr>
        <p:spPr>
          <a:xfrm rot="10800000" flipV="1">
            <a:off x="3491880" y="1340767"/>
            <a:ext cx="1588" cy="1750917"/>
          </a:xfrm>
          <a:prstGeom prst="bentConnector3">
            <a:avLst>
              <a:gd name="adj1" fmla="val 10796603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106"/>
          <p:cNvGrpSpPr/>
          <p:nvPr/>
        </p:nvGrpSpPr>
        <p:grpSpPr>
          <a:xfrm>
            <a:off x="2699792" y="1268760"/>
            <a:ext cx="504056" cy="248176"/>
            <a:chOff x="4427984" y="3025275"/>
            <a:chExt cx="648072" cy="2481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7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27984" y="3025275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8" name="Can 217"/>
            <p:cNvSpPr/>
            <p:nvPr/>
          </p:nvSpPr>
          <p:spPr>
            <a:xfrm>
              <a:off x="4932040" y="3025275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19" name="TextBox 218"/>
          <p:cNvSpPr txBox="1"/>
          <p:nvPr/>
        </p:nvSpPr>
        <p:spPr>
          <a:xfrm>
            <a:off x="2627784" y="908720"/>
            <a:ext cx="684803" cy="3385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 smtClean="0">
                <a:latin typeface="Arial Narrow" pitchFamily="34" charset="0"/>
              </a:rPr>
              <a:t>Configuration</a:t>
            </a:r>
            <a:endParaRPr lang="de-DE" sz="800" dirty="0" smtClean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DB</a:t>
            </a:r>
          </a:p>
        </p:txBody>
      </p:sp>
      <p:grpSp>
        <p:nvGrpSpPr>
          <p:cNvPr id="220" name="Group 219"/>
          <p:cNvGrpSpPr/>
          <p:nvPr/>
        </p:nvGrpSpPr>
        <p:grpSpPr>
          <a:xfrm>
            <a:off x="3419872" y="4149080"/>
            <a:ext cx="864096" cy="2304256"/>
            <a:chOff x="3419872" y="4149080"/>
            <a:chExt cx="864096" cy="2304256"/>
          </a:xfrm>
        </p:grpSpPr>
        <p:grpSp>
          <p:nvGrpSpPr>
            <p:cNvPr id="221" name="Group 220"/>
            <p:cNvGrpSpPr/>
            <p:nvPr/>
          </p:nvGrpSpPr>
          <p:grpSpPr>
            <a:xfrm>
              <a:off x="3419872" y="4149080"/>
              <a:ext cx="864096" cy="2304256"/>
              <a:chOff x="3563888" y="1844824"/>
              <a:chExt cx="864096" cy="2304256"/>
            </a:xfrm>
          </p:grpSpPr>
          <p:sp>
            <p:nvSpPr>
              <p:cNvPr id="224" name="Rectangle 223"/>
              <p:cNvSpPr/>
              <p:nvPr/>
            </p:nvSpPr>
            <p:spPr>
              <a:xfrm>
                <a:off x="3563888" y="1844824"/>
                <a:ext cx="864096" cy="23042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70C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25" name="Group 224"/>
              <p:cNvGrpSpPr/>
              <p:nvPr/>
            </p:nvGrpSpPr>
            <p:grpSpPr>
              <a:xfrm>
                <a:off x="3707904" y="2636912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0" name="Can 239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>
                <a:off x="3707904" y="2924944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8" name="Can 237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7" name="Group 226"/>
              <p:cNvGrpSpPr/>
              <p:nvPr/>
            </p:nvGrpSpPr>
            <p:grpSpPr>
              <a:xfrm>
                <a:off x="3707904" y="3212976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5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6" name="Can 235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8" name="Group 227"/>
              <p:cNvGrpSpPr/>
              <p:nvPr/>
            </p:nvGrpSpPr>
            <p:grpSpPr>
              <a:xfrm>
                <a:off x="3707904" y="3501008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4" name="Can 233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9" name="Group 228"/>
              <p:cNvGrpSpPr/>
              <p:nvPr/>
            </p:nvGrpSpPr>
            <p:grpSpPr>
              <a:xfrm>
                <a:off x="3707904" y="3789040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2" name="Can 231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30" name="TextBox 229"/>
              <p:cNvSpPr txBox="1"/>
              <p:nvPr/>
            </p:nvSpPr>
            <p:spPr>
              <a:xfrm>
                <a:off x="3707904" y="1916832"/>
                <a:ext cx="665567" cy="338554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Archive Data</a:t>
                </a:r>
              </a:p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Server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pic>
          <p:nvPicPr>
            <p:cNvPr id="22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63888" y="4653136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3" name="Can 222"/>
            <p:cNvSpPr/>
            <p:nvPr/>
          </p:nvSpPr>
          <p:spPr>
            <a:xfrm>
              <a:off x="4067944" y="4653136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41" name="Shape 528"/>
          <p:cNvCxnSpPr>
            <a:endCxn id="79" idx="1"/>
          </p:cNvCxnSpPr>
          <p:nvPr/>
        </p:nvCxnSpPr>
        <p:spPr>
          <a:xfrm>
            <a:off x="4355976" y="4509120"/>
            <a:ext cx="1944216" cy="176128"/>
          </a:xfrm>
          <a:prstGeom prst="bentConnector3">
            <a:avLst>
              <a:gd name="adj1" fmla="val 93602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6444208" y="6408886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n-lt"/>
              </a:rPr>
              <a:t>Images </a:t>
            </a:r>
            <a:r>
              <a:rPr lang="de-DE" sz="800" dirty="0" err="1" smtClean="0">
                <a:latin typeface="+mn-lt"/>
              </a:rPr>
              <a:t>by</a:t>
            </a:r>
            <a:r>
              <a:rPr lang="de-DE" sz="800" dirty="0" smtClean="0">
                <a:latin typeface="+mn-lt"/>
              </a:rPr>
              <a:t> Siemens, Dell, EMC, HP, Oracle</a:t>
            </a:r>
            <a:endParaRPr lang="de-DE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579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95" grpId="0"/>
      <p:bldP spid="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836712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n-lt"/>
                <a:cs typeface="+mn-cs"/>
              </a:rPr>
              <a:t>Sensors</a:t>
            </a:r>
          </a:p>
          <a:p>
            <a:r>
              <a:rPr lang="en-US" dirty="0" smtClean="0">
                <a:latin typeface="+mn-lt"/>
                <a:cs typeface="+mn-cs"/>
              </a:rPr>
              <a:t>Plasma diagnostics, indirect </a:t>
            </a:r>
            <a:r>
              <a:rPr lang="en-US" dirty="0">
                <a:latin typeface="+mn-lt"/>
                <a:cs typeface="+mn-cs"/>
              </a:rPr>
              <a:t>measurement of</a:t>
            </a:r>
          </a:p>
          <a:p>
            <a:r>
              <a:rPr lang="en-US" dirty="0">
                <a:latin typeface="+mn-lt"/>
                <a:cs typeface="+mn-cs"/>
              </a:rPr>
              <a:t>plasma </a:t>
            </a:r>
            <a:r>
              <a:rPr lang="en-US" dirty="0" smtClean="0">
                <a:latin typeface="+mn-lt"/>
                <a:cs typeface="+mn-cs"/>
              </a:rPr>
              <a:t>parameters</a:t>
            </a:r>
          </a:p>
          <a:p>
            <a:endParaRPr lang="en-US" dirty="0">
              <a:latin typeface="+mn-lt"/>
              <a:cs typeface="+mn-cs"/>
            </a:endParaRPr>
          </a:p>
          <a:p>
            <a:r>
              <a:rPr lang="en-US" dirty="0" smtClean="0">
                <a:latin typeface="+mn-lt"/>
                <a:cs typeface="+mn-cs"/>
              </a:rPr>
              <a:t>Observations depend on multiple plasma</a:t>
            </a:r>
          </a:p>
          <a:p>
            <a:r>
              <a:rPr lang="en-US" dirty="0" smtClean="0">
                <a:latin typeface="+mn-lt"/>
                <a:cs typeface="+mn-cs"/>
              </a:rPr>
              <a:t>parameters!</a:t>
            </a:r>
          </a:p>
          <a:p>
            <a:endParaRPr lang="en-US" dirty="0">
              <a:latin typeface="+mn-lt"/>
              <a:cs typeface="+mn-cs"/>
            </a:endParaRPr>
          </a:p>
          <a:p>
            <a:r>
              <a:rPr lang="en-US" dirty="0" smtClean="0">
                <a:latin typeface="+mn-lt"/>
                <a:cs typeface="+mn-cs"/>
              </a:rPr>
              <a:t>Information linked by magnetic surfaces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>
              <a:solidFill>
                <a:schemeClr val="accent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</a:t>
            </a:r>
            <a:r>
              <a:rPr lang="en-US" baseline="0" dirty="0" smtClean="0"/>
              <a:t> Analysis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hallenge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51520" y="3444782"/>
            <a:ext cx="4628060" cy="1282356"/>
            <a:chOff x="3246201" y="993405"/>
            <a:chExt cx="4628060" cy="1282356"/>
          </a:xfrm>
        </p:grpSpPr>
        <p:sp>
          <p:nvSpPr>
            <p:cNvPr id="5" name="Abgerundetes Rechteck 15"/>
            <p:cNvSpPr/>
            <p:nvPr/>
          </p:nvSpPr>
          <p:spPr>
            <a:xfrm>
              <a:off x="3317639" y="1127659"/>
              <a:ext cx="1714512" cy="500066"/>
            </a:xfrm>
            <a:prstGeom prst="roundRect">
              <a:avLst/>
            </a:prstGeom>
            <a:gradFill flip="none" rotWithShape="1">
              <a:gsLst>
                <a:gs pos="27000">
                  <a:schemeClr val="tx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Radio Frequency</a:t>
              </a:r>
              <a:b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GB" sz="1200" b="1" i="1" dirty="0" smtClean="0"/>
                <a:t>(RF, IC, ICRF, ICE)</a:t>
              </a:r>
              <a:endParaRPr lang="en-GB" sz="1200" b="1" i="1" dirty="0"/>
            </a:p>
          </p:txBody>
        </p:sp>
        <p:sp>
          <p:nvSpPr>
            <p:cNvPr id="6" name="Abgerundetes Rechteck 16"/>
            <p:cNvSpPr/>
            <p:nvPr/>
          </p:nvSpPr>
          <p:spPr>
            <a:xfrm>
              <a:off x="3246201" y="1775695"/>
              <a:ext cx="1857388" cy="500066"/>
            </a:xfrm>
            <a:prstGeom prst="roundRect">
              <a:avLst/>
            </a:prstGeom>
            <a:gradFill flip="none" rotWithShape="1">
              <a:gsLst>
                <a:gs pos="27000">
                  <a:schemeClr val="tx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Micro Wave</a:t>
              </a:r>
              <a:b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GB" sz="1200" b="1" i="1" dirty="0" smtClean="0"/>
                <a:t>(</a:t>
              </a:r>
              <a:r>
                <a:rPr lang="el-GR" sz="1200" b="1" i="1" dirty="0" smtClean="0"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GB" sz="1200" b="1" i="1" dirty="0" smtClean="0"/>
                <a:t>w, ECE, mm-waves)</a:t>
              </a:r>
              <a:endParaRPr lang="en-GB" sz="1200" b="1" i="1" dirty="0"/>
            </a:p>
          </p:txBody>
        </p:sp>
        <p:sp>
          <p:nvSpPr>
            <p:cNvPr id="7" name="Abgerundetes Rechteck 17"/>
            <p:cNvSpPr/>
            <p:nvPr/>
          </p:nvSpPr>
          <p:spPr>
            <a:xfrm>
              <a:off x="5146983" y="1146973"/>
              <a:ext cx="928694" cy="500066"/>
            </a:xfrm>
            <a:prstGeom prst="roundRect">
              <a:avLst/>
            </a:prstGeom>
            <a:gradFill flip="none" rotWithShape="1">
              <a:gsLst>
                <a:gs pos="27000">
                  <a:srgbClr val="C00000"/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Infra-Red</a:t>
              </a:r>
            </a:p>
            <a:p>
              <a:pPr algn="ctr"/>
              <a:r>
                <a:rPr lang="en-GB" sz="1200" b="1" i="1" dirty="0" smtClean="0"/>
                <a:t>(IR, Far IR)</a:t>
              </a:r>
              <a:endParaRPr lang="en-GB" sz="1200" b="1" i="1" dirty="0"/>
            </a:p>
          </p:txBody>
        </p:sp>
        <p:sp>
          <p:nvSpPr>
            <p:cNvPr id="8" name="Abgerundetes Rechteck 18"/>
            <p:cNvSpPr/>
            <p:nvPr/>
          </p:nvSpPr>
          <p:spPr>
            <a:xfrm>
              <a:off x="5303113" y="1775695"/>
              <a:ext cx="857256" cy="500066"/>
            </a:xfrm>
            <a:prstGeom prst="roundRect">
              <a:avLst/>
            </a:pr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6200000" scaled="0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latin typeface="Arial" pitchFamily="34" charset="0"/>
                </a:rPr>
                <a:t>Visible</a:t>
              </a:r>
            </a:p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Light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bgerundetes Rechteck 19"/>
            <p:cNvSpPr/>
            <p:nvPr/>
          </p:nvSpPr>
          <p:spPr>
            <a:xfrm>
              <a:off x="6410188" y="993405"/>
              <a:ext cx="1357322" cy="714380"/>
            </a:xfrm>
            <a:prstGeom prst="roundRect">
              <a:avLst/>
            </a:prstGeom>
            <a:gradFill flip="none" rotWithShape="1">
              <a:gsLst>
                <a:gs pos="23000">
                  <a:srgbClr val="7030A0"/>
                </a:gs>
                <a:gs pos="45000">
                  <a:schemeClr val="accent4">
                    <a:lumMod val="40000"/>
                    <a:lumOff val="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Vacuum Ultra Violet</a:t>
              </a:r>
            </a:p>
            <a:p>
              <a:pPr algn="ctr"/>
              <a:r>
                <a:rPr lang="en-GB" sz="1200" b="1" i="1" dirty="0" smtClean="0"/>
                <a:t>(VUV, EUV, XUV)</a:t>
              </a:r>
              <a:endParaRPr lang="en-GB" sz="1200" b="1" i="1" dirty="0"/>
            </a:p>
          </p:txBody>
        </p:sp>
        <p:sp>
          <p:nvSpPr>
            <p:cNvPr id="10" name="Abgerundetes Rechteck 20"/>
            <p:cNvSpPr/>
            <p:nvPr/>
          </p:nvSpPr>
          <p:spPr>
            <a:xfrm>
              <a:off x="6333188" y="1775695"/>
              <a:ext cx="1000132" cy="500066"/>
            </a:xfrm>
            <a:prstGeom prst="roundRect">
              <a:avLst/>
            </a:prstGeom>
            <a:gradFill flip="none" rotWithShape="1">
              <a:gsLst>
                <a:gs pos="27000">
                  <a:schemeClr val="tx1">
                    <a:lumMod val="85000"/>
                    <a:lumOff val="1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X-Rays</a:t>
              </a:r>
            </a:p>
            <a:p>
              <a:pPr algn="ctr"/>
              <a:r>
                <a:rPr lang="en-GB" sz="1200" b="1" i="1" dirty="0" smtClean="0"/>
                <a:t>(Soft, Hard)</a:t>
              </a:r>
              <a:endParaRPr lang="en-GB" sz="1200" b="1" i="1" dirty="0"/>
            </a:p>
          </p:txBody>
        </p:sp>
        <p:sp>
          <p:nvSpPr>
            <p:cNvPr id="11" name="Abgerundetes Rechteck 21"/>
            <p:cNvSpPr/>
            <p:nvPr/>
          </p:nvSpPr>
          <p:spPr>
            <a:xfrm>
              <a:off x="7445633" y="1847133"/>
              <a:ext cx="428628" cy="357190"/>
            </a:xfrm>
            <a:prstGeom prst="roundRect">
              <a:avLst/>
            </a:prstGeom>
            <a:gradFill flip="none" rotWithShape="1">
              <a:gsLst>
                <a:gs pos="27000">
                  <a:schemeClr val="tx1">
                    <a:lumMod val="85000"/>
                    <a:lumOff val="1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γ</a:t>
              </a:r>
              <a:endParaRPr lang="en-GB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6259" y="5460192"/>
            <a:ext cx="4054693" cy="584915"/>
            <a:chOff x="3317639" y="2629114"/>
            <a:chExt cx="4054693" cy="584915"/>
          </a:xfrm>
        </p:grpSpPr>
        <p:sp>
          <p:nvSpPr>
            <p:cNvPr id="13" name="Abgerundetes Rechteck 23"/>
            <p:cNvSpPr/>
            <p:nvPr/>
          </p:nvSpPr>
          <p:spPr>
            <a:xfrm>
              <a:off x="3317639" y="2629114"/>
              <a:ext cx="1571636" cy="571504"/>
            </a:xfrm>
            <a:prstGeom prst="roundRect">
              <a:avLst/>
            </a:prstGeom>
            <a:gradFill flip="none" rotWithShape="1">
              <a:gsLst>
                <a:gs pos="27000">
                  <a:schemeClr val="tx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Thermal</a:t>
              </a:r>
            </a:p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Particles</a:t>
              </a:r>
              <a:b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GB" sz="1200" b="1" i="1" dirty="0" smtClean="0"/>
                <a:t>(H, H</a:t>
              </a:r>
              <a:r>
                <a:rPr lang="en-GB" sz="1200" b="1" i="1" baseline="-25000" dirty="0" smtClean="0"/>
                <a:t>2</a:t>
              </a:r>
              <a:r>
                <a:rPr lang="en-GB" sz="1200" b="1" i="1" dirty="0" smtClean="0"/>
                <a:t>, H</a:t>
              </a:r>
              <a:r>
                <a:rPr lang="en-GB" sz="1200" b="1" i="1" baseline="30000" dirty="0" smtClean="0"/>
                <a:t>+</a:t>
              </a:r>
              <a:r>
                <a:rPr lang="en-GB" sz="1200" b="1" i="1" dirty="0" smtClean="0"/>
                <a:t>,H</a:t>
              </a:r>
              <a:r>
                <a:rPr lang="en-GB" sz="1200" b="1" i="1" baseline="-25000" dirty="0" smtClean="0"/>
                <a:t>2</a:t>
              </a:r>
              <a:r>
                <a:rPr lang="en-GB" sz="1200" b="1" i="1" baseline="30000" dirty="0" smtClean="0"/>
                <a:t>+</a:t>
              </a:r>
              <a:r>
                <a:rPr lang="en-GB" sz="1200" b="1" i="1" dirty="0" smtClean="0"/>
                <a:t>,e</a:t>
              </a:r>
              <a:r>
                <a:rPr lang="en-GB" sz="1200" b="1" i="1" baseline="30000" dirty="0" smtClean="0"/>
                <a:t>-</a:t>
              </a:r>
              <a:r>
                <a:rPr lang="en-GB" sz="1200" b="1" i="1" dirty="0" smtClean="0"/>
                <a:t>,Z</a:t>
              </a:r>
              <a:r>
                <a:rPr lang="en-GB" sz="1200" b="1" i="1" baseline="30000" dirty="0" smtClean="0"/>
                <a:t>+</a:t>
              </a:r>
              <a:r>
                <a:rPr lang="en-GB" sz="1200" b="1" i="1" dirty="0" smtClean="0"/>
                <a:t>)</a:t>
              </a:r>
              <a:endParaRPr lang="en-GB" sz="1200" b="1" i="1" dirty="0"/>
            </a:p>
          </p:txBody>
        </p:sp>
        <p:sp>
          <p:nvSpPr>
            <p:cNvPr id="14" name="Abgerundetes Rechteck 24"/>
            <p:cNvSpPr/>
            <p:nvPr/>
          </p:nvSpPr>
          <p:spPr>
            <a:xfrm>
              <a:off x="5075545" y="2629114"/>
              <a:ext cx="1071570" cy="571504"/>
            </a:xfrm>
            <a:prstGeom prst="roundRect">
              <a:avLst/>
            </a:prstGeom>
            <a:gradFill flip="none" rotWithShape="1">
              <a:gsLst>
                <a:gs pos="27000">
                  <a:srgbClr val="C00000"/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Heated</a:t>
              </a:r>
            </a:p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Particles</a:t>
              </a:r>
            </a:p>
            <a:p>
              <a:pPr algn="ctr"/>
              <a:r>
                <a:rPr lang="en-GB" sz="1200" b="1" i="1" dirty="0" smtClean="0"/>
                <a:t>(</a:t>
              </a:r>
              <a:r>
                <a:rPr lang="en-GB" sz="1200" b="1" i="1" dirty="0" err="1" smtClean="0"/>
                <a:t>H</a:t>
              </a:r>
              <a:r>
                <a:rPr lang="en-GB" sz="1200" b="1" i="1" baseline="30000" dirty="0" err="1" smtClean="0"/>
                <a:t>+</a:t>
              </a:r>
              <a:r>
                <a:rPr lang="en-GB" sz="1200" b="1" i="1" dirty="0" err="1" smtClean="0"/>
                <a:t>,e</a:t>
              </a:r>
              <a:r>
                <a:rPr lang="en-GB" sz="1200" b="1" i="1" baseline="30000" dirty="0" smtClean="0"/>
                <a:t>-</a:t>
              </a:r>
              <a:r>
                <a:rPr lang="en-GB" sz="1200" b="1" i="1" dirty="0" smtClean="0"/>
                <a:t>)</a:t>
              </a:r>
              <a:endParaRPr lang="en-GB" sz="1200" b="1" i="1" dirty="0"/>
            </a:p>
          </p:txBody>
        </p:sp>
        <p:sp>
          <p:nvSpPr>
            <p:cNvPr id="15" name="Abgerundetes Rechteck 26"/>
            <p:cNvSpPr/>
            <p:nvPr/>
          </p:nvSpPr>
          <p:spPr>
            <a:xfrm>
              <a:off x="6372200" y="2642525"/>
              <a:ext cx="1000132" cy="571504"/>
            </a:xfrm>
            <a:prstGeom prst="roundRect">
              <a:avLst/>
            </a:prstGeom>
            <a:gradFill flip="none" rotWithShape="1">
              <a:gsLst>
                <a:gs pos="27000">
                  <a:srgbClr val="FFC000"/>
                </a:gs>
                <a:gs pos="50000">
                  <a:srgbClr val="FFFF00"/>
                </a:gs>
                <a:gs pos="100000">
                  <a:srgbClr val="FFFF99"/>
                </a:gs>
              </a:gsLst>
              <a:lin ang="16200000" scaled="1"/>
              <a:tileRect/>
            </a:gradFill>
            <a:ln w="63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Fusion</a:t>
              </a:r>
            </a:p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latin typeface="Arial" pitchFamily="34" charset="0"/>
                </a:rPr>
                <a:t>Products</a:t>
              </a:r>
            </a:p>
            <a:p>
              <a:pPr algn="ctr"/>
              <a:r>
                <a:rPr lang="en-GB" sz="1200" b="1" i="1" dirty="0" smtClean="0">
                  <a:solidFill>
                    <a:schemeClr val="tx1"/>
                  </a:solidFill>
                  <a:latin typeface="Arial" pitchFamily="34" charset="0"/>
                </a:rPr>
                <a:t>(</a:t>
              </a:r>
              <a:r>
                <a:rPr lang="el-GR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de-DE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, n)</a:t>
              </a:r>
              <a:endParaRPr lang="el-GR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96136" y="688589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W7-X cross section</a:t>
            </a:r>
            <a:endParaRPr lang="en-US" b="1" dirty="0"/>
          </a:p>
        </p:txBody>
      </p:sp>
      <p:pic>
        <p:nvPicPr>
          <p:cNvPr id="20" name="Grafik 2" descr="poin+be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3927" y="960893"/>
            <a:ext cx="2928958" cy="5586908"/>
          </a:xfrm>
          <a:prstGeom prst="rect">
            <a:avLst/>
          </a:prstGeom>
        </p:spPr>
      </p:pic>
      <p:sp>
        <p:nvSpPr>
          <p:cNvPr id="21" name="Line 16"/>
          <p:cNvSpPr>
            <a:spLocks noChangeShapeType="1"/>
          </p:cNvSpPr>
          <p:nvPr/>
        </p:nvSpPr>
        <p:spPr bwMode="auto">
          <a:xfrm flipH="1">
            <a:off x="7068439" y="3818413"/>
            <a:ext cx="357190" cy="123782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de-DE">
              <a:solidFill>
                <a:srgbClr val="FF0000"/>
              </a:solidFill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6854125" y="5104297"/>
            <a:ext cx="285752" cy="369332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l-G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ρ</a:t>
            </a:r>
          </a:p>
        </p:txBody>
      </p:sp>
      <p:pic>
        <p:nvPicPr>
          <p:cNvPr id="23" name="Picture 31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5629" y="3532661"/>
            <a:ext cx="221099" cy="235560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8819616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32422"/>
            <a:ext cx="5049246" cy="516608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Petri Net like Analysis Chains</a:t>
            </a:r>
            <a:endParaRPr lang="en-US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527" y="832422"/>
            <a:ext cx="7514809" cy="3923241"/>
            <a:chOff x="81527" y="832422"/>
            <a:chExt cx="7514809" cy="3923241"/>
          </a:xfrm>
          <a:effectLst>
            <a:outerShdw blurRad="177800" dist="38100" dir="2700000" sx="104000" sy="104000" algn="tl" rotWithShape="0">
              <a:prstClr val="black">
                <a:alpha val="40000"/>
              </a:prstClr>
            </a:outerShdw>
          </a:effectLst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27" y="832422"/>
              <a:ext cx="3026834" cy="279734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Ellipse 2"/>
            <p:cNvSpPr/>
            <p:nvPr/>
          </p:nvSpPr>
          <p:spPr>
            <a:xfrm>
              <a:off x="7092280" y="4437112"/>
              <a:ext cx="504056" cy="31855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Gerade Verbindung 4"/>
            <p:cNvCxnSpPr>
              <a:stCxn id="3" idx="2"/>
              <a:endCxn id="10248" idx="3"/>
            </p:cNvCxnSpPr>
            <p:nvPr/>
          </p:nvCxnSpPr>
          <p:spPr>
            <a:xfrm flipH="1" flipV="1">
              <a:off x="3108361" y="2231093"/>
              <a:ext cx="3983919" cy="236529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243"/>
          <p:cNvSpPr txBox="1"/>
          <p:nvPr/>
        </p:nvSpPr>
        <p:spPr>
          <a:xfrm>
            <a:off x="101032" y="4755663"/>
            <a:ext cx="2987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66FF"/>
                </a:solidFill>
                <a:latin typeface="+mn-lt"/>
              </a:rPr>
              <a:t>All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data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analysis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output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are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stored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as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a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data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stream</a:t>
            </a:r>
            <a:endParaRPr lang="de-DE" b="1" dirty="0" smtClean="0">
              <a:solidFill>
                <a:srgbClr val="0066FF"/>
              </a:solidFill>
              <a:latin typeface="+mn-lt"/>
            </a:endParaRPr>
          </a:p>
          <a:p>
            <a:endParaRPr lang="de-DE" b="1" dirty="0" smtClean="0">
              <a:solidFill>
                <a:srgbClr val="0066FF"/>
              </a:solidFill>
              <a:latin typeface="+mn-lt"/>
            </a:endParaRPr>
          </a:p>
          <a:p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Exactly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like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acquired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data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!</a:t>
            </a:r>
            <a:endParaRPr lang="en-US" b="1" dirty="0" smtClean="0">
              <a:solidFill>
                <a:srgbClr val="00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5937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Modeling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775" y="894916"/>
            <a:ext cx="237626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  <a:cs typeface="+mn-cs"/>
              </a:rPr>
              <a:t>Graph </a:t>
            </a:r>
            <a:r>
              <a:rPr lang="en-US" b="1" dirty="0">
                <a:solidFill>
                  <a:schemeClr val="accent1"/>
                </a:solidFill>
                <a:latin typeface="+mn-lt"/>
                <a:cs typeface="+mn-cs"/>
              </a:rPr>
              <a:t>theory +</a:t>
            </a:r>
            <a:r>
              <a:rPr lang="en-US" b="1" dirty="0" smtClean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+mn-lt"/>
                <a:cs typeface="+mn-cs"/>
              </a:rPr>
              <a:t>Bayesian </a:t>
            </a:r>
            <a:r>
              <a:rPr lang="en-US" b="1" dirty="0" smtClean="0">
                <a:solidFill>
                  <a:schemeClr val="accent1"/>
                </a:solidFill>
                <a:latin typeface="+mn-lt"/>
                <a:cs typeface="+mn-cs"/>
              </a:rPr>
              <a:t>statistical models</a:t>
            </a:r>
          </a:p>
          <a:p>
            <a:endParaRPr lang="en-US" sz="1600" b="1" dirty="0" smtClean="0">
              <a:solidFill>
                <a:srgbClr val="0066FF"/>
              </a:solidFill>
              <a:latin typeface="+mn-lt"/>
            </a:endParaRPr>
          </a:p>
          <a:p>
            <a:r>
              <a:rPr lang="en-US" sz="1600" b="1" dirty="0" smtClean="0">
                <a:solidFill>
                  <a:srgbClr val="0066FF"/>
                </a:solidFill>
                <a:latin typeface="+mn-lt"/>
              </a:rPr>
              <a:t>Setup </a:t>
            </a:r>
            <a:r>
              <a:rPr lang="en-US" sz="1600" b="1" dirty="0">
                <a:solidFill>
                  <a:srgbClr val="0066FF"/>
                </a:solidFill>
                <a:latin typeface="+mn-lt"/>
              </a:rPr>
              <a:t>of a (complete, nonlinear) model including uncertainties</a:t>
            </a:r>
          </a:p>
          <a:p>
            <a:endParaRPr lang="en-US" sz="1600" b="1" dirty="0">
              <a:solidFill>
                <a:srgbClr val="0066FF"/>
              </a:solidFill>
              <a:latin typeface="+mn-lt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+mn-lt"/>
              </a:rPr>
              <a:t>Prediction of sensor data</a:t>
            </a:r>
          </a:p>
          <a:p>
            <a:endParaRPr lang="en-US" sz="1600" b="1" dirty="0">
              <a:solidFill>
                <a:srgbClr val="0066FF"/>
              </a:solidFill>
              <a:latin typeface="+mn-lt"/>
            </a:endParaRPr>
          </a:p>
          <a:p>
            <a:endParaRPr lang="en-US" sz="1600" b="1" dirty="0" smtClean="0">
              <a:solidFill>
                <a:srgbClr val="0066FF"/>
              </a:solidFill>
              <a:latin typeface="+mn-lt"/>
            </a:endParaRPr>
          </a:p>
          <a:p>
            <a:endParaRPr lang="en-US" sz="1600" b="1" dirty="0">
              <a:solidFill>
                <a:srgbClr val="0066FF"/>
              </a:solidFill>
              <a:latin typeface="+mn-lt"/>
            </a:endParaRPr>
          </a:p>
          <a:p>
            <a:endParaRPr lang="en-US" sz="1600" b="1" dirty="0" smtClean="0">
              <a:solidFill>
                <a:srgbClr val="0066FF"/>
              </a:solidFill>
              <a:latin typeface="+mn-lt"/>
            </a:endParaRPr>
          </a:p>
          <a:p>
            <a:endParaRPr lang="en-US" sz="1600" b="1" dirty="0">
              <a:solidFill>
                <a:srgbClr val="0066FF"/>
              </a:solidFill>
              <a:latin typeface="+mn-lt"/>
            </a:endParaRPr>
          </a:p>
          <a:p>
            <a:r>
              <a:rPr lang="en-US" sz="1600" b="1" dirty="0" smtClean="0">
                <a:solidFill>
                  <a:srgbClr val="0066FF"/>
                </a:solidFill>
                <a:latin typeface="+mn-lt"/>
              </a:rPr>
              <a:t>Application </a:t>
            </a:r>
            <a:r>
              <a:rPr lang="en-US" sz="1600" b="1" dirty="0">
                <a:solidFill>
                  <a:srgbClr val="0066FF"/>
                </a:solidFill>
                <a:latin typeface="+mn-lt"/>
              </a:rPr>
              <a:t>of inversion methods with measured data</a:t>
            </a:r>
          </a:p>
          <a:p>
            <a:endParaRPr lang="en-US" dirty="0" smtClean="0">
              <a:latin typeface="+mn-lt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61553" y="911701"/>
            <a:ext cx="5490827" cy="4533753"/>
            <a:chOff x="2761553" y="911701"/>
            <a:chExt cx="5490827" cy="45337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1553" y="911701"/>
              <a:ext cx="5490827" cy="45337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975443" y="5189438"/>
              <a:ext cx="1133079" cy="191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www.seed-escience.org</a:t>
              </a:r>
              <a:endParaRPr lang="en-US" sz="8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512" y="5805264"/>
            <a:ext cx="8103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  <a:cs typeface="+mn-cs"/>
              </a:rPr>
              <a:t>Improved inference by considering all measurements!</a:t>
            </a:r>
          </a:p>
          <a:p>
            <a:r>
              <a:rPr lang="en-US" b="1" dirty="0" smtClean="0">
                <a:solidFill>
                  <a:schemeClr val="accent1"/>
                </a:solidFill>
                <a:latin typeface="+mn-lt"/>
                <a:cs typeface="+mn-cs"/>
              </a:rPr>
              <a:t>=&gt; Better automated data analysis and, consequently, better plasma control</a:t>
            </a:r>
          </a:p>
        </p:txBody>
      </p:sp>
    </p:spTree>
    <p:extLst>
      <p:ext uri="{BB962C8B-B14F-4D97-AF65-F5344CB8AC3E}">
        <p14:creationId xmlns:p14="http://schemas.microsoft.com/office/powerpoint/2010/main" xmlns="" val="33107780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W7-X Online / Offline Data Analyses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9512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Rectangle 21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ectangle 14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8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Rectangle 7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835696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6" name="Group 71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6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7" name="Group 72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Rectangle 53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5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6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7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8" name="Group 80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Rectangle 46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8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9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9" name="Group 88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Rectangle 39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996952"/>
            <a:ext cx="3024336" cy="172819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8" name="Rectangle 67"/>
          <p:cNvSpPr/>
          <p:nvPr/>
        </p:nvSpPr>
        <p:spPr>
          <a:xfrm>
            <a:off x="6228184" y="2420888"/>
            <a:ext cx="2089807" cy="4032448"/>
          </a:xfrm>
          <a:prstGeom prst="rect">
            <a:avLst/>
          </a:prstGeom>
          <a:solidFill>
            <a:schemeClr val="bg1"/>
          </a:solidFill>
          <a:ln w="3175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9" name="Group 68"/>
          <p:cNvGrpSpPr/>
          <p:nvPr/>
        </p:nvGrpSpPr>
        <p:grpSpPr>
          <a:xfrm>
            <a:off x="6300192" y="2708920"/>
            <a:ext cx="1956134" cy="1368152"/>
            <a:chOff x="6300192" y="2708920"/>
            <a:chExt cx="1956134" cy="136815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0" name="Rectangle 69"/>
            <p:cNvSpPr/>
            <p:nvPr/>
          </p:nvSpPr>
          <p:spPr>
            <a:xfrm>
              <a:off x="6300192" y="2708920"/>
              <a:ext cx="1956134" cy="136815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1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96336" y="3356992"/>
              <a:ext cx="576064" cy="66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6372200" y="3356992"/>
              <a:ext cx="623581" cy="700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44208" y="2924944"/>
              <a:ext cx="494422" cy="184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96336" y="2924944"/>
              <a:ext cx="504056" cy="188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5" name="Elbow Connector 74"/>
            <p:cNvCxnSpPr>
              <a:stCxn id="73" idx="2"/>
              <a:endCxn id="71" idx="0"/>
            </p:cNvCxnSpPr>
            <p:nvPr/>
          </p:nvCxnSpPr>
          <p:spPr>
            <a:xfrm rot="16200000" flipH="1">
              <a:off x="7164116" y="2636740"/>
              <a:ext cx="247554" cy="1192949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hape 169"/>
            <p:cNvCxnSpPr>
              <a:stCxn id="72" idx="0"/>
              <a:endCxn id="74" idx="2"/>
            </p:cNvCxnSpPr>
            <p:nvPr/>
          </p:nvCxnSpPr>
          <p:spPr>
            <a:xfrm rot="5400000" flipH="1" flipV="1">
              <a:off x="7144198" y="2652826"/>
              <a:ext cx="243959" cy="1164374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732240" y="2708920"/>
              <a:ext cx="1098378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Availability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300192" y="4149080"/>
            <a:ext cx="1963152" cy="1072336"/>
            <a:chOff x="6300192" y="4149080"/>
            <a:chExt cx="1963152" cy="10723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Rectangle 78"/>
            <p:cNvSpPr/>
            <p:nvPr/>
          </p:nvSpPr>
          <p:spPr>
            <a:xfrm>
              <a:off x="6300192" y="4149080"/>
              <a:ext cx="1963152" cy="10723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0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H="1">
              <a:off x="7308304" y="4365104"/>
              <a:ext cx="864096" cy="77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1" name="Group 80"/>
            <p:cNvGrpSpPr/>
            <p:nvPr/>
          </p:nvGrpSpPr>
          <p:grpSpPr>
            <a:xfrm>
              <a:off x="6516216" y="4509120"/>
              <a:ext cx="458069" cy="486077"/>
              <a:chOff x="6444208" y="4653136"/>
              <a:chExt cx="504056" cy="619749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6444208" y="4653136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" name="Can 93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444208" y="4797152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" name="Can 91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6444208" y="4941168"/>
                <a:ext cx="504056" cy="187701"/>
                <a:chOff x="4860032" y="5229200"/>
                <a:chExt cx="648072" cy="259709"/>
              </a:xfrm>
            </p:grpSpPr>
            <p:pic>
              <p:nvPicPr>
                <p:cNvPr id="8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0" name="Can 89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6444208" y="5085184"/>
                <a:ext cx="504056" cy="187701"/>
                <a:chOff x="4860030" y="5229182"/>
                <a:chExt cx="648075" cy="259722"/>
              </a:xfrm>
            </p:grpSpPr>
            <p:pic>
              <p:nvPicPr>
                <p:cNvPr id="8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0" y="5229182"/>
                  <a:ext cx="630956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8" name="Can 87"/>
                <p:cNvSpPr/>
                <p:nvPr/>
              </p:nvSpPr>
              <p:spPr>
                <a:xfrm>
                  <a:off x="5364090" y="5272881"/>
                  <a:ext cx="144015" cy="216023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</p:grpSp>
        <p:sp>
          <p:nvSpPr>
            <p:cNvPr id="82" name="TextBox 81"/>
            <p:cNvSpPr txBox="1"/>
            <p:nvPr/>
          </p:nvSpPr>
          <p:spPr>
            <a:xfrm>
              <a:off x="6732240" y="4149080"/>
              <a:ext cx="1079142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Scalability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804248" y="2492896"/>
            <a:ext cx="1031590" cy="2160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Storage Systems</a:t>
            </a:r>
            <a:endParaRPr lang="de-DE" sz="800" dirty="0">
              <a:latin typeface="Arial Narrow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3419872" y="2420888"/>
            <a:ext cx="864096" cy="1584176"/>
            <a:chOff x="3491880" y="980728"/>
            <a:chExt cx="864096" cy="1584176"/>
          </a:xfrm>
        </p:grpSpPr>
        <p:sp>
          <p:nvSpPr>
            <p:cNvPr id="106" name="Rectangle 105"/>
            <p:cNvSpPr/>
            <p:nvPr/>
          </p:nvSpPr>
          <p:spPr>
            <a:xfrm>
              <a:off x="3491880" y="980728"/>
              <a:ext cx="864096" cy="15841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7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63888" y="1916832"/>
              <a:ext cx="636662" cy="47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8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63888" y="1412776"/>
              <a:ext cx="636662" cy="47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9" name="TextBox 108"/>
            <p:cNvSpPr txBox="1"/>
            <p:nvPr/>
          </p:nvSpPr>
          <p:spPr>
            <a:xfrm>
              <a:off x="3563888" y="1052736"/>
              <a:ext cx="636714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SOA / Data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Analysis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10" name="Cloud 109"/>
            <p:cNvSpPr/>
            <p:nvPr/>
          </p:nvSpPr>
          <p:spPr>
            <a:xfrm>
              <a:off x="3995936" y="2132856"/>
              <a:ext cx="288032" cy="28803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Cloud 110"/>
            <p:cNvSpPr/>
            <p:nvPr/>
          </p:nvSpPr>
          <p:spPr>
            <a:xfrm>
              <a:off x="3995936" y="1628800"/>
              <a:ext cx="288032" cy="28803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309359" y="5301208"/>
            <a:ext cx="1945303" cy="1080121"/>
            <a:chOff x="6309359" y="5301208"/>
            <a:chExt cx="1945303" cy="10801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8" name="Rectangle 147"/>
            <p:cNvSpPr/>
            <p:nvPr/>
          </p:nvSpPr>
          <p:spPr>
            <a:xfrm>
              <a:off x="6309359" y="5301209"/>
              <a:ext cx="1945303" cy="10801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9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236296" y="5589240"/>
              <a:ext cx="899640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0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877272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1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733255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2" name="TextBox 151"/>
            <p:cNvSpPr txBox="1"/>
            <p:nvPr/>
          </p:nvSpPr>
          <p:spPr>
            <a:xfrm>
              <a:off x="6524231" y="5301208"/>
              <a:ext cx="1465466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Long Term Archive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&amp; </a:t>
              </a:r>
              <a:r>
                <a:rPr lang="de-DE" sz="800" dirty="0" err="1" smtClean="0">
                  <a:latin typeface="Arial Narrow" pitchFamily="34" charset="0"/>
                </a:rPr>
                <a:t>Policy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Driven</a:t>
              </a:r>
              <a:r>
                <a:rPr lang="de-DE" sz="800" dirty="0" smtClean="0">
                  <a:latin typeface="Arial Narrow" pitchFamily="34" charset="0"/>
                </a:rPr>
                <a:t> Data Management</a:t>
              </a:r>
              <a:endParaRPr lang="de-DE" sz="800" dirty="0">
                <a:latin typeface="Arial Narrow" pitchFamily="34" charset="0"/>
              </a:endParaRPr>
            </a:p>
          </p:txBody>
        </p:sp>
        <p:pic>
          <p:nvPicPr>
            <p:cNvPr id="15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6021288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" name="Rectangle 153"/>
            <p:cNvSpPr/>
            <p:nvPr/>
          </p:nvSpPr>
          <p:spPr>
            <a:xfrm rot="19085653">
              <a:off x="6530565" y="5818478"/>
              <a:ext cx="570989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HPSS</a:t>
              </a:r>
              <a:endParaRPr lang="en-US" sz="1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179512" y="908720"/>
            <a:ext cx="2376264" cy="1872208"/>
            <a:chOff x="179512" y="908720"/>
            <a:chExt cx="2376264" cy="1872208"/>
          </a:xfrm>
        </p:grpSpPr>
        <p:sp>
          <p:nvSpPr>
            <p:cNvPr id="156" name="Rectangle 155"/>
            <p:cNvSpPr/>
            <p:nvPr/>
          </p:nvSpPr>
          <p:spPr>
            <a:xfrm>
              <a:off x="179512" y="908720"/>
              <a:ext cx="2376264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Control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</a:p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Safety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  <a:endParaRPr lang="de-DE" sz="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pic>
          <p:nvPicPr>
            <p:cNvPr id="157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336783" y="1268760"/>
              <a:ext cx="498913" cy="65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8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08098" y="1268760"/>
              <a:ext cx="992612" cy="663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9" name="Group 158"/>
            <p:cNvGrpSpPr/>
            <p:nvPr/>
          </p:nvGrpSpPr>
          <p:grpSpPr>
            <a:xfrm>
              <a:off x="372391" y="2204864"/>
              <a:ext cx="1115639" cy="470545"/>
              <a:chOff x="2339752" y="3573016"/>
              <a:chExt cx="1249516" cy="470545"/>
            </a:xfrm>
          </p:grpSpPr>
          <p:pic>
            <p:nvPicPr>
              <p:cNvPr id="170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41987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1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33975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2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555776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3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771800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4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987824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5" name="Picture 7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203848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cxnSp>
          <p:nvCxnSpPr>
            <p:cNvPr id="160" name="Elbow Connector 159"/>
            <p:cNvCxnSpPr>
              <a:stCxn id="157" idx="2"/>
              <a:endCxn id="170" idx="0"/>
            </p:cNvCxnSpPr>
            <p:nvPr/>
          </p:nvCxnSpPr>
          <p:spPr>
            <a:xfrm rot="5400000">
              <a:off x="1360641" y="1979265"/>
              <a:ext cx="277366" cy="17383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160"/>
            <p:cNvCxnSpPr>
              <a:stCxn id="175" idx="0"/>
              <a:endCxn id="157" idx="2"/>
            </p:cNvCxnSpPr>
            <p:nvPr/>
          </p:nvCxnSpPr>
          <p:spPr>
            <a:xfrm rot="5400000" flipH="1" flipV="1">
              <a:off x="1264201" y="1882825"/>
              <a:ext cx="277366" cy="36671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stCxn id="174" idx="0"/>
              <a:endCxn id="158" idx="2"/>
            </p:cNvCxnSpPr>
            <p:nvPr/>
          </p:nvCxnSpPr>
          <p:spPr>
            <a:xfrm rot="16200000" flipV="1">
              <a:off x="779073" y="1957287"/>
              <a:ext cx="272908" cy="222246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162"/>
            <p:cNvCxnSpPr>
              <a:stCxn id="173" idx="0"/>
              <a:endCxn id="158" idx="2"/>
            </p:cNvCxnSpPr>
            <p:nvPr/>
          </p:nvCxnSpPr>
          <p:spPr>
            <a:xfrm rot="16200000" flipV="1">
              <a:off x="682634" y="2053726"/>
              <a:ext cx="272908" cy="29367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172" idx="0"/>
              <a:endCxn id="158" idx="2"/>
            </p:cNvCxnSpPr>
            <p:nvPr/>
          </p:nvCxnSpPr>
          <p:spPr>
            <a:xfrm rot="5400000" flipH="1" flipV="1">
              <a:off x="586194" y="1986655"/>
              <a:ext cx="272908" cy="163512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171" idx="0"/>
              <a:endCxn id="158" idx="2"/>
            </p:cNvCxnSpPr>
            <p:nvPr/>
          </p:nvCxnSpPr>
          <p:spPr>
            <a:xfrm rot="5400000" flipH="1" flipV="1">
              <a:off x="489754" y="1890215"/>
              <a:ext cx="272908" cy="356390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1907704" y="1196752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Sequence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Controller</a:t>
              </a:r>
            </a:p>
          </p:txBody>
        </p:sp>
        <p:pic>
          <p:nvPicPr>
            <p:cNvPr id="16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1556792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2348880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9" name="TextBox 168"/>
            <p:cNvSpPr txBox="1"/>
            <p:nvPr/>
          </p:nvSpPr>
          <p:spPr>
            <a:xfrm>
              <a:off x="1907704" y="1988840"/>
              <a:ext cx="648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Plasma </a:t>
              </a:r>
              <a:r>
                <a:rPr lang="de-DE" sz="800" dirty="0" err="1" smtClean="0">
                  <a:latin typeface="Arial Narrow" pitchFamily="34" charset="0"/>
                </a:rPr>
                <a:t>Control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2627784" y="908720"/>
            <a:ext cx="648072" cy="1872208"/>
            <a:chOff x="2627784" y="908720"/>
            <a:chExt cx="648072" cy="1872208"/>
          </a:xfrm>
        </p:grpSpPr>
        <p:sp>
          <p:nvSpPr>
            <p:cNvPr id="177" name="Rectangle 176"/>
            <p:cNvSpPr/>
            <p:nvPr/>
          </p:nvSpPr>
          <p:spPr>
            <a:xfrm>
              <a:off x="2627784" y="908720"/>
              <a:ext cx="648072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792" y="2276872"/>
              <a:ext cx="504056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9" name="TextBox 178"/>
            <p:cNvSpPr txBox="1"/>
            <p:nvPr/>
          </p:nvSpPr>
          <p:spPr>
            <a:xfrm>
              <a:off x="2627784" y="1556792"/>
              <a:ext cx="6062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Central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Time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Event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Distribution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771800" y="2132856"/>
              <a:ext cx="362600" cy="215444"/>
            </a:xfrm>
            <a:prstGeom prst="rect">
              <a:avLst/>
            </a:prstGeo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smtClean="0">
                  <a:latin typeface="Arial Narrow" pitchFamily="34" charset="0"/>
                </a:rPr>
                <a:t>GPS</a:t>
              </a:r>
              <a:endParaRPr lang="de-DE" sz="800" b="1" dirty="0">
                <a:latin typeface="Arial Narrow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510218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99592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cxnSp>
        <p:nvCxnSpPr>
          <p:cNvPr id="183" name="Elbow Connector 182"/>
          <p:cNvCxnSpPr>
            <a:stCxn id="171" idx="2"/>
          </p:cNvCxnSpPr>
          <p:nvPr/>
        </p:nvCxnSpPr>
        <p:spPr>
          <a:xfrm rot="16200000" flipH="1">
            <a:off x="369016" y="2754407"/>
            <a:ext cx="465559" cy="307562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2" idx="2"/>
          </p:cNvCxnSpPr>
          <p:nvPr/>
        </p:nvCxnSpPr>
        <p:spPr>
          <a:xfrm rot="16200000" flipH="1">
            <a:off x="573467" y="2742834"/>
            <a:ext cx="537567" cy="402715"/>
          </a:xfrm>
          <a:prstGeom prst="bentConnector3">
            <a:avLst>
              <a:gd name="adj1" fmla="val 43149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173" idx="2"/>
          </p:cNvCxnSpPr>
          <p:nvPr/>
        </p:nvCxnSpPr>
        <p:spPr>
          <a:xfrm rot="16200000" flipH="1">
            <a:off x="669906" y="2839273"/>
            <a:ext cx="689966" cy="362237"/>
          </a:xfrm>
          <a:prstGeom prst="bentConnector3">
            <a:avLst>
              <a:gd name="adj1" fmla="val 34263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174" idx="2"/>
          </p:cNvCxnSpPr>
          <p:nvPr/>
        </p:nvCxnSpPr>
        <p:spPr>
          <a:xfrm rot="16200000" flipH="1">
            <a:off x="1018374" y="2683685"/>
            <a:ext cx="465559" cy="449006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75" idx="2"/>
          </p:cNvCxnSpPr>
          <p:nvPr/>
        </p:nvCxnSpPr>
        <p:spPr>
          <a:xfrm rot="16200000" flipH="1">
            <a:off x="718769" y="3176168"/>
            <a:ext cx="1473673" cy="472154"/>
          </a:xfrm>
          <a:prstGeom prst="bentConnector3">
            <a:avLst>
              <a:gd name="adj1" fmla="val 13805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70" idx="2"/>
          </p:cNvCxnSpPr>
          <p:nvPr/>
        </p:nvCxnSpPr>
        <p:spPr>
          <a:xfrm rot="5400000">
            <a:off x="923221" y="3155837"/>
            <a:ext cx="969615" cy="87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58" idx="2"/>
          </p:cNvCxnSpPr>
          <p:nvPr/>
        </p:nvCxnSpPr>
        <p:spPr>
          <a:xfrm rot="5400000">
            <a:off x="391508" y="1647952"/>
            <a:ext cx="128892" cy="696900"/>
          </a:xfrm>
          <a:prstGeom prst="bentConnector2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hape 290"/>
          <p:cNvCxnSpPr/>
          <p:nvPr/>
        </p:nvCxnSpPr>
        <p:spPr>
          <a:xfrm rot="5400000" flipH="1" flipV="1">
            <a:off x="-1295858" y="3465004"/>
            <a:ext cx="2807518" cy="794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/>
          <p:nvPr/>
        </p:nvCxnSpPr>
        <p:spPr>
          <a:xfrm rot="10800000">
            <a:off x="107504" y="4869160"/>
            <a:ext cx="3176240" cy="857746"/>
          </a:xfrm>
          <a:prstGeom prst="bentConnector3">
            <a:avLst>
              <a:gd name="adj1" fmla="val -11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hape 295"/>
          <p:cNvCxnSpPr/>
          <p:nvPr/>
        </p:nvCxnSpPr>
        <p:spPr>
          <a:xfrm>
            <a:off x="1835696" y="2852936"/>
            <a:ext cx="72008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hape 296"/>
          <p:cNvCxnSpPr>
            <a:endCxn id="54" idx="3"/>
          </p:cNvCxnSpPr>
          <p:nvPr/>
        </p:nvCxnSpPr>
        <p:spPr>
          <a:xfrm rot="5400000">
            <a:off x="2393761" y="4815153"/>
            <a:ext cx="1836203" cy="72011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hape 301"/>
          <p:cNvCxnSpPr/>
          <p:nvPr/>
        </p:nvCxnSpPr>
        <p:spPr>
          <a:xfrm rot="16200000" flipV="1">
            <a:off x="2411763" y="2996955"/>
            <a:ext cx="1080116" cy="792086"/>
          </a:xfrm>
          <a:prstGeom prst="bentConnector3">
            <a:avLst>
              <a:gd name="adj1" fmla="val 9997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hape 295"/>
          <p:cNvCxnSpPr>
            <a:endCxn id="167" idx="2"/>
          </p:cNvCxnSpPr>
          <p:nvPr/>
        </p:nvCxnSpPr>
        <p:spPr>
          <a:xfrm rot="5400000" flipH="1" flipV="1">
            <a:off x="1540463" y="2197663"/>
            <a:ext cx="950506" cy="360040"/>
          </a:xfrm>
          <a:prstGeom prst="bentConnector3">
            <a:avLst>
              <a:gd name="adj1" fmla="val 9242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hape 313"/>
          <p:cNvCxnSpPr>
            <a:endCxn id="22" idx="3"/>
          </p:cNvCxnSpPr>
          <p:nvPr/>
        </p:nvCxnSpPr>
        <p:spPr>
          <a:xfrm rot="10800000" flipV="1">
            <a:off x="1619672" y="4797152"/>
            <a:ext cx="1728192" cy="972108"/>
          </a:xfrm>
          <a:prstGeom prst="bentConnector3">
            <a:avLst>
              <a:gd name="adj1" fmla="val 9436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/>
          <p:nvPr/>
        </p:nvCxnSpPr>
        <p:spPr>
          <a:xfrm rot="5400000" flipH="1" flipV="1">
            <a:off x="1226591" y="5264200"/>
            <a:ext cx="860128" cy="70049"/>
          </a:xfrm>
          <a:prstGeom prst="bentConnector3">
            <a:avLst>
              <a:gd name="adj1" fmla="val -3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hape 295"/>
          <p:cNvCxnSpPr>
            <a:stCxn id="168" idx="2"/>
          </p:cNvCxnSpPr>
          <p:nvPr/>
        </p:nvCxnSpPr>
        <p:spPr>
          <a:xfrm rot="5400000">
            <a:off x="2116527" y="2773727"/>
            <a:ext cx="158418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/>
          <p:cNvCxnSpPr>
            <a:stCxn id="178" idx="2"/>
          </p:cNvCxnSpPr>
          <p:nvPr/>
        </p:nvCxnSpPr>
        <p:spPr>
          <a:xfrm rot="16200000" flipH="1">
            <a:off x="2041834" y="3532496"/>
            <a:ext cx="2254290" cy="434318"/>
          </a:xfrm>
          <a:prstGeom prst="bentConnector3">
            <a:avLst>
              <a:gd name="adj1" fmla="val 1260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5400000">
            <a:off x="2862261" y="5291138"/>
            <a:ext cx="940598" cy="107158"/>
          </a:xfrm>
          <a:prstGeom prst="bentConnector3">
            <a:avLst>
              <a:gd name="adj1" fmla="val 10012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/>
          <p:nvPr/>
        </p:nvCxnSpPr>
        <p:spPr>
          <a:xfrm rot="10800000" flipV="1">
            <a:off x="1619673" y="4831559"/>
            <a:ext cx="1768847" cy="968446"/>
          </a:xfrm>
          <a:prstGeom prst="bentConnector3">
            <a:avLst>
              <a:gd name="adj1" fmla="val 9281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hape 416"/>
          <p:cNvCxnSpPr>
            <a:stCxn id="19" idx="3"/>
            <a:endCxn id="224" idx="2"/>
          </p:cNvCxnSpPr>
          <p:nvPr/>
        </p:nvCxnSpPr>
        <p:spPr>
          <a:xfrm>
            <a:off x="1544193" y="5840978"/>
            <a:ext cx="2307727" cy="612358"/>
          </a:xfrm>
          <a:prstGeom prst="bentConnector4">
            <a:avLst>
              <a:gd name="adj1" fmla="val 8858"/>
              <a:gd name="adj2" fmla="val 112444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hape 419"/>
          <p:cNvCxnSpPr>
            <a:stCxn id="51" idx="3"/>
          </p:cNvCxnSpPr>
          <p:nvPr/>
        </p:nvCxnSpPr>
        <p:spPr>
          <a:xfrm>
            <a:off x="3200377" y="5840978"/>
            <a:ext cx="152423" cy="674122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hape 424"/>
          <p:cNvCxnSpPr>
            <a:stCxn id="224" idx="3"/>
          </p:cNvCxnSpPr>
          <p:nvPr/>
        </p:nvCxnSpPr>
        <p:spPr>
          <a:xfrm flipV="1">
            <a:off x="4283968" y="4509120"/>
            <a:ext cx="72008" cy="792088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hape 429"/>
          <p:cNvCxnSpPr>
            <a:stCxn id="148" idx="1"/>
            <a:endCxn id="79" idx="1"/>
          </p:cNvCxnSpPr>
          <p:nvPr/>
        </p:nvCxnSpPr>
        <p:spPr>
          <a:xfrm rot="10800000">
            <a:off x="6300193" y="4685249"/>
            <a:ext cx="9167" cy="1156021"/>
          </a:xfrm>
          <a:prstGeom prst="bentConnector3">
            <a:avLst>
              <a:gd name="adj1" fmla="val 1554675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hape 429"/>
          <p:cNvCxnSpPr>
            <a:stCxn id="79" idx="1"/>
            <a:endCxn id="70" idx="1"/>
          </p:cNvCxnSpPr>
          <p:nvPr/>
        </p:nvCxnSpPr>
        <p:spPr>
          <a:xfrm rot="10800000">
            <a:off x="6300192" y="3392996"/>
            <a:ext cx="1588" cy="1292252"/>
          </a:xfrm>
          <a:prstGeom prst="bentConnector3">
            <a:avLst>
              <a:gd name="adj1" fmla="val 8397358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hape 468"/>
          <p:cNvCxnSpPr>
            <a:endCxn id="107" idx="1"/>
          </p:cNvCxnSpPr>
          <p:nvPr/>
        </p:nvCxnSpPr>
        <p:spPr>
          <a:xfrm flipV="1">
            <a:off x="179514" y="3595741"/>
            <a:ext cx="3312366" cy="1299978"/>
          </a:xfrm>
          <a:prstGeom prst="bentConnector3">
            <a:avLst>
              <a:gd name="adj1" fmla="val 93421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hape 468"/>
          <p:cNvCxnSpPr>
            <a:stCxn id="42" idx="0"/>
          </p:cNvCxnSpPr>
          <p:nvPr/>
        </p:nvCxnSpPr>
        <p:spPr>
          <a:xfrm rot="5400000" flipH="1" flipV="1">
            <a:off x="2104285" y="4950524"/>
            <a:ext cx="122088" cy="3217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hape 468"/>
          <p:cNvCxnSpPr>
            <a:stCxn id="136" idx="1"/>
            <a:endCxn id="108" idx="1"/>
          </p:cNvCxnSpPr>
          <p:nvPr/>
        </p:nvCxnSpPr>
        <p:spPr>
          <a:xfrm rot="10800000" flipV="1">
            <a:off x="3491880" y="1340767"/>
            <a:ext cx="1588" cy="1750917"/>
          </a:xfrm>
          <a:prstGeom prst="bentConnector3">
            <a:avLst>
              <a:gd name="adj1" fmla="val 10796603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106"/>
          <p:cNvGrpSpPr/>
          <p:nvPr/>
        </p:nvGrpSpPr>
        <p:grpSpPr>
          <a:xfrm>
            <a:off x="2699792" y="1268760"/>
            <a:ext cx="504056" cy="248176"/>
            <a:chOff x="4427984" y="3025275"/>
            <a:chExt cx="648072" cy="2481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7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27984" y="3025275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8" name="Can 217"/>
            <p:cNvSpPr/>
            <p:nvPr/>
          </p:nvSpPr>
          <p:spPr>
            <a:xfrm>
              <a:off x="4932040" y="3025275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19" name="TextBox 218"/>
          <p:cNvSpPr txBox="1"/>
          <p:nvPr/>
        </p:nvSpPr>
        <p:spPr>
          <a:xfrm>
            <a:off x="2627784" y="908720"/>
            <a:ext cx="684803" cy="3385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 smtClean="0">
                <a:latin typeface="Arial Narrow" pitchFamily="34" charset="0"/>
              </a:rPr>
              <a:t>Configuration</a:t>
            </a:r>
            <a:endParaRPr lang="de-DE" sz="800" dirty="0" smtClean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DB</a:t>
            </a:r>
          </a:p>
        </p:txBody>
      </p:sp>
      <p:grpSp>
        <p:nvGrpSpPr>
          <p:cNvPr id="220" name="Group 219"/>
          <p:cNvGrpSpPr/>
          <p:nvPr/>
        </p:nvGrpSpPr>
        <p:grpSpPr>
          <a:xfrm>
            <a:off x="3419872" y="4149080"/>
            <a:ext cx="864096" cy="2304256"/>
            <a:chOff x="3419872" y="4149080"/>
            <a:chExt cx="864096" cy="2304256"/>
          </a:xfrm>
        </p:grpSpPr>
        <p:grpSp>
          <p:nvGrpSpPr>
            <p:cNvPr id="221" name="Group 220"/>
            <p:cNvGrpSpPr/>
            <p:nvPr/>
          </p:nvGrpSpPr>
          <p:grpSpPr>
            <a:xfrm>
              <a:off x="3419872" y="4149080"/>
              <a:ext cx="864096" cy="2304256"/>
              <a:chOff x="3563888" y="1844824"/>
              <a:chExt cx="864096" cy="2304256"/>
            </a:xfrm>
          </p:grpSpPr>
          <p:sp>
            <p:nvSpPr>
              <p:cNvPr id="224" name="Rectangle 223"/>
              <p:cNvSpPr/>
              <p:nvPr/>
            </p:nvSpPr>
            <p:spPr>
              <a:xfrm>
                <a:off x="3563888" y="1844824"/>
                <a:ext cx="864096" cy="23042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70C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25" name="Group 224"/>
              <p:cNvGrpSpPr/>
              <p:nvPr/>
            </p:nvGrpSpPr>
            <p:grpSpPr>
              <a:xfrm>
                <a:off x="3707904" y="2636912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0" name="Can 239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>
                <a:off x="3707904" y="2924944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8" name="Can 237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7" name="Group 226"/>
              <p:cNvGrpSpPr/>
              <p:nvPr/>
            </p:nvGrpSpPr>
            <p:grpSpPr>
              <a:xfrm>
                <a:off x="3707904" y="3212976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5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6" name="Can 235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8" name="Group 227"/>
              <p:cNvGrpSpPr/>
              <p:nvPr/>
            </p:nvGrpSpPr>
            <p:grpSpPr>
              <a:xfrm>
                <a:off x="3707904" y="3501008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4" name="Can 233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9" name="Group 228"/>
              <p:cNvGrpSpPr/>
              <p:nvPr/>
            </p:nvGrpSpPr>
            <p:grpSpPr>
              <a:xfrm>
                <a:off x="3707904" y="3789040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2" name="Can 231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30" name="TextBox 229"/>
              <p:cNvSpPr txBox="1"/>
              <p:nvPr/>
            </p:nvSpPr>
            <p:spPr>
              <a:xfrm>
                <a:off x="3707904" y="1916832"/>
                <a:ext cx="665567" cy="338554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Archive Data</a:t>
                </a:r>
              </a:p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Server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pic>
          <p:nvPicPr>
            <p:cNvPr id="22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63888" y="4653136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3" name="Can 222"/>
            <p:cNvSpPr/>
            <p:nvPr/>
          </p:nvSpPr>
          <p:spPr>
            <a:xfrm>
              <a:off x="4067944" y="4653136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41" name="Shape 528"/>
          <p:cNvCxnSpPr>
            <a:endCxn id="79" idx="1"/>
          </p:cNvCxnSpPr>
          <p:nvPr/>
        </p:nvCxnSpPr>
        <p:spPr>
          <a:xfrm>
            <a:off x="4355976" y="4509120"/>
            <a:ext cx="1944216" cy="176128"/>
          </a:xfrm>
          <a:prstGeom prst="bentConnector3">
            <a:avLst>
              <a:gd name="adj1" fmla="val 93602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hape 532"/>
          <p:cNvCxnSpPr>
            <a:stCxn id="224" idx="0"/>
            <a:endCxn id="107" idx="2"/>
          </p:cNvCxnSpPr>
          <p:nvPr/>
        </p:nvCxnSpPr>
        <p:spPr>
          <a:xfrm rot="16200000" flipV="1">
            <a:off x="3673771" y="3970930"/>
            <a:ext cx="314591" cy="41709"/>
          </a:xfrm>
          <a:prstGeom prst="bentConnector3">
            <a:avLst>
              <a:gd name="adj1" fmla="val 25778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6444208" y="6408886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n-lt"/>
              </a:rPr>
              <a:t>Images </a:t>
            </a:r>
            <a:r>
              <a:rPr lang="de-DE" sz="800" dirty="0" err="1" smtClean="0">
                <a:latin typeface="+mn-lt"/>
              </a:rPr>
              <a:t>by</a:t>
            </a:r>
            <a:r>
              <a:rPr lang="de-DE" sz="800" dirty="0" smtClean="0">
                <a:latin typeface="+mn-lt"/>
              </a:rPr>
              <a:t> Siemens, Dell, EMC, HP, Oracle</a:t>
            </a:r>
            <a:endParaRPr lang="de-DE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5228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95" grpId="0"/>
      <p:bldP spid="2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Modeling Offline &amp; Online</a:t>
            </a:r>
            <a:endParaRPr lang="de-DE" dirty="0"/>
          </a:p>
        </p:txBody>
      </p:sp>
      <p:pic>
        <p:nvPicPr>
          <p:cNvPr id="9" name="Grafik 8" descr="toroidale abschottung standard load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000240"/>
            <a:ext cx="4561286" cy="32861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 descr="poin+be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214422"/>
            <a:ext cx="2500330" cy="4769313"/>
          </a:xfrm>
          <a:prstGeom prst="rect">
            <a:avLst/>
          </a:prstGeom>
        </p:spPr>
      </p:pic>
      <p:cxnSp>
        <p:nvCxnSpPr>
          <p:cNvPr id="20" name="Gerade Verbindung mit Pfeil 19"/>
          <p:cNvCxnSpPr/>
          <p:nvPr/>
        </p:nvCxnSpPr>
        <p:spPr>
          <a:xfrm>
            <a:off x="928662" y="1643050"/>
            <a:ext cx="5000660" cy="26432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921762" y="1514448"/>
            <a:ext cx="4344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Divertor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graphite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tiles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heat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load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10 MW/m</a:t>
            </a:r>
            <a:r>
              <a:rPr lang="de-DE" b="1" baseline="30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2</a:t>
            </a:r>
            <a:endParaRPr lang="de-DE" b="1" baseline="3000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00034" y="785794"/>
            <a:ext cx="699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Magnetic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configuration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control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with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long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system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response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times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(100 s)</a:t>
            </a:r>
            <a:endParaRPr lang="de-DE" b="1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500298" y="5643578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In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advanced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scenarios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online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modeling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(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combined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feed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forward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and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feedback</a:t>
            </a:r>
            <a:r>
              <a:rPr lang="de-DE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) </a:t>
            </a:r>
            <a:r>
              <a:rPr lang="de-DE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required</a:t>
            </a:r>
            <a:endParaRPr lang="de-DE" b="1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0962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3" descr="magnetic vacuum servic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3214710" cy="42148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Chain </a:t>
            </a:r>
            <a:r>
              <a:rPr lang="de-DE" dirty="0" err="1" smtClean="0"/>
              <a:t>Analyses</a:t>
            </a:r>
            <a:r>
              <a:rPr lang="de-DE" dirty="0" smtClean="0"/>
              <a:t> + </a:t>
            </a:r>
            <a:r>
              <a:rPr lang="de-DE" dirty="0" err="1" smtClean="0"/>
              <a:t>Modelling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SOA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3428992" y="1285860"/>
            <a:ext cx="3929090" cy="3929090"/>
            <a:chOff x="3428992" y="1285860"/>
            <a:chExt cx="3929090" cy="3929090"/>
          </a:xfrm>
        </p:grpSpPr>
        <p:sp>
          <p:nvSpPr>
            <p:cNvPr id="5" name="Rounded Rectangle 4"/>
            <p:cNvSpPr/>
            <p:nvPr/>
          </p:nvSpPr>
          <p:spPr>
            <a:xfrm>
              <a:off x="3714744" y="1285860"/>
              <a:ext cx="3643338" cy="3929090"/>
            </a:xfrm>
            <a:prstGeom prst="roundRect">
              <a:avLst>
                <a:gd name="adj" fmla="val 5745"/>
              </a:avLst>
            </a:prstGeom>
            <a:noFill/>
            <a:ln>
              <a:prstDash val="sysDash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SOA-ESB</a:t>
              </a:r>
              <a:endParaRPr lang="de-D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Can 5"/>
            <p:cNvSpPr/>
            <p:nvPr/>
          </p:nvSpPr>
          <p:spPr>
            <a:xfrm>
              <a:off x="4929190" y="2071678"/>
              <a:ext cx="714380" cy="2857520"/>
            </a:xfrm>
            <a:prstGeom prst="can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dirty="0" smtClean="0"/>
                <a:t>Enterprise Service Bus</a:t>
              </a:r>
              <a:endParaRPr lang="de-DE" dirty="0"/>
            </a:p>
          </p:txBody>
        </p:sp>
        <p:cxnSp>
          <p:nvCxnSpPr>
            <p:cNvPr id="23" name="Straight Arrow Connector 22"/>
            <p:cNvCxnSpPr>
              <a:stCxn id="25" idx="1"/>
            </p:cNvCxnSpPr>
            <p:nvPr/>
          </p:nvCxnSpPr>
          <p:spPr>
            <a:xfrm rot="10800000">
              <a:off x="3428992" y="2643182"/>
              <a:ext cx="1357322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714744" y="2357430"/>
              <a:ext cx="10242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proxy</a:t>
              </a:r>
              <a:r>
                <a:rPr lang="de-DE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</a:t>
              </a:r>
              <a:endParaRPr lang="de-DE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786314" y="2571744"/>
              <a:ext cx="142876" cy="1428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Straight Arrow Connector 25"/>
            <p:cNvCxnSpPr>
              <a:stCxn id="28" idx="1"/>
            </p:cNvCxnSpPr>
            <p:nvPr/>
          </p:nvCxnSpPr>
          <p:spPr>
            <a:xfrm rot="10800000" flipV="1">
              <a:off x="3428992" y="4040192"/>
              <a:ext cx="1357322" cy="31750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714744" y="3786190"/>
              <a:ext cx="10242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proxy</a:t>
              </a:r>
              <a:r>
                <a:rPr lang="de-DE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</a:t>
              </a:r>
              <a:endParaRPr lang="de-DE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86314" y="3968754"/>
              <a:ext cx="142876" cy="1428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9" name="Picture 4" descr="C:\Users\werner.IPP-HGW\Pictures\12161398441887452118rgtaylor_csc_net_server.svg.h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00826" y="2214554"/>
              <a:ext cx="598055" cy="801682"/>
            </a:xfrm>
            <a:prstGeom prst="rect">
              <a:avLst/>
            </a:prstGeom>
            <a:noFill/>
          </p:spPr>
        </p:pic>
        <p:pic>
          <p:nvPicPr>
            <p:cNvPr id="30" name="Picture 4" descr="C:\Users\werner.IPP-HGW\Pictures\12161398441887452118rgtaylor_csc_net_server.svg.h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00760" y="2571744"/>
              <a:ext cx="598055" cy="801682"/>
            </a:xfrm>
            <a:prstGeom prst="rect">
              <a:avLst/>
            </a:prstGeom>
            <a:noFill/>
          </p:spPr>
        </p:pic>
        <p:pic>
          <p:nvPicPr>
            <p:cNvPr id="31" name="Picture 4" descr="C:\Users\werner.IPP-HGW\Pictures\12161398441887452118rgtaylor_csc_net_server.svg.h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00826" y="3071810"/>
              <a:ext cx="598055" cy="801682"/>
            </a:xfrm>
            <a:prstGeom prst="rect">
              <a:avLst/>
            </a:prstGeom>
            <a:noFill/>
          </p:spPr>
        </p:pic>
        <p:pic>
          <p:nvPicPr>
            <p:cNvPr id="32" name="Picture 4" descr="C:\Users\werner.IPP-HGW\Pictures\12161398441887452118rgtaylor_csc_net_server.svg.h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00760" y="3500438"/>
              <a:ext cx="598055" cy="801682"/>
            </a:xfrm>
            <a:prstGeom prst="rect">
              <a:avLst/>
            </a:prstGeom>
            <a:noFill/>
          </p:spPr>
        </p:pic>
        <p:pic>
          <p:nvPicPr>
            <p:cNvPr id="33" name="Picture 4" descr="C:\Users\werner.IPP-HGW\Pictures\12161398441887452118rgtaylor_csc_net_server.svg.h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00826" y="4000504"/>
              <a:ext cx="598055" cy="801682"/>
            </a:xfrm>
            <a:prstGeom prst="rect">
              <a:avLst/>
            </a:prstGeom>
            <a:noFill/>
          </p:spPr>
        </p:pic>
        <p:cxnSp>
          <p:nvCxnSpPr>
            <p:cNvPr id="34" name="Straight Arrow Connector 33"/>
            <p:cNvCxnSpPr/>
            <p:nvPr/>
          </p:nvCxnSpPr>
          <p:spPr>
            <a:xfrm rot="10800000">
              <a:off x="5643570" y="2428868"/>
              <a:ext cx="1046162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5643570" y="2857496"/>
              <a:ext cx="500066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>
              <a:off x="5643570" y="3429000"/>
              <a:ext cx="1046162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0800000">
              <a:off x="5643570" y="3857628"/>
              <a:ext cx="500066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10800000">
              <a:off x="5643570" y="4429132"/>
              <a:ext cx="1046162" cy="1588"/>
            </a:xfrm>
            <a:prstGeom prst="straightConnector1">
              <a:avLst/>
            </a:prstGeom>
            <a:ln>
              <a:prstDash val="sys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707803" y="4714884"/>
              <a:ext cx="1290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scientific</a:t>
              </a:r>
              <a:r>
                <a:rPr lang="de-DE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services</a:t>
              </a:r>
              <a:endParaRPr lang="de-DE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712016" y="5589240"/>
            <a:ext cx="6449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66FF"/>
                </a:solidFill>
                <a:latin typeface="+mn-lt"/>
              </a:rPr>
              <a:t>Also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parallelization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for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distributed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memory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applications</a:t>
            </a:r>
            <a:endParaRPr lang="de-DE" b="1" dirty="0">
              <a:solidFill>
                <a:srgbClr val="0066FF"/>
              </a:solidFill>
              <a:latin typeface="+mn-lt"/>
            </a:endParaRPr>
          </a:p>
          <a:p>
            <a:endParaRPr lang="de-DE" b="1" dirty="0">
              <a:solidFill>
                <a:srgbClr val="0066FF"/>
              </a:solidFill>
              <a:latin typeface="+mn-lt"/>
            </a:endParaRPr>
          </a:p>
          <a:p>
            <a:r>
              <a:rPr lang="de-DE" b="1" dirty="0">
                <a:solidFill>
                  <a:srgbClr val="0066FF"/>
                </a:solidFill>
                <a:latin typeface="+mn-lt"/>
              </a:rPr>
              <a:t>(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for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shared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memory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applications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ESB just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as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application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0066FF"/>
                </a:solidFill>
                <a:latin typeface="+mn-lt"/>
              </a:rPr>
              <a:t>interface</a:t>
            </a:r>
            <a:r>
              <a:rPr lang="de-DE" b="1" dirty="0">
                <a:solidFill>
                  <a:srgbClr val="0066FF"/>
                </a:solidFill>
                <a:latin typeface="+mn-lt"/>
              </a:rPr>
              <a:t>)</a:t>
            </a:r>
            <a:endParaRPr lang="en-US" b="1" dirty="0">
              <a:solidFill>
                <a:srgbClr val="00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34290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/>
              <a:t>Coupling SOA</a:t>
            </a:r>
            <a:r>
              <a:rPr lang="en-US" dirty="0" smtClean="0"/>
              <a:t> to Real Time Plasma Control?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7324" y="776843"/>
            <a:ext cx="6558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5891D6"/>
                </a:solidFill>
                <a:latin typeface="+mn-lt"/>
              </a:rPr>
              <a:t>o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r, how to get distributed CPU power into central plasma control …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07504" y="1326438"/>
            <a:ext cx="2264254" cy="2129037"/>
            <a:chOff x="107504" y="1326438"/>
            <a:chExt cx="2264254" cy="2129037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326438"/>
              <a:ext cx="2120238" cy="1572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107504" y="2932255"/>
              <a:ext cx="20453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891D6"/>
                  </a:solidFill>
                  <a:latin typeface="+mn-lt"/>
                </a:rPr>
                <a:t>d</a:t>
              </a:r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ynamically configurable</a:t>
              </a:r>
            </a:p>
            <a:p>
              <a:pPr algn="ctr"/>
              <a:r>
                <a:rPr lang="en-US" sz="1400" b="1" dirty="0">
                  <a:solidFill>
                    <a:srgbClr val="5891D6"/>
                  </a:solidFill>
                  <a:latin typeface="+mn-lt"/>
                </a:rPr>
                <a:t>c</a:t>
              </a:r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ompute cluster</a:t>
              </a:r>
              <a:endParaRPr lang="en-US" sz="1400" b="1" dirty="0">
                <a:solidFill>
                  <a:srgbClr val="5891D6"/>
                </a:solidFill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065730" y="1632094"/>
            <a:ext cx="1600235" cy="1889772"/>
            <a:chOff x="3065730" y="1632094"/>
            <a:chExt cx="1600235" cy="188977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5856" y="1632094"/>
              <a:ext cx="1390109" cy="1300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3065730" y="2998646"/>
              <a:ext cx="14574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scalable ESB</a:t>
              </a:r>
            </a:p>
            <a:p>
              <a:pPr algn="ctr"/>
              <a:r>
                <a:rPr lang="en-US" sz="1400" b="1" dirty="0">
                  <a:solidFill>
                    <a:srgbClr val="5891D6"/>
                  </a:solidFill>
                  <a:latin typeface="+mn-lt"/>
                </a:rPr>
                <a:t>q</a:t>
              </a:r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uality of service</a:t>
              </a:r>
              <a:endParaRPr lang="en-US" sz="1400" b="1" dirty="0">
                <a:solidFill>
                  <a:srgbClr val="5891D6"/>
                </a:solidFill>
                <a:latin typeface="+mn-lt"/>
              </a:endParaRPr>
            </a:p>
          </p:txBody>
        </p:sp>
      </p:grpSp>
      <p:sp>
        <p:nvSpPr>
          <p:cNvPr id="12" name="Left-Right Arrow 11"/>
          <p:cNvSpPr/>
          <p:nvPr/>
        </p:nvSpPr>
        <p:spPr>
          <a:xfrm>
            <a:off x="4480994" y="2111233"/>
            <a:ext cx="1488980" cy="17094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969974" y="1430921"/>
            <a:ext cx="1875901" cy="2044140"/>
            <a:chOff x="5969974" y="1430921"/>
            <a:chExt cx="1875901" cy="204414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724" b="46339"/>
            <a:stretch/>
          </p:blipFill>
          <p:spPr bwMode="auto">
            <a:xfrm>
              <a:off x="6012160" y="1445324"/>
              <a:ext cx="1550301" cy="341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724" b="46339"/>
            <a:stretch/>
          </p:blipFill>
          <p:spPr bwMode="auto">
            <a:xfrm>
              <a:off x="6009018" y="2028987"/>
              <a:ext cx="1521050" cy="335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724" b="46339"/>
            <a:stretch/>
          </p:blipFill>
          <p:spPr bwMode="auto">
            <a:xfrm>
              <a:off x="5969974" y="2600104"/>
              <a:ext cx="1560094" cy="344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Left-Right Arrow 12"/>
            <p:cNvSpPr/>
            <p:nvPr/>
          </p:nvSpPr>
          <p:spPr>
            <a:xfrm rot="5400000">
              <a:off x="7015915" y="2089940"/>
              <a:ext cx="1488980" cy="170941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72518" y="2951841"/>
              <a:ext cx="15183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RT plasma control</a:t>
              </a:r>
            </a:p>
            <a:p>
              <a:pPr algn="ctr"/>
              <a:r>
                <a:rPr lang="en-US" sz="1400" b="1" dirty="0">
                  <a:solidFill>
                    <a:srgbClr val="5891D6"/>
                  </a:solidFill>
                  <a:latin typeface="+mn-lt"/>
                </a:rPr>
                <a:t>f</a:t>
              </a:r>
              <a:r>
                <a:rPr lang="en-US" sz="1400" b="1" dirty="0" smtClean="0">
                  <a:solidFill>
                    <a:srgbClr val="5891D6"/>
                  </a:solidFill>
                  <a:latin typeface="+mn-lt"/>
                </a:rPr>
                <a:t>ault tolerant</a:t>
              </a:r>
              <a:endParaRPr lang="en-US" sz="1400" b="1" dirty="0">
                <a:solidFill>
                  <a:srgbClr val="5891D6"/>
                </a:solidFill>
                <a:latin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95536" y="3861048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5891D6"/>
                </a:solidFill>
                <a:latin typeface="+mn-lt"/>
              </a:rPr>
              <a:t>i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ntended for slow control, 10 - 100 </a:t>
            </a:r>
            <a:r>
              <a:rPr lang="en-US" b="1" dirty="0" err="1" smtClean="0">
                <a:solidFill>
                  <a:srgbClr val="5891D6"/>
                </a:solidFill>
                <a:latin typeface="+mn-lt"/>
              </a:rPr>
              <a:t>ms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 cycle time</a:t>
            </a: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smtClean="0">
                <a:solidFill>
                  <a:srgbClr val="5891D6"/>
                </a:solidFill>
                <a:latin typeface="+mn-lt"/>
              </a:rPr>
              <a:t>ESB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can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measure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response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times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,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QoS</a:t>
            </a: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smtClean="0">
                <a:solidFill>
                  <a:srgbClr val="5891D6"/>
                </a:solidFill>
                <a:latin typeface="+mn-lt"/>
              </a:rPr>
              <a:t>Service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endpoint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adjustments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=&gt; easy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manage in a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virtualized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environment</a:t>
            </a:r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Mainly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for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distributed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memory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problems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(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major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use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case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for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W7-X)</a:t>
            </a:r>
            <a:endParaRPr lang="en-US" b="1" dirty="0" smtClean="0">
              <a:solidFill>
                <a:srgbClr val="5891D6"/>
              </a:solidFill>
              <a:latin typeface="+mn-lt"/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2603612" y="2121406"/>
            <a:ext cx="792088" cy="17094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00441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Combination</a:t>
            </a:r>
            <a:r>
              <a:rPr lang="de-DE" dirty="0" smtClean="0"/>
              <a:t> SOA + </a:t>
            </a:r>
            <a:r>
              <a:rPr lang="de-DE" dirty="0" err="1" smtClean="0"/>
              <a:t>Virtualization</a:t>
            </a:r>
            <a:endParaRPr lang="en-US" dirty="0"/>
          </a:p>
        </p:txBody>
      </p:sp>
      <p:sp>
        <p:nvSpPr>
          <p:cNvPr id="4" name="TextBox 14"/>
          <p:cNvSpPr txBox="1"/>
          <p:nvPr/>
        </p:nvSpPr>
        <p:spPr>
          <a:xfrm>
            <a:off x="328489" y="930790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5891D6"/>
                </a:solidFill>
                <a:latin typeface="+mn-lt"/>
              </a:rPr>
              <a:t>Private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cloud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computing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,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adjustable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clusters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,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service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chains</a:t>
            </a:r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Temporary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procurement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of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compute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resources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by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VM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deployment</a:t>
            </a:r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Sometimes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re-analyses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of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whole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datasets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required</a:t>
            </a: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smtClean="0">
                <a:solidFill>
                  <a:srgbClr val="5891D6"/>
                </a:solidFill>
                <a:latin typeface="+mn-lt"/>
              </a:rPr>
              <a:t>(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deployed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on RZG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tapes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via WAN): </a:t>
            </a:r>
          </a:p>
          <a:p>
            <a:pPr algn="ctr"/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pPr algn="ctr"/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Instead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of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bringing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data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analyses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machine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,</a:t>
            </a:r>
          </a:p>
          <a:p>
            <a:pPr algn="ctr"/>
            <a:r>
              <a:rPr lang="de-DE" b="1" dirty="0" smtClean="0">
                <a:solidFill>
                  <a:srgbClr val="C00000"/>
                </a:solidFill>
                <a:latin typeface="+mn-lt"/>
              </a:rPr>
              <a:t>bring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analyses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VM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data</a:t>
            </a:r>
            <a:endParaRPr lang="de-DE" b="1" dirty="0" smtClean="0">
              <a:solidFill>
                <a:srgbClr val="C00000"/>
              </a:solidFill>
              <a:latin typeface="+mn-lt"/>
            </a:endParaRPr>
          </a:p>
          <a:p>
            <a:pPr algn="ctr"/>
            <a:endParaRPr lang="de-DE" b="1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Publication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of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algorithms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: Keep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service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providing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VM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runnable</a:t>
            </a:r>
            <a:endParaRPr lang="en-US" b="1" dirty="0" smtClean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5" name="Straight Arrow Connector 45"/>
          <p:cNvCxnSpPr>
            <a:stCxn id="19" idx="1"/>
          </p:cNvCxnSpPr>
          <p:nvPr/>
        </p:nvCxnSpPr>
        <p:spPr>
          <a:xfrm rot="10800000">
            <a:off x="6371071" y="3170883"/>
            <a:ext cx="936104" cy="15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loud Callout 43"/>
          <p:cNvSpPr/>
          <p:nvPr/>
        </p:nvSpPr>
        <p:spPr>
          <a:xfrm>
            <a:off x="3058703" y="2090762"/>
            <a:ext cx="2736304" cy="2088232"/>
          </a:xfrm>
          <a:prstGeom prst="cloudCallout">
            <a:avLst>
              <a:gd name="adj1" fmla="val 68713"/>
              <a:gd name="adj2" fmla="val 2267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4"/>
          <p:cNvSpPr txBox="1"/>
          <p:nvPr/>
        </p:nvSpPr>
        <p:spPr>
          <a:xfrm>
            <a:off x="682439" y="2810842"/>
            <a:ext cx="21595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</a:t>
            </a:r>
            <a:r>
              <a:rPr lang="de-DE" dirty="0" smtClean="0"/>
              <a:t>(</a:t>
            </a:r>
            <a:r>
              <a:rPr lang="de-DE" dirty="0" err="1" smtClean="0"/>
              <a:t>infrastructure</a:t>
            </a:r>
            <a:r>
              <a:rPr lang="de-DE" dirty="0" smtClean="0"/>
              <a:t>)</a:t>
            </a:r>
            <a:r>
              <a:rPr lang="de-DE" b="1" dirty="0" err="1" smtClean="0"/>
              <a:t>aaS</a:t>
            </a:r>
            <a:endParaRPr lang="de-DE" b="1" dirty="0" smtClean="0"/>
          </a:p>
          <a:p>
            <a:r>
              <a:rPr lang="de-DE" sz="1200" dirty="0" smtClean="0"/>
              <a:t>Amazon </a:t>
            </a:r>
            <a:r>
              <a:rPr lang="de-DE" sz="1200" dirty="0" err="1" smtClean="0"/>
              <a:t>Elastic</a:t>
            </a:r>
            <a:r>
              <a:rPr lang="de-DE" sz="1200" dirty="0" smtClean="0"/>
              <a:t> Cloud</a:t>
            </a:r>
          </a:p>
          <a:p>
            <a:r>
              <a:rPr lang="de-DE" sz="1200" dirty="0" err="1" smtClean="0"/>
              <a:t>Profitbricks</a:t>
            </a:r>
            <a:endParaRPr lang="de-DE" sz="1200" dirty="0" smtClean="0"/>
          </a:p>
          <a:p>
            <a:r>
              <a:rPr lang="de-DE" sz="1200" dirty="0" err="1" smtClean="0"/>
              <a:t>VMware</a:t>
            </a:r>
            <a:r>
              <a:rPr lang="de-DE" sz="1200" dirty="0" smtClean="0"/>
              <a:t> </a:t>
            </a:r>
            <a:r>
              <a:rPr lang="de-DE" sz="1200" dirty="0" err="1" smtClean="0"/>
              <a:t>vSphere</a:t>
            </a:r>
            <a:endParaRPr lang="de-DE" sz="1200" dirty="0" smtClean="0"/>
          </a:p>
          <a:p>
            <a:r>
              <a:rPr lang="de-DE" sz="1200" dirty="0" smtClean="0"/>
              <a:t>…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6775" y="2378794"/>
            <a:ext cx="654146" cy="49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831" y="3026866"/>
            <a:ext cx="335285" cy="29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2719" y="2882850"/>
            <a:ext cx="654146" cy="49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8783" y="3314898"/>
            <a:ext cx="654146" cy="49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87" y="2738834"/>
            <a:ext cx="654146" cy="49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2879" y="3314898"/>
            <a:ext cx="654146" cy="49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29"/>
          <p:cNvCxnSpPr>
            <a:stCxn id="9" idx="0"/>
            <a:endCxn id="12" idx="1"/>
          </p:cNvCxnSpPr>
          <p:nvPr/>
        </p:nvCxnSpPr>
        <p:spPr>
          <a:xfrm rot="5400000" flipH="1" flipV="1">
            <a:off x="4525634" y="2837614"/>
            <a:ext cx="42093" cy="336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4"/>
          <p:cNvCxnSpPr>
            <a:stCxn id="8" idx="2"/>
            <a:endCxn id="9" idx="0"/>
          </p:cNvCxnSpPr>
          <p:nvPr/>
        </p:nvCxnSpPr>
        <p:spPr>
          <a:xfrm rot="16200000" flipH="1">
            <a:off x="4128064" y="2776455"/>
            <a:ext cx="156195" cy="344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7"/>
          <p:cNvCxnSpPr>
            <a:stCxn id="10" idx="3"/>
            <a:endCxn id="9" idx="1"/>
          </p:cNvCxnSpPr>
          <p:nvPr/>
        </p:nvCxnSpPr>
        <p:spPr>
          <a:xfrm>
            <a:off x="3856865" y="3128789"/>
            <a:ext cx="353966" cy="43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40"/>
          <p:cNvCxnSpPr>
            <a:stCxn id="11" idx="0"/>
            <a:endCxn id="9" idx="1"/>
          </p:cNvCxnSpPr>
          <p:nvPr/>
        </p:nvCxnSpPr>
        <p:spPr>
          <a:xfrm rot="5400000" flipH="1" flipV="1">
            <a:off x="4087240" y="3191308"/>
            <a:ext cx="142206" cy="10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42"/>
          <p:cNvCxnSpPr>
            <a:stCxn id="13" idx="0"/>
            <a:endCxn id="9" idx="3"/>
          </p:cNvCxnSpPr>
          <p:nvPr/>
        </p:nvCxnSpPr>
        <p:spPr>
          <a:xfrm rot="16200000" flipV="1">
            <a:off x="4686931" y="3031877"/>
            <a:ext cx="142206" cy="423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7175" y="2738834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46"/>
          <p:cNvSpPr txBox="1"/>
          <p:nvPr/>
        </p:nvSpPr>
        <p:spPr>
          <a:xfrm>
            <a:off x="6371071" y="2882850"/>
            <a:ext cx="11521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</a:t>
            </a:r>
            <a:r>
              <a:rPr lang="de-D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</a:t>
            </a:r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</a:t>
            </a:r>
            <a:r>
              <a:rPr lang="de-D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switch</a:t>
            </a:r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Suspend</a:t>
            </a:r>
            <a:r>
              <a:rPr lang="de-D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</a:t>
            </a:r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de-D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5428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r>
              <a:rPr lang="de-DE" dirty="0" smtClean="0"/>
              <a:t> Wendelstein</a:t>
            </a:r>
            <a:r>
              <a:rPr lang="de-DE" baseline="0" dirty="0" smtClean="0"/>
              <a:t> 7-X</a:t>
            </a:r>
            <a:endParaRPr lang="en-US" dirty="0"/>
          </a:p>
        </p:txBody>
      </p:sp>
      <p:pic>
        <p:nvPicPr>
          <p:cNvPr id="3" name="Grafik 14" descr="w7x_movie_0980x630_dt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204864"/>
            <a:ext cx="5787340" cy="3600400"/>
          </a:xfrm>
          <a:prstGeom prst="rect">
            <a:avLst/>
          </a:prstGeom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15610" y="908720"/>
            <a:ext cx="805679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GB" sz="1600" b="1" dirty="0" err="1" smtClean="0">
                <a:solidFill>
                  <a:srgbClr val="0066FF"/>
                </a:solidFill>
                <a:latin typeface="+mn-lt"/>
                <a:cs typeface="Arial" pitchFamily="34" charset="0"/>
              </a:rPr>
              <a:t>Stellarator</a:t>
            </a:r>
            <a:r>
              <a:rPr lang="en-GB" sz="1600" b="1" dirty="0" smtClean="0">
                <a:solidFill>
                  <a:srgbClr val="0066FF"/>
                </a:solidFill>
                <a:latin typeface="+mn-lt"/>
                <a:cs typeface="Arial" pitchFamily="34" charset="0"/>
              </a:rPr>
              <a:t> principle: Magnetic confinement of Deuterium – Tritium plasma at temperatures of 100 Mio K =&gt; thermo-nuclear fusion as a primary energy source</a:t>
            </a:r>
          </a:p>
          <a:p>
            <a:pPr algn="l" eaLnBrk="0" hangingPunct="0"/>
            <a:endParaRPr lang="en-GB" sz="1600" b="1" dirty="0">
              <a:solidFill>
                <a:srgbClr val="0066FF"/>
              </a:solidFill>
              <a:latin typeface="+mn-lt"/>
            </a:endParaRPr>
          </a:p>
          <a:p>
            <a:pPr algn="l" eaLnBrk="0" hangingPunct="0"/>
            <a:r>
              <a:rPr lang="en-GB" sz="1600" b="1" dirty="0" smtClean="0">
                <a:solidFill>
                  <a:srgbClr val="0066FF"/>
                </a:solidFill>
                <a:latin typeface="+mn-lt"/>
                <a:cs typeface="Arial" pitchFamily="34" charset="0"/>
              </a:rPr>
              <a:t>Key engineering and physics parameters</a:t>
            </a:r>
            <a:r>
              <a:rPr lang="en-GB" sz="1600" dirty="0">
                <a:solidFill>
                  <a:srgbClr val="0063F4"/>
                </a:solidFill>
                <a:latin typeface="+mn-lt"/>
                <a:cs typeface="Arial" pitchFamily="34" charset="0"/>
              </a:rPr>
              <a:t/>
            </a:r>
            <a:br>
              <a:rPr lang="en-GB" sz="1600" dirty="0">
                <a:solidFill>
                  <a:srgbClr val="0063F4"/>
                </a:solidFill>
                <a:latin typeface="+mn-lt"/>
                <a:cs typeface="Arial" pitchFamily="34" charset="0"/>
              </a:rPr>
            </a:br>
            <a:endParaRPr lang="en-GB" sz="1600" dirty="0">
              <a:solidFill>
                <a:srgbClr val="0063F4"/>
              </a:solidFill>
              <a:latin typeface="+mn-lt"/>
              <a:cs typeface="Arial" pitchFamily="34" charset="0"/>
            </a:endParaRP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major </a:t>
            </a:r>
            <a:r>
              <a:rPr lang="en-GB" sz="1600" b="1" dirty="0" smtClean="0">
                <a:latin typeface="+mn-lt"/>
                <a:cs typeface="Arial" pitchFamily="34" charset="0"/>
              </a:rPr>
              <a:t>radius 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5.5 </a:t>
            </a:r>
            <a:r>
              <a:rPr lang="en-GB" sz="1600" b="1" dirty="0">
                <a:latin typeface="+mn-lt"/>
                <a:cs typeface="Arial" pitchFamily="34" charset="0"/>
              </a:rPr>
              <a:t>m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minor </a:t>
            </a:r>
            <a:r>
              <a:rPr lang="en-GB" sz="1600" b="1" dirty="0" smtClean="0">
                <a:latin typeface="+mn-lt"/>
                <a:cs typeface="Arial" pitchFamily="34" charset="0"/>
              </a:rPr>
              <a:t>radius 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0.53 </a:t>
            </a:r>
            <a:r>
              <a:rPr lang="en-GB" sz="1600" b="1" dirty="0">
                <a:latin typeface="+mn-lt"/>
                <a:cs typeface="Arial" pitchFamily="34" charset="0"/>
              </a:rPr>
              <a:t>m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plasma volume	</a:t>
            </a:r>
            <a:r>
              <a:rPr lang="en-GB" sz="1600" b="1" dirty="0" smtClean="0">
                <a:latin typeface="+mn-lt"/>
                <a:cs typeface="Arial" pitchFamily="34" charset="0"/>
              </a:rPr>
              <a:t>30 </a:t>
            </a:r>
            <a:r>
              <a:rPr lang="en-GB" sz="1600" b="1" dirty="0">
                <a:latin typeface="+mn-lt"/>
                <a:cs typeface="Arial" pitchFamily="34" charset="0"/>
              </a:rPr>
              <a:t>m</a:t>
            </a:r>
            <a:r>
              <a:rPr lang="en-GB" sz="1600" b="1" baseline="30000" dirty="0">
                <a:latin typeface="+mn-lt"/>
                <a:cs typeface="Arial" pitchFamily="34" charset="0"/>
              </a:rPr>
              <a:t>3</a:t>
            </a: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number of ports	253</a:t>
            </a: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machine height	4.5 m</a:t>
            </a: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machine diameter	16 m</a:t>
            </a: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machine mass	725 t</a:t>
            </a: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cold mass		425 t</a:t>
            </a:r>
          </a:p>
          <a:p>
            <a:pPr algn="l" eaLnBrk="0" hangingPunct="0"/>
            <a:endParaRPr lang="en-GB" sz="1600" b="1" dirty="0" smtClean="0">
              <a:latin typeface="+mn-lt"/>
              <a:cs typeface="Arial" pitchFamily="34" charset="0"/>
            </a:endParaRP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non-planar coils	50</a:t>
            </a:r>
            <a:endParaRPr lang="en-GB" sz="1600" b="1" dirty="0">
              <a:latin typeface="+mn-lt"/>
              <a:cs typeface="Arial" pitchFamily="34" charset="0"/>
            </a:endParaRP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planar </a:t>
            </a:r>
            <a:r>
              <a:rPr lang="en-GB" sz="1600" b="1" dirty="0" smtClean="0">
                <a:latin typeface="+mn-lt"/>
                <a:cs typeface="Arial" pitchFamily="34" charset="0"/>
              </a:rPr>
              <a:t>coils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20</a:t>
            </a:r>
            <a:endParaRPr lang="en-GB" sz="1600" b="1" dirty="0">
              <a:latin typeface="+mn-lt"/>
              <a:cs typeface="Arial" pitchFamily="34" charset="0"/>
            </a:endParaRPr>
          </a:p>
          <a:p>
            <a:pPr algn="l" eaLnBrk="0" hangingPunct="0"/>
            <a:r>
              <a:rPr lang="en-GB" sz="1600" b="1" dirty="0" smtClean="0">
                <a:latin typeface="+mn-lt"/>
                <a:cs typeface="Arial" pitchFamily="34" charset="0"/>
              </a:rPr>
              <a:t>rotational  transform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5/6 </a:t>
            </a:r>
            <a:r>
              <a:rPr lang="en-GB" sz="1600" b="1" dirty="0">
                <a:latin typeface="+mn-lt"/>
                <a:cs typeface="Arial" pitchFamily="34" charset="0"/>
              </a:rPr>
              <a:t>- 5/4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induction on </a:t>
            </a:r>
            <a:r>
              <a:rPr lang="en-GB" sz="1600" b="1" dirty="0" smtClean="0">
                <a:latin typeface="+mn-lt"/>
                <a:cs typeface="Arial" pitchFamily="34" charset="0"/>
              </a:rPr>
              <a:t>axis	2.5 - 3 T</a:t>
            </a:r>
            <a:endParaRPr lang="en-GB" sz="1600" b="1" dirty="0">
              <a:latin typeface="+mn-lt"/>
              <a:cs typeface="Arial" pitchFamily="34" charset="0"/>
            </a:endParaRP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stored </a:t>
            </a:r>
            <a:r>
              <a:rPr lang="en-GB" sz="1600" b="1" dirty="0" smtClean="0">
                <a:latin typeface="+mn-lt"/>
                <a:cs typeface="Arial" pitchFamily="34" charset="0"/>
              </a:rPr>
              <a:t>energy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600 </a:t>
            </a:r>
            <a:r>
              <a:rPr lang="en-GB" sz="1600" b="1" dirty="0">
                <a:latin typeface="+mn-lt"/>
                <a:cs typeface="Arial" pitchFamily="34" charset="0"/>
              </a:rPr>
              <a:t>MJ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heating power	</a:t>
            </a:r>
            <a:r>
              <a:rPr lang="en-GB" sz="1600" b="1" dirty="0" smtClean="0">
                <a:latin typeface="+mn-lt"/>
                <a:cs typeface="Arial" pitchFamily="34" charset="0"/>
              </a:rPr>
              <a:t>15 </a:t>
            </a:r>
            <a:r>
              <a:rPr lang="en-GB" sz="1600" b="1" dirty="0">
                <a:latin typeface="+mn-lt"/>
                <a:cs typeface="Arial" pitchFamily="34" charset="0"/>
              </a:rPr>
              <a:t>- 30 MW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pulse </a:t>
            </a:r>
            <a:r>
              <a:rPr lang="en-GB" sz="1600" b="1" dirty="0" smtClean="0">
                <a:latin typeface="+mn-lt"/>
                <a:cs typeface="Arial" pitchFamily="34" charset="0"/>
              </a:rPr>
              <a:t>length </a:t>
            </a:r>
            <a:r>
              <a:rPr lang="en-GB" sz="1600" b="1" dirty="0">
                <a:latin typeface="+mn-lt"/>
                <a:cs typeface="Arial" pitchFamily="34" charset="0"/>
              </a:rPr>
              <a:t>	</a:t>
            </a:r>
            <a:r>
              <a:rPr lang="en-GB" sz="1600" b="1" dirty="0" smtClean="0">
                <a:latin typeface="+mn-lt"/>
                <a:cs typeface="Arial" pitchFamily="34" charset="0"/>
              </a:rPr>
              <a:t>30 </a:t>
            </a:r>
            <a:r>
              <a:rPr lang="en-GB" sz="1600" b="1" dirty="0">
                <a:latin typeface="+mn-lt"/>
                <a:cs typeface="Arial" pitchFamily="34" charset="0"/>
              </a:rPr>
              <a:t>min</a:t>
            </a:r>
          </a:p>
          <a:p>
            <a:pPr algn="l" eaLnBrk="0" hangingPunct="0"/>
            <a:r>
              <a:rPr lang="en-GB" sz="1600" b="1" dirty="0">
                <a:latin typeface="+mn-lt"/>
                <a:cs typeface="Arial" pitchFamily="34" charset="0"/>
              </a:rPr>
              <a:t>energy turn </a:t>
            </a:r>
            <a:r>
              <a:rPr lang="en-GB" sz="1600" b="1" dirty="0" smtClean="0">
                <a:latin typeface="+mn-lt"/>
                <a:cs typeface="Arial" pitchFamily="34" charset="0"/>
              </a:rPr>
              <a:t>around</a:t>
            </a:r>
            <a:r>
              <a:rPr lang="en-GB" sz="1600" b="1" dirty="0">
                <a:latin typeface="+mn-lt"/>
                <a:cs typeface="Arial" pitchFamily="34" charset="0"/>
              </a:rPr>
              <a:t>	18 </a:t>
            </a:r>
            <a:r>
              <a:rPr lang="en-GB" sz="1600" b="1" dirty="0" smtClean="0">
                <a:latin typeface="+mn-lt"/>
                <a:cs typeface="Arial" pitchFamily="34" charset="0"/>
              </a:rPr>
              <a:t>GJ</a:t>
            </a:r>
            <a:endParaRPr lang="en-GB" sz="1600" b="1" dirty="0">
              <a:latin typeface="+mn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5376011"/>
            <a:ext cx="3800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+mn-lt"/>
              </a:rPr>
              <a:t>Superconducting magnets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  <a:latin typeface="+mn-lt"/>
              </a:rPr>
              <a:t>Producing helically twisted magnetic fields</a:t>
            </a:r>
          </a:p>
        </p:txBody>
      </p:sp>
    </p:spTree>
    <p:extLst>
      <p:ext uri="{BB962C8B-B14F-4D97-AF65-F5344CB8AC3E}">
        <p14:creationId xmlns:p14="http://schemas.microsoft.com/office/powerpoint/2010/main" xmlns="" val="6914758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W7-X IT Virtualization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9512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Rectangle 21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ectangle 14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8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Rectangle 7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835696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6" name="Group 71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6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7" name="Group 72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Rectangle 53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5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6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7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8" name="Group 80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Rectangle 46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8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9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9" name="Group 88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Rectangle 39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996952"/>
            <a:ext cx="3024336" cy="172819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8" name="Rectangle 67"/>
          <p:cNvSpPr/>
          <p:nvPr/>
        </p:nvSpPr>
        <p:spPr>
          <a:xfrm>
            <a:off x="6228184" y="2420888"/>
            <a:ext cx="2089807" cy="4032448"/>
          </a:xfrm>
          <a:prstGeom prst="rect">
            <a:avLst/>
          </a:prstGeom>
          <a:solidFill>
            <a:schemeClr val="bg1"/>
          </a:solidFill>
          <a:ln w="3175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9" name="Group 68"/>
          <p:cNvGrpSpPr/>
          <p:nvPr/>
        </p:nvGrpSpPr>
        <p:grpSpPr>
          <a:xfrm>
            <a:off x="6300192" y="2708920"/>
            <a:ext cx="1956134" cy="1368152"/>
            <a:chOff x="6300192" y="2708920"/>
            <a:chExt cx="1956134" cy="136815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0" name="Rectangle 69"/>
            <p:cNvSpPr/>
            <p:nvPr/>
          </p:nvSpPr>
          <p:spPr>
            <a:xfrm>
              <a:off x="6300192" y="2708920"/>
              <a:ext cx="1956134" cy="136815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1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96336" y="3356992"/>
              <a:ext cx="576064" cy="66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6372200" y="3356992"/>
              <a:ext cx="623581" cy="700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44208" y="2924944"/>
              <a:ext cx="494422" cy="184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96336" y="2924944"/>
              <a:ext cx="504056" cy="188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5" name="Elbow Connector 74"/>
            <p:cNvCxnSpPr>
              <a:stCxn id="73" idx="2"/>
              <a:endCxn id="71" idx="0"/>
            </p:cNvCxnSpPr>
            <p:nvPr/>
          </p:nvCxnSpPr>
          <p:spPr>
            <a:xfrm rot="16200000" flipH="1">
              <a:off x="7164116" y="2636740"/>
              <a:ext cx="247554" cy="1192949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hape 169"/>
            <p:cNvCxnSpPr>
              <a:stCxn id="72" idx="0"/>
              <a:endCxn id="74" idx="2"/>
            </p:cNvCxnSpPr>
            <p:nvPr/>
          </p:nvCxnSpPr>
          <p:spPr>
            <a:xfrm rot="5400000" flipH="1" flipV="1">
              <a:off x="7144198" y="2652826"/>
              <a:ext cx="243959" cy="1164374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732240" y="2708920"/>
              <a:ext cx="1098378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Availability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300192" y="4149080"/>
            <a:ext cx="1963152" cy="1072336"/>
            <a:chOff x="6300192" y="4149080"/>
            <a:chExt cx="1963152" cy="10723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Rectangle 78"/>
            <p:cNvSpPr/>
            <p:nvPr/>
          </p:nvSpPr>
          <p:spPr>
            <a:xfrm>
              <a:off x="6300192" y="4149080"/>
              <a:ext cx="1963152" cy="10723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0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H="1">
              <a:off x="7308304" y="4365104"/>
              <a:ext cx="864096" cy="77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1" name="Group 80"/>
            <p:cNvGrpSpPr/>
            <p:nvPr/>
          </p:nvGrpSpPr>
          <p:grpSpPr>
            <a:xfrm>
              <a:off x="6516216" y="4509120"/>
              <a:ext cx="458069" cy="486077"/>
              <a:chOff x="6444208" y="4653136"/>
              <a:chExt cx="504056" cy="619749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6444208" y="4653136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" name="Can 93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444208" y="4797152"/>
                <a:ext cx="504056" cy="187701"/>
                <a:chOff x="4860032" y="5229200"/>
                <a:chExt cx="648072" cy="259709"/>
              </a:xfrm>
            </p:grpSpPr>
            <p:pic>
              <p:nvPicPr>
                <p:cNvPr id="9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" name="Can 91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6444208" y="4941168"/>
                <a:ext cx="504056" cy="187701"/>
                <a:chOff x="4860032" y="5229200"/>
                <a:chExt cx="648072" cy="259709"/>
              </a:xfrm>
            </p:grpSpPr>
            <p:pic>
              <p:nvPicPr>
                <p:cNvPr id="8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2" y="5229200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0" name="Can 89"/>
                <p:cNvSpPr/>
                <p:nvPr/>
              </p:nvSpPr>
              <p:spPr>
                <a:xfrm>
                  <a:off x="5364088" y="5272885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6444208" y="5085184"/>
                <a:ext cx="504056" cy="187701"/>
                <a:chOff x="4860030" y="5229182"/>
                <a:chExt cx="648075" cy="259722"/>
              </a:xfrm>
            </p:grpSpPr>
            <p:pic>
              <p:nvPicPr>
                <p:cNvPr id="8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860030" y="5229182"/>
                  <a:ext cx="630956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8" name="Can 87"/>
                <p:cNvSpPr/>
                <p:nvPr/>
              </p:nvSpPr>
              <p:spPr>
                <a:xfrm>
                  <a:off x="5364090" y="5272881"/>
                  <a:ext cx="144015" cy="216023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</p:grpSp>
        <p:sp>
          <p:nvSpPr>
            <p:cNvPr id="82" name="TextBox 81"/>
            <p:cNvSpPr txBox="1"/>
            <p:nvPr/>
          </p:nvSpPr>
          <p:spPr>
            <a:xfrm>
              <a:off x="6732240" y="4149080"/>
              <a:ext cx="1079142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High </a:t>
              </a:r>
              <a:r>
                <a:rPr lang="de-DE" sz="800" dirty="0" err="1" smtClean="0">
                  <a:latin typeface="Arial Narrow" pitchFamily="34" charset="0"/>
                </a:rPr>
                <a:t>Scalability</a:t>
              </a:r>
              <a:r>
                <a:rPr lang="de-DE" sz="800" dirty="0" smtClean="0">
                  <a:latin typeface="Arial Narrow" pitchFamily="34" charset="0"/>
                </a:rPr>
                <a:t> Storage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804248" y="2492896"/>
            <a:ext cx="1031590" cy="2160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Storage Systems</a:t>
            </a:r>
            <a:endParaRPr lang="de-DE" sz="800" dirty="0">
              <a:latin typeface="Arial Narrow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4427984" y="4581128"/>
            <a:ext cx="1656184" cy="1872208"/>
            <a:chOff x="4427984" y="3933056"/>
            <a:chExt cx="1656184" cy="1872208"/>
          </a:xfrm>
        </p:grpSpPr>
        <p:sp>
          <p:nvSpPr>
            <p:cNvPr id="97" name="Rectangle 96"/>
            <p:cNvSpPr/>
            <p:nvPr/>
          </p:nvSpPr>
          <p:spPr>
            <a:xfrm>
              <a:off x="4427984" y="3933056"/>
              <a:ext cx="1656184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Cloud 97"/>
            <p:cNvSpPr/>
            <p:nvPr/>
          </p:nvSpPr>
          <p:spPr>
            <a:xfrm>
              <a:off x="4572000" y="4293096"/>
              <a:ext cx="1440160" cy="136815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9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48064" y="4365104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00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16016" y="4581128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01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220072" y="4797152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0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16016" y="4941168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0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76056" y="5157192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sp>
          <p:nvSpPr>
            <p:cNvPr id="104" name="TextBox 103"/>
            <p:cNvSpPr txBox="1"/>
            <p:nvPr/>
          </p:nvSpPr>
          <p:spPr>
            <a:xfrm>
              <a:off x="4788024" y="3933056"/>
              <a:ext cx="968535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Central Server </a:t>
              </a:r>
              <a:r>
                <a:rPr lang="de-DE" sz="800" dirty="0" err="1" smtClean="0">
                  <a:latin typeface="Arial Narrow" pitchFamily="34" charset="0"/>
                </a:rPr>
                <a:t>Cloud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Central IT-Services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419872" y="2420888"/>
            <a:ext cx="864096" cy="1584176"/>
            <a:chOff x="3491880" y="980728"/>
            <a:chExt cx="864096" cy="1584176"/>
          </a:xfrm>
        </p:grpSpPr>
        <p:sp>
          <p:nvSpPr>
            <p:cNvPr id="106" name="Rectangle 105"/>
            <p:cNvSpPr/>
            <p:nvPr/>
          </p:nvSpPr>
          <p:spPr>
            <a:xfrm>
              <a:off x="3491880" y="980728"/>
              <a:ext cx="864096" cy="15841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7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63888" y="1916832"/>
              <a:ext cx="636662" cy="47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8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63888" y="1412776"/>
              <a:ext cx="636662" cy="47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9" name="TextBox 108"/>
            <p:cNvSpPr txBox="1"/>
            <p:nvPr/>
          </p:nvSpPr>
          <p:spPr>
            <a:xfrm>
              <a:off x="3563888" y="1052736"/>
              <a:ext cx="636714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SOA / Data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Analysis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10" name="Cloud 109"/>
            <p:cNvSpPr/>
            <p:nvPr/>
          </p:nvSpPr>
          <p:spPr>
            <a:xfrm>
              <a:off x="3995936" y="2132856"/>
              <a:ext cx="288032" cy="28803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Cloud 110"/>
            <p:cNvSpPr/>
            <p:nvPr/>
          </p:nvSpPr>
          <p:spPr>
            <a:xfrm>
              <a:off x="3995936" y="1628800"/>
              <a:ext cx="288032" cy="28803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427984" y="2420888"/>
            <a:ext cx="1656184" cy="2016224"/>
            <a:chOff x="4427984" y="3789040"/>
            <a:chExt cx="1656184" cy="2016224"/>
          </a:xfrm>
        </p:grpSpPr>
        <p:sp>
          <p:nvSpPr>
            <p:cNvPr id="113" name="Rectangle 112"/>
            <p:cNvSpPr/>
            <p:nvPr/>
          </p:nvSpPr>
          <p:spPr>
            <a:xfrm>
              <a:off x="4427984" y="3789040"/>
              <a:ext cx="1656184" cy="20162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Cloud 113"/>
            <p:cNvSpPr/>
            <p:nvPr/>
          </p:nvSpPr>
          <p:spPr>
            <a:xfrm>
              <a:off x="4499992" y="4293096"/>
              <a:ext cx="1440160" cy="136815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5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76056" y="4365104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16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4008" y="4581128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17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48064" y="4797152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18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4008" y="4941168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119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04048" y="5157192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sp>
          <p:nvSpPr>
            <p:cNvPr id="120" name="TextBox 119"/>
            <p:cNvSpPr txBox="1"/>
            <p:nvPr/>
          </p:nvSpPr>
          <p:spPr>
            <a:xfrm>
              <a:off x="4572000" y="3861048"/>
              <a:ext cx="1356462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Control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Room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and</a:t>
              </a:r>
              <a:r>
                <a:rPr lang="de-DE" sz="800" dirty="0" smtClean="0">
                  <a:latin typeface="Arial Narrow" pitchFamily="34" charset="0"/>
                </a:rPr>
                <a:t> Office </a:t>
              </a:r>
              <a:r>
                <a:rPr lang="de-DE" sz="800" dirty="0" err="1" smtClean="0">
                  <a:latin typeface="Arial Narrow" pitchFamily="34" charset="0"/>
                </a:rPr>
                <a:t>Cloud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Virtual Desktops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3419872" y="908720"/>
            <a:ext cx="2664296" cy="1368152"/>
            <a:chOff x="3419872" y="908720"/>
            <a:chExt cx="2664296" cy="1368152"/>
          </a:xfrm>
        </p:grpSpPr>
        <p:sp>
          <p:nvSpPr>
            <p:cNvPr id="122" name="Rectangle 121"/>
            <p:cNvSpPr/>
            <p:nvPr/>
          </p:nvSpPr>
          <p:spPr>
            <a:xfrm>
              <a:off x="3419872" y="908720"/>
              <a:ext cx="2664296" cy="136815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23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508104" y="1412776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4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932040" y="1412776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5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932040" y="1772816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6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508104" y="1772816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7" name="Picture 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491880" y="1772816"/>
              <a:ext cx="216023" cy="365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28" name="Group 127"/>
            <p:cNvGrpSpPr/>
            <p:nvPr/>
          </p:nvGrpSpPr>
          <p:grpSpPr>
            <a:xfrm>
              <a:off x="3491880" y="980728"/>
              <a:ext cx="1224136" cy="720080"/>
              <a:chOff x="6300192" y="1556792"/>
              <a:chExt cx="1199456" cy="856487"/>
            </a:xfrm>
            <a:effectLst/>
          </p:grpSpPr>
          <p:pic>
            <p:nvPicPr>
              <p:cNvPr id="136" name="Picture 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6300192" y="1556792"/>
                <a:ext cx="1199456" cy="856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7" name="Picture 5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379819" y="1644040"/>
                <a:ext cx="1034441" cy="596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9" name="Group 128"/>
            <p:cNvGrpSpPr/>
            <p:nvPr/>
          </p:nvGrpSpPr>
          <p:grpSpPr>
            <a:xfrm>
              <a:off x="3779912" y="1772816"/>
              <a:ext cx="504056" cy="440209"/>
              <a:chOff x="6588224" y="1844824"/>
              <a:chExt cx="504056" cy="440209"/>
            </a:xfrm>
            <a:effectLst/>
          </p:grpSpPr>
          <p:pic>
            <p:nvPicPr>
              <p:cNvPr id="134" name="Picture 6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6588224" y="1844824"/>
                <a:ext cx="504056" cy="440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" name="Picture 18" descr="WEGA lOPM Kuehlu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>
              <a:xfrm>
                <a:off x="6625878" y="1871093"/>
                <a:ext cx="429766" cy="286320"/>
              </a:xfrm>
              <a:prstGeom prst="rect">
                <a:avLst/>
              </a:prstGeom>
            </p:spPr>
          </p:pic>
        </p:grpSp>
        <p:grpSp>
          <p:nvGrpSpPr>
            <p:cNvPr id="130" name="Group 129"/>
            <p:cNvGrpSpPr/>
            <p:nvPr/>
          </p:nvGrpSpPr>
          <p:grpSpPr>
            <a:xfrm>
              <a:off x="4355976" y="1772816"/>
              <a:ext cx="504056" cy="440209"/>
              <a:chOff x="6588224" y="1844824"/>
              <a:chExt cx="504056" cy="440209"/>
            </a:xfrm>
            <a:effectLst/>
          </p:grpSpPr>
          <p:pic>
            <p:nvPicPr>
              <p:cNvPr id="132" name="Picture 6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6588224" y="1844824"/>
                <a:ext cx="504056" cy="440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" name="Picture 18" descr="WEGA lOPM Kuehlu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>
              <a:xfrm>
                <a:off x="6625878" y="1871093"/>
                <a:ext cx="429766" cy="286320"/>
              </a:xfrm>
              <a:prstGeom prst="rect">
                <a:avLst/>
              </a:prstGeom>
            </p:spPr>
          </p:pic>
        </p:grpSp>
        <p:sp>
          <p:nvSpPr>
            <p:cNvPr id="131" name="TextBox 130"/>
            <p:cNvSpPr txBox="1"/>
            <p:nvPr/>
          </p:nvSpPr>
          <p:spPr>
            <a:xfrm>
              <a:off x="5042227" y="980728"/>
              <a:ext cx="704039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Control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Room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 &amp; </a:t>
              </a:r>
              <a:r>
                <a:rPr lang="de-DE" sz="800" dirty="0" err="1" smtClean="0">
                  <a:latin typeface="Arial Narrow" pitchFamily="34" charset="0"/>
                </a:rPr>
                <a:t>Montoring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6228184" y="908720"/>
            <a:ext cx="2088232" cy="1368152"/>
            <a:chOff x="6228184" y="908720"/>
            <a:chExt cx="2088232" cy="1368152"/>
          </a:xfrm>
        </p:grpSpPr>
        <p:sp>
          <p:nvSpPr>
            <p:cNvPr id="139" name="Rectangle 138"/>
            <p:cNvSpPr/>
            <p:nvPr/>
          </p:nvSpPr>
          <p:spPr>
            <a:xfrm>
              <a:off x="6228184" y="908720"/>
              <a:ext cx="2088232" cy="136815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497908" y="980728"/>
              <a:ext cx="1423788" cy="21544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Scientific&amp; Administration Offices</a:t>
              </a:r>
              <a:endParaRPr lang="de-DE" sz="800" dirty="0">
                <a:latin typeface="Arial Narrow" pitchFamily="34" charset="0"/>
              </a:endParaRPr>
            </a:p>
          </p:txBody>
        </p:sp>
        <p:pic>
          <p:nvPicPr>
            <p:cNvPr id="141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948264" y="1340768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2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72200" y="1340768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72200" y="1700808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948264" y="1700808"/>
              <a:ext cx="504056" cy="427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5" name="Picture 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7596336" y="1340768"/>
              <a:ext cx="432048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6" name="Picture 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7596336" y="1700808"/>
              <a:ext cx="432048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7" name="Group 146"/>
          <p:cNvGrpSpPr/>
          <p:nvPr/>
        </p:nvGrpSpPr>
        <p:grpSpPr>
          <a:xfrm>
            <a:off x="6309359" y="5301208"/>
            <a:ext cx="1945303" cy="1080121"/>
            <a:chOff x="6309359" y="5301208"/>
            <a:chExt cx="1945303" cy="10801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8" name="Rectangle 147"/>
            <p:cNvSpPr/>
            <p:nvPr/>
          </p:nvSpPr>
          <p:spPr>
            <a:xfrm>
              <a:off x="6309359" y="5301209"/>
              <a:ext cx="1945303" cy="10801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9" name="Picture 11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7236296" y="5589240"/>
              <a:ext cx="899640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0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877272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1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5733255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2" name="TextBox 151"/>
            <p:cNvSpPr txBox="1"/>
            <p:nvPr/>
          </p:nvSpPr>
          <p:spPr>
            <a:xfrm>
              <a:off x="6524231" y="5301208"/>
              <a:ext cx="1465466" cy="338554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Long Term Archive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&amp; </a:t>
              </a:r>
              <a:r>
                <a:rPr lang="de-DE" sz="800" dirty="0" err="1" smtClean="0">
                  <a:latin typeface="Arial Narrow" pitchFamily="34" charset="0"/>
                </a:rPr>
                <a:t>Policy</a:t>
              </a:r>
              <a:r>
                <a:rPr lang="de-DE" sz="800" dirty="0" smtClean="0">
                  <a:latin typeface="Arial Narrow" pitchFamily="34" charset="0"/>
                </a:rPr>
                <a:t> </a:t>
              </a:r>
              <a:r>
                <a:rPr lang="de-DE" sz="800" dirty="0" err="1" smtClean="0">
                  <a:latin typeface="Arial Narrow" pitchFamily="34" charset="0"/>
                </a:rPr>
                <a:t>Driven</a:t>
              </a:r>
              <a:r>
                <a:rPr lang="de-DE" sz="800" dirty="0" smtClean="0">
                  <a:latin typeface="Arial Narrow" pitchFamily="34" charset="0"/>
                </a:rPr>
                <a:t> Data Management</a:t>
              </a:r>
              <a:endParaRPr lang="de-DE" sz="800" dirty="0">
                <a:latin typeface="Arial Narrow" pitchFamily="34" charset="0"/>
              </a:endParaRPr>
            </a:p>
          </p:txBody>
        </p:sp>
        <p:pic>
          <p:nvPicPr>
            <p:cNvPr id="153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588224" y="6021288"/>
              <a:ext cx="432048" cy="16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" name="Rectangle 153"/>
            <p:cNvSpPr/>
            <p:nvPr/>
          </p:nvSpPr>
          <p:spPr>
            <a:xfrm rot="19085653">
              <a:off x="6530565" y="5818478"/>
              <a:ext cx="570989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HPSS</a:t>
              </a:r>
              <a:endParaRPr lang="en-US" sz="1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179512" y="908720"/>
            <a:ext cx="2376264" cy="1872208"/>
            <a:chOff x="179512" y="908720"/>
            <a:chExt cx="2376264" cy="1872208"/>
          </a:xfrm>
        </p:grpSpPr>
        <p:sp>
          <p:nvSpPr>
            <p:cNvPr id="156" name="Rectangle 155"/>
            <p:cNvSpPr/>
            <p:nvPr/>
          </p:nvSpPr>
          <p:spPr>
            <a:xfrm>
              <a:off x="179512" y="908720"/>
              <a:ext cx="2376264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Control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</a:p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Safety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  <a:endParaRPr lang="de-DE" sz="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pic>
          <p:nvPicPr>
            <p:cNvPr id="157" name="Picture 2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336783" y="1268760"/>
              <a:ext cx="498913" cy="65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8" name="Picture 4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308098" y="1268760"/>
              <a:ext cx="992612" cy="663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9" name="Group 158"/>
            <p:cNvGrpSpPr/>
            <p:nvPr/>
          </p:nvGrpSpPr>
          <p:grpSpPr>
            <a:xfrm>
              <a:off x="372391" y="2204864"/>
              <a:ext cx="1115639" cy="470545"/>
              <a:chOff x="2339752" y="3573016"/>
              <a:chExt cx="1249516" cy="470545"/>
            </a:xfrm>
          </p:grpSpPr>
          <p:pic>
            <p:nvPicPr>
              <p:cNvPr id="170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41987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1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33975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2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555776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3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771800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4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87824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5" name="Picture 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203848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cxnSp>
          <p:nvCxnSpPr>
            <p:cNvPr id="160" name="Elbow Connector 159"/>
            <p:cNvCxnSpPr>
              <a:stCxn id="157" idx="2"/>
              <a:endCxn id="170" idx="0"/>
            </p:cNvCxnSpPr>
            <p:nvPr/>
          </p:nvCxnSpPr>
          <p:spPr>
            <a:xfrm rot="5400000">
              <a:off x="1360641" y="1979265"/>
              <a:ext cx="277366" cy="17383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160"/>
            <p:cNvCxnSpPr>
              <a:stCxn id="175" idx="0"/>
              <a:endCxn id="157" idx="2"/>
            </p:cNvCxnSpPr>
            <p:nvPr/>
          </p:nvCxnSpPr>
          <p:spPr>
            <a:xfrm rot="5400000" flipH="1" flipV="1">
              <a:off x="1264201" y="1882825"/>
              <a:ext cx="277366" cy="36671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stCxn id="174" idx="0"/>
              <a:endCxn id="158" idx="2"/>
            </p:cNvCxnSpPr>
            <p:nvPr/>
          </p:nvCxnSpPr>
          <p:spPr>
            <a:xfrm rot="16200000" flipV="1">
              <a:off x="779073" y="1957287"/>
              <a:ext cx="272908" cy="222246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162"/>
            <p:cNvCxnSpPr>
              <a:stCxn id="173" idx="0"/>
              <a:endCxn id="158" idx="2"/>
            </p:cNvCxnSpPr>
            <p:nvPr/>
          </p:nvCxnSpPr>
          <p:spPr>
            <a:xfrm rot="16200000" flipV="1">
              <a:off x="682634" y="2053726"/>
              <a:ext cx="272908" cy="29367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172" idx="0"/>
              <a:endCxn id="158" idx="2"/>
            </p:cNvCxnSpPr>
            <p:nvPr/>
          </p:nvCxnSpPr>
          <p:spPr>
            <a:xfrm rot="5400000" flipH="1" flipV="1">
              <a:off x="586194" y="1986655"/>
              <a:ext cx="272908" cy="163512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171" idx="0"/>
              <a:endCxn id="158" idx="2"/>
            </p:cNvCxnSpPr>
            <p:nvPr/>
          </p:nvCxnSpPr>
          <p:spPr>
            <a:xfrm rot="5400000" flipH="1" flipV="1">
              <a:off x="489754" y="1890215"/>
              <a:ext cx="272908" cy="356390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1907704" y="1196752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Sequence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Controller</a:t>
              </a:r>
            </a:p>
          </p:txBody>
        </p:sp>
        <p:pic>
          <p:nvPicPr>
            <p:cNvPr id="16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1556792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2348880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9" name="TextBox 168"/>
            <p:cNvSpPr txBox="1"/>
            <p:nvPr/>
          </p:nvSpPr>
          <p:spPr>
            <a:xfrm>
              <a:off x="1907704" y="1988840"/>
              <a:ext cx="648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Plasma </a:t>
              </a:r>
              <a:r>
                <a:rPr lang="de-DE" sz="800" dirty="0" err="1" smtClean="0">
                  <a:latin typeface="Arial Narrow" pitchFamily="34" charset="0"/>
                </a:rPr>
                <a:t>Control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2627784" y="908720"/>
            <a:ext cx="648072" cy="1872208"/>
            <a:chOff x="2627784" y="908720"/>
            <a:chExt cx="648072" cy="1872208"/>
          </a:xfrm>
        </p:grpSpPr>
        <p:sp>
          <p:nvSpPr>
            <p:cNvPr id="177" name="Rectangle 176"/>
            <p:cNvSpPr/>
            <p:nvPr/>
          </p:nvSpPr>
          <p:spPr>
            <a:xfrm>
              <a:off x="2627784" y="908720"/>
              <a:ext cx="648072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792" y="2276872"/>
              <a:ext cx="504056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9" name="TextBox 178"/>
            <p:cNvSpPr txBox="1"/>
            <p:nvPr/>
          </p:nvSpPr>
          <p:spPr>
            <a:xfrm>
              <a:off x="2627784" y="1556792"/>
              <a:ext cx="6062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Central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Time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Event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Distribution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771800" y="2132856"/>
              <a:ext cx="362600" cy="215444"/>
            </a:xfrm>
            <a:prstGeom prst="rect">
              <a:avLst/>
            </a:prstGeo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smtClean="0">
                  <a:latin typeface="Arial Narrow" pitchFamily="34" charset="0"/>
                </a:rPr>
                <a:t>GPS</a:t>
              </a:r>
              <a:endParaRPr lang="de-DE" sz="800" b="1" dirty="0">
                <a:latin typeface="Arial Narrow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510218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99592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cxnSp>
        <p:nvCxnSpPr>
          <p:cNvPr id="183" name="Elbow Connector 182"/>
          <p:cNvCxnSpPr>
            <a:stCxn id="171" idx="2"/>
          </p:cNvCxnSpPr>
          <p:nvPr/>
        </p:nvCxnSpPr>
        <p:spPr>
          <a:xfrm rot="16200000" flipH="1">
            <a:off x="369016" y="2754407"/>
            <a:ext cx="465559" cy="307562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2" idx="2"/>
          </p:cNvCxnSpPr>
          <p:nvPr/>
        </p:nvCxnSpPr>
        <p:spPr>
          <a:xfrm rot="16200000" flipH="1">
            <a:off x="573467" y="2742834"/>
            <a:ext cx="537567" cy="402715"/>
          </a:xfrm>
          <a:prstGeom prst="bentConnector3">
            <a:avLst>
              <a:gd name="adj1" fmla="val 43149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173" idx="2"/>
          </p:cNvCxnSpPr>
          <p:nvPr/>
        </p:nvCxnSpPr>
        <p:spPr>
          <a:xfrm rot="16200000" flipH="1">
            <a:off x="669906" y="2839273"/>
            <a:ext cx="689966" cy="362237"/>
          </a:xfrm>
          <a:prstGeom prst="bentConnector3">
            <a:avLst>
              <a:gd name="adj1" fmla="val 34263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174" idx="2"/>
          </p:cNvCxnSpPr>
          <p:nvPr/>
        </p:nvCxnSpPr>
        <p:spPr>
          <a:xfrm rot="16200000" flipH="1">
            <a:off x="1018374" y="2683685"/>
            <a:ext cx="465559" cy="449006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75" idx="2"/>
          </p:cNvCxnSpPr>
          <p:nvPr/>
        </p:nvCxnSpPr>
        <p:spPr>
          <a:xfrm rot="16200000" flipH="1">
            <a:off x="718769" y="3176168"/>
            <a:ext cx="1473673" cy="472154"/>
          </a:xfrm>
          <a:prstGeom prst="bentConnector3">
            <a:avLst>
              <a:gd name="adj1" fmla="val 13805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70" idx="2"/>
          </p:cNvCxnSpPr>
          <p:nvPr/>
        </p:nvCxnSpPr>
        <p:spPr>
          <a:xfrm rot="5400000">
            <a:off x="923221" y="3155837"/>
            <a:ext cx="969615" cy="87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58" idx="2"/>
          </p:cNvCxnSpPr>
          <p:nvPr/>
        </p:nvCxnSpPr>
        <p:spPr>
          <a:xfrm rot="5400000">
            <a:off x="391508" y="1647952"/>
            <a:ext cx="128892" cy="696900"/>
          </a:xfrm>
          <a:prstGeom prst="bentConnector2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hape 290"/>
          <p:cNvCxnSpPr/>
          <p:nvPr/>
        </p:nvCxnSpPr>
        <p:spPr>
          <a:xfrm rot="5400000" flipH="1" flipV="1">
            <a:off x="-1295858" y="3465004"/>
            <a:ext cx="2807518" cy="794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/>
          <p:nvPr/>
        </p:nvCxnSpPr>
        <p:spPr>
          <a:xfrm rot="10800000">
            <a:off x="107504" y="4869160"/>
            <a:ext cx="3176240" cy="857746"/>
          </a:xfrm>
          <a:prstGeom prst="bentConnector3">
            <a:avLst>
              <a:gd name="adj1" fmla="val -11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hape 295"/>
          <p:cNvCxnSpPr/>
          <p:nvPr/>
        </p:nvCxnSpPr>
        <p:spPr>
          <a:xfrm>
            <a:off x="1835696" y="2852936"/>
            <a:ext cx="72008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hape 296"/>
          <p:cNvCxnSpPr>
            <a:endCxn id="54" idx="3"/>
          </p:cNvCxnSpPr>
          <p:nvPr/>
        </p:nvCxnSpPr>
        <p:spPr>
          <a:xfrm rot="5400000">
            <a:off x="2393761" y="4815153"/>
            <a:ext cx="1836203" cy="72011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hape 301"/>
          <p:cNvCxnSpPr/>
          <p:nvPr/>
        </p:nvCxnSpPr>
        <p:spPr>
          <a:xfrm rot="16200000" flipV="1">
            <a:off x="2411763" y="2996955"/>
            <a:ext cx="1080116" cy="792086"/>
          </a:xfrm>
          <a:prstGeom prst="bentConnector3">
            <a:avLst>
              <a:gd name="adj1" fmla="val 9997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hape 295"/>
          <p:cNvCxnSpPr>
            <a:endCxn id="167" idx="2"/>
          </p:cNvCxnSpPr>
          <p:nvPr/>
        </p:nvCxnSpPr>
        <p:spPr>
          <a:xfrm rot="5400000" flipH="1" flipV="1">
            <a:off x="1540463" y="2197663"/>
            <a:ext cx="950506" cy="360040"/>
          </a:xfrm>
          <a:prstGeom prst="bentConnector3">
            <a:avLst>
              <a:gd name="adj1" fmla="val 9242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hape 313"/>
          <p:cNvCxnSpPr>
            <a:endCxn id="22" idx="3"/>
          </p:cNvCxnSpPr>
          <p:nvPr/>
        </p:nvCxnSpPr>
        <p:spPr>
          <a:xfrm rot="10800000" flipV="1">
            <a:off x="1619672" y="4797152"/>
            <a:ext cx="1728192" cy="972108"/>
          </a:xfrm>
          <a:prstGeom prst="bentConnector3">
            <a:avLst>
              <a:gd name="adj1" fmla="val 9436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/>
          <p:nvPr/>
        </p:nvCxnSpPr>
        <p:spPr>
          <a:xfrm rot="5400000" flipH="1" flipV="1">
            <a:off x="1226591" y="5264200"/>
            <a:ext cx="860128" cy="70049"/>
          </a:xfrm>
          <a:prstGeom prst="bentConnector3">
            <a:avLst>
              <a:gd name="adj1" fmla="val -3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hape 295"/>
          <p:cNvCxnSpPr>
            <a:stCxn id="168" idx="2"/>
          </p:cNvCxnSpPr>
          <p:nvPr/>
        </p:nvCxnSpPr>
        <p:spPr>
          <a:xfrm rot="5400000">
            <a:off x="2116527" y="2773727"/>
            <a:ext cx="158418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/>
          <p:cNvCxnSpPr>
            <a:stCxn id="178" idx="2"/>
          </p:cNvCxnSpPr>
          <p:nvPr/>
        </p:nvCxnSpPr>
        <p:spPr>
          <a:xfrm rot="16200000" flipH="1">
            <a:off x="2041834" y="3532496"/>
            <a:ext cx="2254290" cy="434318"/>
          </a:xfrm>
          <a:prstGeom prst="bentConnector3">
            <a:avLst>
              <a:gd name="adj1" fmla="val 1260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5400000">
            <a:off x="2862261" y="5291138"/>
            <a:ext cx="940598" cy="107158"/>
          </a:xfrm>
          <a:prstGeom prst="bentConnector3">
            <a:avLst>
              <a:gd name="adj1" fmla="val 10012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/>
          <p:nvPr/>
        </p:nvCxnSpPr>
        <p:spPr>
          <a:xfrm rot="10800000" flipV="1">
            <a:off x="1619673" y="4831559"/>
            <a:ext cx="1768847" cy="968446"/>
          </a:xfrm>
          <a:prstGeom prst="bentConnector3">
            <a:avLst>
              <a:gd name="adj1" fmla="val 9281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hape 416"/>
          <p:cNvCxnSpPr>
            <a:stCxn id="19" idx="3"/>
            <a:endCxn id="224" idx="2"/>
          </p:cNvCxnSpPr>
          <p:nvPr/>
        </p:nvCxnSpPr>
        <p:spPr>
          <a:xfrm>
            <a:off x="1544193" y="5840978"/>
            <a:ext cx="2307727" cy="612358"/>
          </a:xfrm>
          <a:prstGeom prst="bentConnector4">
            <a:avLst>
              <a:gd name="adj1" fmla="val 8858"/>
              <a:gd name="adj2" fmla="val 112444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hape 419"/>
          <p:cNvCxnSpPr>
            <a:stCxn id="51" idx="3"/>
          </p:cNvCxnSpPr>
          <p:nvPr/>
        </p:nvCxnSpPr>
        <p:spPr>
          <a:xfrm>
            <a:off x="3200377" y="5840978"/>
            <a:ext cx="152423" cy="674122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hape 424"/>
          <p:cNvCxnSpPr>
            <a:stCxn id="224" idx="3"/>
          </p:cNvCxnSpPr>
          <p:nvPr/>
        </p:nvCxnSpPr>
        <p:spPr>
          <a:xfrm flipV="1">
            <a:off x="4283968" y="4509120"/>
            <a:ext cx="72008" cy="792088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hape 429"/>
          <p:cNvCxnSpPr>
            <a:stCxn id="148" idx="1"/>
            <a:endCxn id="79" idx="1"/>
          </p:cNvCxnSpPr>
          <p:nvPr/>
        </p:nvCxnSpPr>
        <p:spPr>
          <a:xfrm rot="10800000">
            <a:off x="6300193" y="4685249"/>
            <a:ext cx="9167" cy="1156021"/>
          </a:xfrm>
          <a:prstGeom prst="bentConnector3">
            <a:avLst>
              <a:gd name="adj1" fmla="val 1554675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hape 429"/>
          <p:cNvCxnSpPr>
            <a:stCxn id="79" idx="1"/>
            <a:endCxn id="70" idx="1"/>
          </p:cNvCxnSpPr>
          <p:nvPr/>
        </p:nvCxnSpPr>
        <p:spPr>
          <a:xfrm rot="10800000">
            <a:off x="6300192" y="3392996"/>
            <a:ext cx="1588" cy="1292252"/>
          </a:xfrm>
          <a:prstGeom prst="bentConnector3">
            <a:avLst>
              <a:gd name="adj1" fmla="val 8397358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hape 429"/>
          <p:cNvCxnSpPr>
            <a:stCxn id="98" idx="0"/>
            <a:endCxn id="70" idx="1"/>
          </p:cNvCxnSpPr>
          <p:nvPr/>
        </p:nvCxnSpPr>
        <p:spPr>
          <a:xfrm flipV="1">
            <a:off x="6010960" y="3392996"/>
            <a:ext cx="289232" cy="2232248"/>
          </a:xfrm>
          <a:prstGeom prst="bentConnector3">
            <a:avLst>
              <a:gd name="adj1" fmla="val 64819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hape 429"/>
          <p:cNvCxnSpPr>
            <a:stCxn id="114" idx="0"/>
            <a:endCxn id="70" idx="1"/>
          </p:cNvCxnSpPr>
          <p:nvPr/>
        </p:nvCxnSpPr>
        <p:spPr>
          <a:xfrm flipV="1">
            <a:off x="5938952" y="3392996"/>
            <a:ext cx="361240" cy="216024"/>
          </a:xfrm>
          <a:prstGeom prst="bentConnector3">
            <a:avLst>
              <a:gd name="adj1" fmla="val 71094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hape 301"/>
          <p:cNvCxnSpPr>
            <a:stCxn id="115" idx="3"/>
            <a:endCxn id="143" idx="1"/>
          </p:cNvCxnSpPr>
          <p:nvPr/>
        </p:nvCxnSpPr>
        <p:spPr>
          <a:xfrm flipV="1">
            <a:off x="5707013" y="1914364"/>
            <a:ext cx="665187" cy="1206676"/>
          </a:xfrm>
          <a:prstGeom prst="bentConnector3">
            <a:avLst>
              <a:gd name="adj1" fmla="val 67899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hape 301"/>
          <p:cNvCxnSpPr>
            <a:stCxn id="115" idx="3"/>
            <a:endCxn id="142" idx="1"/>
          </p:cNvCxnSpPr>
          <p:nvPr/>
        </p:nvCxnSpPr>
        <p:spPr>
          <a:xfrm flipV="1">
            <a:off x="5707013" y="1554324"/>
            <a:ext cx="665187" cy="1566716"/>
          </a:xfrm>
          <a:prstGeom prst="bentConnector3">
            <a:avLst>
              <a:gd name="adj1" fmla="val 68615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hape 301"/>
          <p:cNvCxnSpPr>
            <a:stCxn id="116" idx="3"/>
            <a:endCxn id="126" idx="3"/>
          </p:cNvCxnSpPr>
          <p:nvPr/>
        </p:nvCxnSpPr>
        <p:spPr>
          <a:xfrm flipV="1">
            <a:off x="5274965" y="1986372"/>
            <a:ext cx="737195" cy="1350692"/>
          </a:xfrm>
          <a:prstGeom prst="bentConnector3">
            <a:avLst>
              <a:gd name="adj1" fmla="val 120027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hape 301"/>
          <p:cNvCxnSpPr>
            <a:stCxn id="118" idx="3"/>
            <a:endCxn id="123" idx="3"/>
          </p:cNvCxnSpPr>
          <p:nvPr/>
        </p:nvCxnSpPr>
        <p:spPr>
          <a:xfrm flipV="1">
            <a:off x="5274965" y="1626332"/>
            <a:ext cx="737195" cy="2070772"/>
          </a:xfrm>
          <a:prstGeom prst="bentConnector3">
            <a:avLst>
              <a:gd name="adj1" fmla="val 119381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hape 468"/>
          <p:cNvCxnSpPr>
            <a:endCxn id="107" idx="1"/>
          </p:cNvCxnSpPr>
          <p:nvPr/>
        </p:nvCxnSpPr>
        <p:spPr>
          <a:xfrm flipV="1">
            <a:off x="179514" y="3595741"/>
            <a:ext cx="3312366" cy="1299978"/>
          </a:xfrm>
          <a:prstGeom prst="bentConnector3">
            <a:avLst>
              <a:gd name="adj1" fmla="val 93421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hape 468"/>
          <p:cNvCxnSpPr>
            <a:stCxn id="42" idx="0"/>
          </p:cNvCxnSpPr>
          <p:nvPr/>
        </p:nvCxnSpPr>
        <p:spPr>
          <a:xfrm rot="5400000" flipH="1" flipV="1">
            <a:off x="2104285" y="4950524"/>
            <a:ext cx="122088" cy="3217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hape 468"/>
          <p:cNvCxnSpPr>
            <a:stCxn id="136" idx="1"/>
            <a:endCxn id="108" idx="1"/>
          </p:cNvCxnSpPr>
          <p:nvPr/>
        </p:nvCxnSpPr>
        <p:spPr>
          <a:xfrm rot="10800000" flipV="1">
            <a:off x="3491880" y="1340767"/>
            <a:ext cx="1588" cy="1750917"/>
          </a:xfrm>
          <a:prstGeom prst="bentConnector3">
            <a:avLst>
              <a:gd name="adj1" fmla="val 10796603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106"/>
          <p:cNvGrpSpPr/>
          <p:nvPr/>
        </p:nvGrpSpPr>
        <p:grpSpPr>
          <a:xfrm>
            <a:off x="2699792" y="1268760"/>
            <a:ext cx="504056" cy="248176"/>
            <a:chOff x="4427984" y="3025275"/>
            <a:chExt cx="648072" cy="2481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7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27984" y="3025275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8" name="Can 217"/>
            <p:cNvSpPr/>
            <p:nvPr/>
          </p:nvSpPr>
          <p:spPr>
            <a:xfrm>
              <a:off x="4932040" y="3025275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19" name="TextBox 218"/>
          <p:cNvSpPr txBox="1"/>
          <p:nvPr/>
        </p:nvSpPr>
        <p:spPr>
          <a:xfrm>
            <a:off x="2627784" y="908720"/>
            <a:ext cx="684803" cy="3385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 smtClean="0">
                <a:latin typeface="Arial Narrow" pitchFamily="34" charset="0"/>
              </a:rPr>
              <a:t>Configuration</a:t>
            </a:r>
            <a:endParaRPr lang="de-DE" sz="800" dirty="0" smtClean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DB</a:t>
            </a:r>
          </a:p>
        </p:txBody>
      </p:sp>
      <p:grpSp>
        <p:nvGrpSpPr>
          <p:cNvPr id="220" name="Group 219"/>
          <p:cNvGrpSpPr/>
          <p:nvPr/>
        </p:nvGrpSpPr>
        <p:grpSpPr>
          <a:xfrm>
            <a:off x="3419872" y="4149080"/>
            <a:ext cx="864096" cy="2304256"/>
            <a:chOff x="3419872" y="4149080"/>
            <a:chExt cx="864096" cy="2304256"/>
          </a:xfrm>
        </p:grpSpPr>
        <p:grpSp>
          <p:nvGrpSpPr>
            <p:cNvPr id="221" name="Group 220"/>
            <p:cNvGrpSpPr/>
            <p:nvPr/>
          </p:nvGrpSpPr>
          <p:grpSpPr>
            <a:xfrm>
              <a:off x="3419872" y="4149080"/>
              <a:ext cx="864096" cy="2304256"/>
              <a:chOff x="3563888" y="1844824"/>
              <a:chExt cx="864096" cy="2304256"/>
            </a:xfrm>
          </p:grpSpPr>
          <p:sp>
            <p:nvSpPr>
              <p:cNvPr id="224" name="Rectangle 223"/>
              <p:cNvSpPr/>
              <p:nvPr/>
            </p:nvSpPr>
            <p:spPr>
              <a:xfrm>
                <a:off x="3563888" y="1844824"/>
                <a:ext cx="864096" cy="23042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70C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25" name="Group 224"/>
              <p:cNvGrpSpPr/>
              <p:nvPr/>
            </p:nvGrpSpPr>
            <p:grpSpPr>
              <a:xfrm>
                <a:off x="3707904" y="2636912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9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0" name="Can 239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>
                <a:off x="3707904" y="2924944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7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8" name="Can 237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7" name="Group 226"/>
              <p:cNvGrpSpPr/>
              <p:nvPr/>
            </p:nvGrpSpPr>
            <p:grpSpPr>
              <a:xfrm>
                <a:off x="3707904" y="3212976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5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6" name="Can 235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8" name="Group 227"/>
              <p:cNvGrpSpPr/>
              <p:nvPr/>
            </p:nvGrpSpPr>
            <p:grpSpPr>
              <a:xfrm>
                <a:off x="3707904" y="3501008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3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4" name="Can 233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9" name="Group 228"/>
              <p:cNvGrpSpPr/>
              <p:nvPr/>
            </p:nvGrpSpPr>
            <p:grpSpPr>
              <a:xfrm>
                <a:off x="3707904" y="3789040"/>
                <a:ext cx="648072" cy="259709"/>
                <a:chOff x="4427984" y="3097283"/>
                <a:chExt cx="648072" cy="259709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1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3097283"/>
                  <a:ext cx="630957" cy="248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2" name="Can 231"/>
                <p:cNvSpPr/>
                <p:nvPr/>
              </p:nvSpPr>
              <p:spPr>
                <a:xfrm>
                  <a:off x="4932040" y="3140968"/>
                  <a:ext cx="144016" cy="216024"/>
                </a:xfrm>
                <a:prstGeom prst="can">
                  <a:avLst/>
                </a:prstGeom>
                <a:solidFill>
                  <a:schemeClr val="bg2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30" name="TextBox 229"/>
              <p:cNvSpPr txBox="1"/>
              <p:nvPr/>
            </p:nvSpPr>
            <p:spPr>
              <a:xfrm>
                <a:off x="3707904" y="1916832"/>
                <a:ext cx="665567" cy="338554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Archive Data</a:t>
                </a:r>
              </a:p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Server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pic>
          <p:nvPicPr>
            <p:cNvPr id="22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63888" y="4653136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3" name="Can 222"/>
            <p:cNvSpPr/>
            <p:nvPr/>
          </p:nvSpPr>
          <p:spPr>
            <a:xfrm>
              <a:off x="4067944" y="4653136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41" name="Shape 528"/>
          <p:cNvCxnSpPr>
            <a:endCxn id="79" idx="1"/>
          </p:cNvCxnSpPr>
          <p:nvPr/>
        </p:nvCxnSpPr>
        <p:spPr>
          <a:xfrm>
            <a:off x="4355976" y="4509120"/>
            <a:ext cx="1944216" cy="176128"/>
          </a:xfrm>
          <a:prstGeom prst="bentConnector3">
            <a:avLst>
              <a:gd name="adj1" fmla="val 93602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hape 532"/>
          <p:cNvCxnSpPr>
            <a:stCxn id="224" idx="0"/>
            <a:endCxn id="107" idx="2"/>
          </p:cNvCxnSpPr>
          <p:nvPr/>
        </p:nvCxnSpPr>
        <p:spPr>
          <a:xfrm rot="16200000" flipV="1">
            <a:off x="3673771" y="3970930"/>
            <a:ext cx="314591" cy="41709"/>
          </a:xfrm>
          <a:prstGeom prst="bentConnector3">
            <a:avLst>
              <a:gd name="adj1" fmla="val 25778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6444208" y="6408886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n-lt"/>
              </a:rPr>
              <a:t>Images </a:t>
            </a:r>
            <a:r>
              <a:rPr lang="de-DE" sz="800" dirty="0" err="1" smtClean="0">
                <a:latin typeface="+mn-lt"/>
              </a:rPr>
              <a:t>by</a:t>
            </a:r>
            <a:r>
              <a:rPr lang="de-DE" sz="800" dirty="0" smtClean="0">
                <a:latin typeface="+mn-lt"/>
              </a:rPr>
              <a:t> Siemens, Dell, EMC, HP, Oracle</a:t>
            </a:r>
            <a:endParaRPr lang="de-DE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9839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95" grpId="0"/>
      <p:bldP spid="2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39552" y="1016852"/>
            <a:ext cx="720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5891D6"/>
                </a:solidFill>
                <a:latin typeface="+mn-lt"/>
              </a:rPr>
              <a:t>Wendelstein 7-X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aims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for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data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streaming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and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data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analysis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/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modeling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accordingly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(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well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developed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with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the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help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of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RZG)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5891D6"/>
                </a:solidFill>
                <a:latin typeface="+mn-lt"/>
              </a:rPr>
              <a:t>Archive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uses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GPFS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and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HPSS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by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RZG (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disk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storage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in HGW)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>
                <a:solidFill>
                  <a:srgbClr val="5891D6"/>
                </a:solidFill>
                <a:latin typeface="+mn-lt"/>
              </a:rPr>
              <a:t>How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to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get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computing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power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into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plasma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control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systems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of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steady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state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experiments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(W7-X, ITER?)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5891D6"/>
                </a:solidFill>
                <a:latin typeface="+mn-lt"/>
              </a:rPr>
              <a:t>Analysis/Modeling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chains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using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SOA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and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Virtualization</a:t>
            </a: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>
                <a:solidFill>
                  <a:srgbClr val="5891D6"/>
                </a:solidFill>
                <a:latin typeface="+mn-lt"/>
              </a:rPr>
              <a:t>IaaS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by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RZG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for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big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data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analysis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jobs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5891D6"/>
                </a:solidFill>
                <a:latin typeface="+mn-lt"/>
              </a:rPr>
              <a:t>Publishing: Archive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is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immutable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, Service VMs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could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be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5891D6"/>
                </a:solidFill>
                <a:latin typeface="+mn-lt"/>
              </a:rPr>
              <a:t>archived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.</a:t>
            </a:r>
            <a:br>
              <a:rPr lang="de-DE" b="1" dirty="0">
                <a:solidFill>
                  <a:srgbClr val="5891D6"/>
                </a:solidFill>
                <a:latin typeface="+mn-lt"/>
              </a:rPr>
            </a:br>
            <a:r>
              <a:rPr lang="de-DE" b="1" dirty="0" err="1">
                <a:solidFill>
                  <a:srgbClr val="5891D6"/>
                </a:solidFill>
                <a:latin typeface="+mn-lt"/>
              </a:rPr>
              <a:t>Referencing</a:t>
            </a:r>
            <a:r>
              <a:rPr lang="de-DE" b="1" dirty="0">
                <a:solidFill>
                  <a:srgbClr val="5891D6"/>
                </a:solidFill>
                <a:latin typeface="+mn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5891D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595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 </a:t>
            </a:r>
            <a:r>
              <a:rPr lang="de-DE" dirty="0" err="1" smtClean="0"/>
              <a:t>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42538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Scientific Workflow W7-X</a:t>
            </a:r>
            <a:endParaRPr lang="de-DE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7956376" cy="513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89306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SOA </a:t>
            </a:r>
            <a:r>
              <a:rPr lang="de-DE" dirty="0" err="1" smtClean="0"/>
              <a:t>works</a:t>
            </a:r>
            <a:endParaRPr lang="de-DE" dirty="0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6414368" y="2744688"/>
            <a:ext cx="1757363" cy="1443038"/>
            <a:chOff x="2245" y="1778"/>
            <a:chExt cx="1596" cy="1432"/>
          </a:xfrm>
        </p:grpSpPr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2245" y="1778"/>
              <a:ext cx="1596" cy="1432"/>
              <a:chOff x="3035808" y="4146304"/>
              <a:chExt cx="2532888" cy="2272149"/>
            </a:xfrm>
          </p:grpSpPr>
          <p:pic>
            <p:nvPicPr>
              <p:cNvPr id="10" name="Picture 8" descr="E:\Docs\Documents\WORK\Current jobs\Software AG2\0488\Artwork\New-Screen-Cut-out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35808" y="4146304"/>
                <a:ext cx="2532888" cy="2272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Rectangle 10"/>
              <p:cNvSpPr/>
              <p:nvPr/>
            </p:nvSpPr>
            <p:spPr bwMode="auto">
              <a:xfrm>
                <a:off x="3260038" y="4371269"/>
                <a:ext cx="2077562" cy="1257306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9" name="Picture 6" descr="IWDemo_ScreenShot6"/>
            <p:cNvPicPr>
              <a:picLocks noChangeAspect="1" noChangeArrowheads="1"/>
            </p:cNvPicPr>
            <p:nvPr/>
          </p:nvPicPr>
          <p:blipFill>
            <a:blip r:embed="rId3" cstate="print"/>
            <a:srcRect l="919" t="14503" r="1469" b="4326"/>
            <a:stretch>
              <a:fillRect/>
            </a:stretch>
          </p:blipFill>
          <p:spPr bwMode="auto">
            <a:xfrm>
              <a:off x="2386" y="1921"/>
              <a:ext cx="1310" cy="787"/>
            </a:xfrm>
            <a:prstGeom prst="rect">
              <a:avLst/>
            </a:prstGeom>
            <a:noFill/>
          </p:spPr>
        </p:pic>
      </p:grpSp>
      <p:pic>
        <p:nvPicPr>
          <p:cNvPr id="12" name="Oval 10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5181" y="4230588"/>
            <a:ext cx="6767512" cy="646113"/>
          </a:xfrm>
          <a:prstGeom prst="rect">
            <a:avLst/>
          </a:prstGeom>
          <a:noFill/>
        </p:spPr>
      </p:pic>
      <p:grpSp>
        <p:nvGrpSpPr>
          <p:cNvPr id="13" name="Group 66"/>
          <p:cNvGrpSpPr>
            <a:grpSpLocks/>
          </p:cNvGrpSpPr>
          <p:nvPr/>
        </p:nvGrpSpPr>
        <p:grpSpPr bwMode="auto">
          <a:xfrm>
            <a:off x="2096368" y="3347938"/>
            <a:ext cx="4043363" cy="593725"/>
            <a:chOff x="2508170" y="3824287"/>
            <a:chExt cx="5073210" cy="1003425"/>
          </a:xfrm>
        </p:grpSpPr>
        <p:cxnSp>
          <p:nvCxnSpPr>
            <p:cNvPr id="14" name="Straight Connector 20"/>
            <p:cNvCxnSpPr>
              <a:cxnSpLocks noChangeShapeType="1"/>
            </p:cNvCxnSpPr>
            <p:nvPr/>
          </p:nvCxnSpPr>
          <p:spPr bwMode="auto">
            <a:xfrm>
              <a:off x="2508170" y="3824287"/>
              <a:ext cx="720693" cy="579727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15" name="Straight Connector 28"/>
            <p:cNvCxnSpPr>
              <a:cxnSpLocks noChangeShapeType="1"/>
            </p:cNvCxnSpPr>
            <p:nvPr/>
          </p:nvCxnSpPr>
          <p:spPr bwMode="auto">
            <a:xfrm flipV="1">
              <a:off x="3570937" y="3901624"/>
              <a:ext cx="656545" cy="481785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16" name="Straight Connector 63"/>
            <p:cNvCxnSpPr>
              <a:cxnSpLocks noChangeShapeType="1"/>
            </p:cNvCxnSpPr>
            <p:nvPr/>
          </p:nvCxnSpPr>
          <p:spPr bwMode="auto">
            <a:xfrm flipV="1">
              <a:off x="4576762" y="3857626"/>
              <a:ext cx="711911" cy="1587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17" name="Straight Connector 64"/>
            <p:cNvCxnSpPr>
              <a:cxnSpLocks noChangeShapeType="1"/>
            </p:cNvCxnSpPr>
            <p:nvPr/>
          </p:nvCxnSpPr>
          <p:spPr bwMode="auto">
            <a:xfrm>
              <a:off x="5429028" y="4221003"/>
              <a:ext cx="848703" cy="606709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18" name="Straight Connector 65"/>
            <p:cNvCxnSpPr>
              <a:cxnSpLocks noChangeShapeType="1"/>
            </p:cNvCxnSpPr>
            <p:nvPr/>
          </p:nvCxnSpPr>
          <p:spPr bwMode="auto">
            <a:xfrm flipV="1">
              <a:off x="6611099" y="4077212"/>
              <a:ext cx="970281" cy="750496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</p:cxnSp>
      </p:grpSp>
      <p:grpSp>
        <p:nvGrpSpPr>
          <p:cNvPr id="19" name="Group 59"/>
          <p:cNvGrpSpPr>
            <a:grpSpLocks/>
          </p:cNvGrpSpPr>
          <p:nvPr/>
        </p:nvGrpSpPr>
        <p:grpSpPr bwMode="auto">
          <a:xfrm>
            <a:off x="2136056" y="3009801"/>
            <a:ext cx="3940175" cy="952500"/>
            <a:chOff x="2511344" y="3254836"/>
            <a:chExt cx="4979484" cy="1606682"/>
          </a:xfrm>
        </p:grpSpPr>
        <p:cxnSp>
          <p:nvCxnSpPr>
            <p:cNvPr id="20" name="Straight Connector 21"/>
            <p:cNvCxnSpPr>
              <a:cxnSpLocks noChangeShapeType="1"/>
            </p:cNvCxnSpPr>
            <p:nvPr/>
          </p:nvCxnSpPr>
          <p:spPr bwMode="auto">
            <a:xfrm flipV="1">
              <a:off x="2511344" y="3254836"/>
              <a:ext cx="719001" cy="536115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21" name="Straight Connector 23"/>
            <p:cNvCxnSpPr>
              <a:cxnSpLocks noChangeShapeType="1"/>
            </p:cNvCxnSpPr>
            <p:nvPr/>
          </p:nvCxnSpPr>
          <p:spPr bwMode="auto">
            <a:xfrm>
              <a:off x="3514986" y="3254836"/>
              <a:ext cx="731382" cy="613937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22" name="Straight Connector 24"/>
            <p:cNvCxnSpPr>
              <a:cxnSpLocks noChangeShapeType="1"/>
            </p:cNvCxnSpPr>
            <p:nvPr/>
          </p:nvCxnSpPr>
          <p:spPr bwMode="auto">
            <a:xfrm flipV="1">
              <a:off x="4576762" y="3857624"/>
              <a:ext cx="744271" cy="1588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23" name="Straight Connector 26"/>
            <p:cNvCxnSpPr>
              <a:cxnSpLocks noChangeShapeType="1"/>
            </p:cNvCxnSpPr>
            <p:nvPr/>
          </p:nvCxnSpPr>
          <p:spPr bwMode="auto">
            <a:xfrm>
              <a:off x="5423544" y="4182270"/>
              <a:ext cx="870692" cy="666186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24" name="Straight Connector 29"/>
            <p:cNvCxnSpPr>
              <a:cxnSpLocks noChangeShapeType="1"/>
            </p:cNvCxnSpPr>
            <p:nvPr/>
          </p:nvCxnSpPr>
          <p:spPr bwMode="auto">
            <a:xfrm flipV="1">
              <a:off x="6595134" y="4144047"/>
              <a:ext cx="895694" cy="717471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</p:grpSp>
      <p:cxnSp>
        <p:nvCxnSpPr>
          <p:cNvPr id="25" name="Straight Connector 24"/>
          <p:cNvCxnSpPr/>
          <p:nvPr/>
        </p:nvCxnSpPr>
        <p:spPr bwMode="auto">
          <a:xfrm>
            <a:off x="-157236" y="2750782"/>
            <a:ext cx="8198603" cy="1588"/>
          </a:xfrm>
          <a:prstGeom prst="line">
            <a:avLst/>
          </a:prstGeom>
          <a:solidFill>
            <a:srgbClr val="486F2B"/>
          </a:solidFill>
          <a:ln w="31750" cap="flat" cmpd="sng" algn="ctr">
            <a:gradFill flip="none" rotWithShape="1">
              <a:gsLst>
                <a:gs pos="0">
                  <a:schemeClr val="tx1">
                    <a:alpha val="0"/>
                  </a:schemeClr>
                </a:gs>
                <a:gs pos="28000">
                  <a:schemeClr val="tx1"/>
                </a:gs>
                <a:gs pos="7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-157236" y="4145628"/>
            <a:ext cx="8198603" cy="1588"/>
          </a:xfrm>
          <a:prstGeom prst="line">
            <a:avLst/>
          </a:prstGeom>
          <a:solidFill>
            <a:srgbClr val="486F2B"/>
          </a:solidFill>
          <a:ln w="31750" cap="flat" cmpd="sng" algn="ctr">
            <a:gradFill flip="none" rotWithShape="1">
              <a:gsLst>
                <a:gs pos="0">
                  <a:schemeClr val="tx1">
                    <a:alpha val="0"/>
                  </a:schemeClr>
                </a:gs>
                <a:gs pos="28000">
                  <a:schemeClr val="tx1"/>
                </a:gs>
                <a:gs pos="7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7" name="Picture 30" descr="antenna"/>
          <p:cNvPicPr>
            <a:picLocks noChangeAspect="1"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1772518" y="4824313"/>
            <a:ext cx="6985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0" descr="antenna"/>
          <p:cNvPicPr>
            <a:picLocks noChangeAspect="1"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3188568" y="4824313"/>
            <a:ext cx="6985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0" descr="antenna"/>
          <p:cNvPicPr>
            <a:picLocks noChangeAspect="1"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5946056" y="4824313"/>
            <a:ext cx="6985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0" descr="antenna"/>
          <p:cNvPicPr>
            <a:picLocks noChangeAspect="1"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4556993" y="4824313"/>
            <a:ext cx="6985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antenna"/>
          <p:cNvPicPr>
            <a:picLocks noChangeAspect="1"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7365281" y="4824313"/>
            <a:ext cx="6985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92"/>
          <p:cNvGrpSpPr>
            <a:grpSpLocks/>
          </p:cNvGrpSpPr>
          <p:nvPr/>
        </p:nvGrpSpPr>
        <p:grpSpPr bwMode="auto">
          <a:xfrm>
            <a:off x="2121768" y="3009801"/>
            <a:ext cx="3981450" cy="944562"/>
            <a:chOff x="2508170" y="924835"/>
            <a:chExt cx="4982658" cy="1593621"/>
          </a:xfrm>
        </p:grpSpPr>
        <p:cxnSp>
          <p:nvCxnSpPr>
            <p:cNvPr id="33" name="Straight Connector 81"/>
            <p:cNvCxnSpPr>
              <a:cxnSpLocks noChangeShapeType="1"/>
            </p:cNvCxnSpPr>
            <p:nvPr/>
          </p:nvCxnSpPr>
          <p:spPr bwMode="auto">
            <a:xfrm flipV="1">
              <a:off x="2511344" y="924835"/>
              <a:ext cx="717519" cy="536115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4" name="Straight Connector 82"/>
            <p:cNvCxnSpPr>
              <a:cxnSpLocks noChangeShapeType="1"/>
            </p:cNvCxnSpPr>
            <p:nvPr/>
          </p:nvCxnSpPr>
          <p:spPr bwMode="auto">
            <a:xfrm>
              <a:off x="3534402" y="924835"/>
              <a:ext cx="682623" cy="600873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5" name="Straight Connector 83"/>
            <p:cNvCxnSpPr>
              <a:cxnSpLocks noChangeShapeType="1"/>
            </p:cNvCxnSpPr>
            <p:nvPr/>
          </p:nvCxnSpPr>
          <p:spPr bwMode="auto">
            <a:xfrm flipV="1">
              <a:off x="4576763" y="1527624"/>
              <a:ext cx="474662" cy="1588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6" name="Straight Connector 84"/>
            <p:cNvCxnSpPr>
              <a:cxnSpLocks noChangeShapeType="1"/>
            </p:cNvCxnSpPr>
            <p:nvPr/>
          </p:nvCxnSpPr>
          <p:spPr bwMode="auto">
            <a:xfrm>
              <a:off x="5374577" y="1864343"/>
              <a:ext cx="903155" cy="633395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7" name="Straight Connector 85"/>
            <p:cNvCxnSpPr>
              <a:cxnSpLocks noChangeShapeType="1"/>
            </p:cNvCxnSpPr>
            <p:nvPr/>
          </p:nvCxnSpPr>
          <p:spPr bwMode="auto">
            <a:xfrm flipV="1">
              <a:off x="6593653" y="1814046"/>
              <a:ext cx="897175" cy="704410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8" name="Straight Connector 87"/>
            <p:cNvCxnSpPr>
              <a:cxnSpLocks noChangeShapeType="1"/>
            </p:cNvCxnSpPr>
            <p:nvPr/>
          </p:nvCxnSpPr>
          <p:spPr bwMode="auto">
            <a:xfrm flipV="1">
              <a:off x="5672142" y="1496703"/>
              <a:ext cx="1545826" cy="13460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39" name="Straight Connector 88"/>
            <p:cNvCxnSpPr>
              <a:cxnSpLocks noChangeShapeType="1"/>
            </p:cNvCxnSpPr>
            <p:nvPr/>
          </p:nvCxnSpPr>
          <p:spPr bwMode="auto">
            <a:xfrm>
              <a:off x="2508170" y="1533447"/>
              <a:ext cx="694188" cy="520610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40" name="Straight Connector 89"/>
            <p:cNvCxnSpPr>
              <a:cxnSpLocks noChangeShapeType="1"/>
            </p:cNvCxnSpPr>
            <p:nvPr/>
          </p:nvCxnSpPr>
          <p:spPr bwMode="auto">
            <a:xfrm flipV="1">
              <a:off x="3535725" y="1533117"/>
              <a:ext cx="691757" cy="481754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41" name="Straight Connector 90"/>
            <p:cNvCxnSpPr>
              <a:cxnSpLocks noChangeShapeType="1"/>
            </p:cNvCxnSpPr>
            <p:nvPr/>
          </p:nvCxnSpPr>
          <p:spPr bwMode="auto">
            <a:xfrm flipV="1">
              <a:off x="4576763" y="1527600"/>
              <a:ext cx="474662" cy="1588"/>
            </a:xfrm>
            <a:prstGeom prst="line">
              <a:avLst/>
            </a:prstGeom>
            <a:noFill/>
            <a:ln w="28575" algn="ctr">
              <a:solidFill>
                <a:schemeClr val="accent2"/>
              </a:solidFill>
              <a:prstDash val="sysDash"/>
              <a:round/>
              <a:headEnd/>
              <a:tailEnd/>
            </a:ln>
          </p:spPr>
        </p:cxn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2083668" y="3347938"/>
            <a:ext cx="3978275" cy="342900"/>
            <a:chOff x="2508169" y="3824265"/>
            <a:chExt cx="4638514" cy="580268"/>
          </a:xfrm>
        </p:grpSpPr>
        <p:cxnSp>
          <p:nvCxnSpPr>
            <p:cNvPr id="43" name="Straight Connector 27"/>
            <p:cNvCxnSpPr>
              <a:cxnSpLocks noChangeShapeType="1"/>
            </p:cNvCxnSpPr>
            <p:nvPr/>
          </p:nvCxnSpPr>
          <p:spPr bwMode="auto">
            <a:xfrm flipV="1">
              <a:off x="5438099" y="3826705"/>
              <a:ext cx="1708584" cy="13460"/>
            </a:xfrm>
            <a:prstGeom prst="line">
              <a:avLst/>
            </a:prstGeom>
            <a:noFill/>
            <a:ln w="28575" algn="ctr">
              <a:solidFill>
                <a:schemeClr val="bg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44" name="Straight Connector 74"/>
            <p:cNvCxnSpPr>
              <a:cxnSpLocks noChangeShapeType="1"/>
            </p:cNvCxnSpPr>
            <p:nvPr/>
          </p:nvCxnSpPr>
          <p:spPr bwMode="auto">
            <a:xfrm>
              <a:off x="2508169" y="3824265"/>
              <a:ext cx="691867" cy="580268"/>
            </a:xfrm>
            <a:prstGeom prst="line">
              <a:avLst/>
            </a:prstGeom>
            <a:noFill/>
            <a:ln w="28575" algn="ctr">
              <a:solidFill>
                <a:schemeClr val="bg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45" name="Straight Connector 75"/>
            <p:cNvCxnSpPr>
              <a:cxnSpLocks noChangeShapeType="1"/>
            </p:cNvCxnSpPr>
            <p:nvPr/>
          </p:nvCxnSpPr>
          <p:spPr bwMode="auto">
            <a:xfrm flipV="1">
              <a:off x="3479980" y="3901671"/>
              <a:ext cx="678731" cy="502853"/>
            </a:xfrm>
            <a:prstGeom prst="line">
              <a:avLst/>
            </a:prstGeom>
            <a:noFill/>
            <a:ln w="28575" algn="ctr">
              <a:solidFill>
                <a:schemeClr val="bg2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46" name="Straight Connector 76"/>
            <p:cNvCxnSpPr>
              <a:cxnSpLocks noChangeShapeType="1"/>
            </p:cNvCxnSpPr>
            <p:nvPr/>
          </p:nvCxnSpPr>
          <p:spPr bwMode="auto">
            <a:xfrm flipV="1">
              <a:off x="4469773" y="3857602"/>
              <a:ext cx="714500" cy="1589"/>
            </a:xfrm>
            <a:prstGeom prst="line">
              <a:avLst/>
            </a:prstGeom>
            <a:noFill/>
            <a:ln w="28575" algn="ctr">
              <a:solidFill>
                <a:schemeClr val="bg2"/>
              </a:solidFill>
              <a:prstDash val="sysDash"/>
              <a:round/>
              <a:headEnd/>
              <a:tailEnd/>
            </a:ln>
          </p:spPr>
        </p:cxnSp>
      </p:grpSp>
      <p:grpSp>
        <p:nvGrpSpPr>
          <p:cNvPr id="47" name="Rounded Rectangle 70"/>
          <p:cNvGrpSpPr>
            <a:grpSpLocks/>
          </p:cNvGrpSpPr>
          <p:nvPr/>
        </p:nvGrpSpPr>
        <p:grpSpPr bwMode="auto">
          <a:xfrm>
            <a:off x="5825406" y="3112988"/>
            <a:ext cx="547687" cy="547688"/>
            <a:chOff x="4881" y="1828"/>
            <a:chExt cx="345" cy="345"/>
          </a:xfrm>
        </p:grpSpPr>
        <p:pic>
          <p:nvPicPr>
            <p:cNvPr id="48" name="Rounded Rectangle 70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81" y="1828"/>
              <a:ext cx="345" cy="345"/>
            </a:xfrm>
            <a:prstGeom prst="rect">
              <a:avLst/>
            </a:prstGeom>
            <a:noFill/>
          </p:spPr>
        </p:pic>
        <p:sp>
          <p:nvSpPr>
            <p:cNvPr id="49" name="Text Box 45"/>
            <p:cNvSpPr txBox="1">
              <a:spLocks noChangeArrowheads="1"/>
            </p:cNvSpPr>
            <p:nvPr/>
          </p:nvSpPr>
          <p:spPr bwMode="auto">
            <a:xfrm>
              <a:off x="4946" y="1891"/>
              <a:ext cx="22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50" name="Rounded Rectangle 71"/>
          <p:cNvGrpSpPr>
            <a:grpSpLocks/>
          </p:cNvGrpSpPr>
          <p:nvPr/>
        </p:nvGrpSpPr>
        <p:grpSpPr bwMode="auto">
          <a:xfrm>
            <a:off x="2483718" y="2793901"/>
            <a:ext cx="549275" cy="549275"/>
            <a:chOff x="2008" y="1651"/>
            <a:chExt cx="346" cy="346"/>
          </a:xfrm>
        </p:grpSpPr>
        <p:pic>
          <p:nvPicPr>
            <p:cNvPr id="51" name="Rounded Rectangle 7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08" y="1651"/>
              <a:ext cx="346" cy="346"/>
            </a:xfrm>
            <a:prstGeom prst="rect">
              <a:avLst/>
            </a:prstGeom>
            <a:noFill/>
          </p:spPr>
        </p:pic>
        <p:sp>
          <p:nvSpPr>
            <p:cNvPr id="52" name="Text Box 48"/>
            <p:cNvSpPr txBox="1">
              <a:spLocks noChangeArrowheads="1"/>
            </p:cNvSpPr>
            <p:nvPr/>
          </p:nvSpPr>
          <p:spPr bwMode="auto">
            <a:xfrm>
              <a:off x="2072" y="1714"/>
              <a:ext cx="22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53" name="Rounded Rectangle 72"/>
          <p:cNvGrpSpPr>
            <a:grpSpLocks/>
          </p:cNvGrpSpPr>
          <p:nvPr/>
        </p:nvGrpSpPr>
        <p:grpSpPr bwMode="auto">
          <a:xfrm>
            <a:off x="4128368" y="3093938"/>
            <a:ext cx="549275" cy="547688"/>
            <a:chOff x="3444" y="1832"/>
            <a:chExt cx="346" cy="345"/>
          </a:xfrm>
        </p:grpSpPr>
        <p:pic>
          <p:nvPicPr>
            <p:cNvPr id="54" name="Rounded Rectangle 72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44" y="1832"/>
              <a:ext cx="346" cy="345"/>
            </a:xfrm>
            <a:prstGeom prst="rect">
              <a:avLst/>
            </a:prstGeom>
            <a:noFill/>
          </p:spPr>
        </p:pic>
        <p:sp>
          <p:nvSpPr>
            <p:cNvPr id="55" name="Text Box 51"/>
            <p:cNvSpPr txBox="1">
              <a:spLocks noChangeArrowheads="1"/>
            </p:cNvSpPr>
            <p:nvPr/>
          </p:nvSpPr>
          <p:spPr bwMode="auto">
            <a:xfrm>
              <a:off x="3509" y="1896"/>
              <a:ext cx="222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56" name="Rounded Rectangle 73"/>
          <p:cNvGrpSpPr>
            <a:grpSpLocks/>
          </p:cNvGrpSpPr>
          <p:nvPr/>
        </p:nvGrpSpPr>
        <p:grpSpPr bwMode="auto">
          <a:xfrm>
            <a:off x="5003081" y="3074888"/>
            <a:ext cx="547687" cy="547688"/>
            <a:chOff x="4163" y="1828"/>
            <a:chExt cx="345" cy="345"/>
          </a:xfrm>
        </p:grpSpPr>
        <p:pic>
          <p:nvPicPr>
            <p:cNvPr id="57" name="Rounded Rectangle 73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63" y="1828"/>
              <a:ext cx="345" cy="345"/>
            </a:xfrm>
            <a:prstGeom prst="rect">
              <a:avLst/>
            </a:prstGeom>
            <a:noFill/>
          </p:spPr>
        </p:pic>
        <p:sp>
          <p:nvSpPr>
            <p:cNvPr id="58" name="Text Box 54"/>
            <p:cNvSpPr txBox="1">
              <a:spLocks noChangeArrowheads="1"/>
            </p:cNvSpPr>
            <p:nvPr/>
          </p:nvSpPr>
          <p:spPr bwMode="auto">
            <a:xfrm>
              <a:off x="4228" y="1891"/>
              <a:ext cx="221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59" name="Rounded Rectangle 74"/>
          <p:cNvGrpSpPr>
            <a:grpSpLocks/>
          </p:cNvGrpSpPr>
          <p:nvPr/>
        </p:nvGrpSpPr>
        <p:grpSpPr bwMode="auto">
          <a:xfrm>
            <a:off x="1737593" y="3093938"/>
            <a:ext cx="549275" cy="549275"/>
            <a:chOff x="1290" y="1824"/>
            <a:chExt cx="346" cy="346"/>
          </a:xfrm>
        </p:grpSpPr>
        <p:pic>
          <p:nvPicPr>
            <p:cNvPr id="60" name="Rounded Rectangle 7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90" y="1824"/>
              <a:ext cx="346" cy="346"/>
            </a:xfrm>
            <a:prstGeom prst="rect">
              <a:avLst/>
            </a:prstGeom>
            <a:noFill/>
          </p:spPr>
        </p:pic>
        <p:sp>
          <p:nvSpPr>
            <p:cNvPr id="61" name="Text Box 57"/>
            <p:cNvSpPr txBox="1">
              <a:spLocks noChangeArrowheads="1"/>
            </p:cNvSpPr>
            <p:nvPr/>
          </p:nvSpPr>
          <p:spPr bwMode="auto">
            <a:xfrm>
              <a:off x="1354" y="1888"/>
              <a:ext cx="22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62" name="Rounded Rectangle 75"/>
          <p:cNvGrpSpPr>
            <a:grpSpLocks/>
          </p:cNvGrpSpPr>
          <p:nvPr/>
        </p:nvGrpSpPr>
        <p:grpSpPr bwMode="auto">
          <a:xfrm>
            <a:off x="3331443" y="3105051"/>
            <a:ext cx="549275" cy="549275"/>
            <a:chOff x="2726" y="1839"/>
            <a:chExt cx="346" cy="346"/>
          </a:xfrm>
        </p:grpSpPr>
        <p:pic>
          <p:nvPicPr>
            <p:cNvPr id="63" name="Rounded Rectangle 75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726" y="1839"/>
              <a:ext cx="346" cy="346"/>
            </a:xfrm>
            <a:prstGeom prst="rect">
              <a:avLst/>
            </a:prstGeom>
            <a:noFill/>
          </p:spPr>
        </p:pic>
        <p:sp>
          <p:nvSpPr>
            <p:cNvPr id="64" name="Text Box 60"/>
            <p:cNvSpPr txBox="1">
              <a:spLocks noChangeArrowheads="1"/>
            </p:cNvSpPr>
            <p:nvPr/>
          </p:nvSpPr>
          <p:spPr bwMode="auto">
            <a:xfrm>
              <a:off x="2791" y="1903"/>
              <a:ext cx="221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65" name="Rounded Rectangle 76"/>
          <p:cNvGrpSpPr>
            <a:grpSpLocks/>
          </p:cNvGrpSpPr>
          <p:nvPr/>
        </p:nvGrpSpPr>
        <p:grpSpPr bwMode="auto">
          <a:xfrm>
            <a:off x="2483718" y="3379688"/>
            <a:ext cx="549275" cy="547688"/>
            <a:chOff x="2008" y="2020"/>
            <a:chExt cx="346" cy="345"/>
          </a:xfrm>
        </p:grpSpPr>
        <p:pic>
          <p:nvPicPr>
            <p:cNvPr id="66" name="Rounded Rectangle 76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008" y="2020"/>
              <a:ext cx="346" cy="345"/>
            </a:xfrm>
            <a:prstGeom prst="rect">
              <a:avLst/>
            </a:prstGeom>
            <a:noFill/>
          </p:spPr>
        </p:pic>
        <p:sp>
          <p:nvSpPr>
            <p:cNvPr id="67" name="Text Box 63"/>
            <p:cNvSpPr txBox="1">
              <a:spLocks noChangeArrowheads="1"/>
            </p:cNvSpPr>
            <p:nvPr/>
          </p:nvSpPr>
          <p:spPr bwMode="auto">
            <a:xfrm>
              <a:off x="2072" y="2083"/>
              <a:ext cx="22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68" name="Rounded Rectangle 77"/>
          <p:cNvGrpSpPr>
            <a:grpSpLocks/>
          </p:cNvGrpSpPr>
          <p:nvPr/>
        </p:nvGrpSpPr>
        <p:grpSpPr bwMode="auto">
          <a:xfrm>
            <a:off x="5003081" y="3641626"/>
            <a:ext cx="547687" cy="549275"/>
            <a:chOff x="4163" y="2185"/>
            <a:chExt cx="345" cy="346"/>
          </a:xfrm>
        </p:grpSpPr>
        <p:pic>
          <p:nvPicPr>
            <p:cNvPr id="69" name="Rounded Rectangle 77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163" y="2185"/>
              <a:ext cx="345" cy="346"/>
            </a:xfrm>
            <a:prstGeom prst="rect">
              <a:avLst/>
            </a:prstGeom>
            <a:noFill/>
          </p:spPr>
        </p:pic>
        <p:sp>
          <p:nvSpPr>
            <p:cNvPr id="70" name="Text Box 66"/>
            <p:cNvSpPr txBox="1">
              <a:spLocks noChangeArrowheads="1"/>
            </p:cNvSpPr>
            <p:nvPr/>
          </p:nvSpPr>
          <p:spPr bwMode="auto">
            <a:xfrm>
              <a:off x="4228" y="2249"/>
              <a:ext cx="221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71" name="Freeform 45"/>
          <p:cNvGrpSpPr>
            <a:grpSpLocks/>
          </p:cNvGrpSpPr>
          <p:nvPr/>
        </p:nvGrpSpPr>
        <p:grpSpPr bwMode="auto">
          <a:xfrm>
            <a:off x="1547093" y="1835051"/>
            <a:ext cx="6503988" cy="877887"/>
            <a:chOff x="1302" y="1075"/>
            <a:chExt cx="4097" cy="553"/>
          </a:xfrm>
        </p:grpSpPr>
        <p:pic>
          <p:nvPicPr>
            <p:cNvPr id="72" name="Freeform 45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02" y="1075"/>
              <a:ext cx="4097" cy="553"/>
            </a:xfrm>
            <a:prstGeom prst="rect">
              <a:avLst/>
            </a:prstGeom>
            <a:noFill/>
          </p:spPr>
        </p:pic>
        <p:sp>
          <p:nvSpPr>
            <p:cNvPr id="73" name="Text Box 69"/>
            <p:cNvSpPr txBox="1">
              <a:spLocks noChangeArrowheads="1"/>
            </p:cNvSpPr>
            <p:nvPr/>
          </p:nvSpPr>
          <p:spPr bwMode="auto">
            <a:xfrm>
              <a:off x="1314" y="1088"/>
              <a:ext cx="4079" cy="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pic>
        <p:nvPicPr>
          <p:cNvPr id="74" name="Picture 39" descr="E:\Docs\Documents\WORK\Current jobs\Software AG2\Job Ref 694 - Corporate Presentation Refresh\developed\dial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44293" y="1852513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9218" y="1892201"/>
            <a:ext cx="7508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6" name="Group 70"/>
          <p:cNvGrpSpPr/>
          <p:nvPr/>
        </p:nvGrpSpPr>
        <p:grpSpPr>
          <a:xfrm>
            <a:off x="2088595" y="1521883"/>
            <a:ext cx="1027854" cy="767193"/>
            <a:chOff x="-1166813" y="-576263"/>
            <a:chExt cx="11474450" cy="8564564"/>
          </a:xfrm>
          <a:effectLst>
            <a:reflection blurRad="6350" stA="52000" endA="300" endPos="35000" dir="5400000" sy="-100000" algn="bl" rotWithShape="0"/>
          </a:effectLst>
          <a:scene3d>
            <a:camera prst="isometricOffAxis2Left"/>
            <a:lightRig rig="soft" dir="t"/>
          </a:scene3d>
        </p:grpSpPr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-1166813" y="-576263"/>
              <a:ext cx="11474450" cy="8564563"/>
            </a:xfrm>
            <a:custGeom>
              <a:avLst/>
              <a:gdLst/>
              <a:ahLst/>
              <a:cxnLst>
                <a:cxn ang="0">
                  <a:pos x="7228" y="5395"/>
                </a:cxn>
                <a:cxn ang="0">
                  <a:pos x="0" y="5395"/>
                </a:cxn>
                <a:cxn ang="0">
                  <a:pos x="0" y="4592"/>
                </a:cxn>
                <a:cxn ang="0">
                  <a:pos x="659" y="4564"/>
                </a:cxn>
                <a:cxn ang="0">
                  <a:pos x="1316" y="4365"/>
                </a:cxn>
                <a:cxn ang="0">
                  <a:pos x="1973" y="4011"/>
                </a:cxn>
                <a:cxn ang="0">
                  <a:pos x="2629" y="4068"/>
                </a:cxn>
                <a:cxn ang="0">
                  <a:pos x="3286" y="3756"/>
                </a:cxn>
                <a:cxn ang="0">
                  <a:pos x="3943" y="3203"/>
                </a:cxn>
                <a:cxn ang="0">
                  <a:pos x="4602" y="2991"/>
                </a:cxn>
                <a:cxn ang="0">
                  <a:pos x="5258" y="2905"/>
                </a:cxn>
                <a:cxn ang="0">
                  <a:pos x="5915" y="2013"/>
                </a:cxn>
                <a:cxn ang="0">
                  <a:pos x="6572" y="1691"/>
                </a:cxn>
                <a:cxn ang="0">
                  <a:pos x="7228" y="0"/>
                </a:cxn>
                <a:cxn ang="0">
                  <a:pos x="7228" y="5395"/>
                </a:cxn>
              </a:cxnLst>
              <a:rect l="0" t="0" r="r" b="b"/>
              <a:pathLst>
                <a:path w="7228" h="5395">
                  <a:moveTo>
                    <a:pt x="7228" y="5395"/>
                  </a:moveTo>
                  <a:lnTo>
                    <a:pt x="0" y="5395"/>
                  </a:lnTo>
                  <a:lnTo>
                    <a:pt x="0" y="4592"/>
                  </a:lnTo>
                  <a:lnTo>
                    <a:pt x="659" y="4564"/>
                  </a:lnTo>
                  <a:lnTo>
                    <a:pt x="1316" y="4365"/>
                  </a:lnTo>
                  <a:lnTo>
                    <a:pt x="1973" y="4011"/>
                  </a:lnTo>
                  <a:lnTo>
                    <a:pt x="2629" y="4068"/>
                  </a:lnTo>
                  <a:lnTo>
                    <a:pt x="3286" y="3756"/>
                  </a:lnTo>
                  <a:lnTo>
                    <a:pt x="3943" y="3203"/>
                  </a:lnTo>
                  <a:lnTo>
                    <a:pt x="4602" y="2991"/>
                  </a:lnTo>
                  <a:lnTo>
                    <a:pt x="5258" y="2905"/>
                  </a:lnTo>
                  <a:lnTo>
                    <a:pt x="5915" y="2013"/>
                  </a:lnTo>
                  <a:lnTo>
                    <a:pt x="6572" y="1691"/>
                  </a:lnTo>
                  <a:lnTo>
                    <a:pt x="7228" y="0"/>
                  </a:lnTo>
                  <a:lnTo>
                    <a:pt x="7228" y="5395"/>
                  </a:lnTo>
                  <a:close/>
                </a:path>
              </a:pathLst>
            </a:custGeom>
            <a:solidFill>
              <a:schemeClr val="accent1"/>
            </a:solidFill>
            <a:ln w="5" cap="flat">
              <a:noFill/>
              <a:prstDash val="solid"/>
              <a:miter lim="800000"/>
              <a:headEnd/>
              <a:tailEnd/>
            </a:ln>
            <a:sp3d extrusionH="1397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-1166813" y="3203575"/>
              <a:ext cx="11474450" cy="4784726"/>
            </a:xfrm>
            <a:custGeom>
              <a:avLst/>
              <a:gdLst/>
              <a:ahLst/>
              <a:cxnLst>
                <a:cxn ang="0">
                  <a:pos x="7228" y="3014"/>
                </a:cxn>
                <a:cxn ang="0">
                  <a:pos x="0" y="3014"/>
                </a:cxn>
                <a:cxn ang="0">
                  <a:pos x="0" y="2799"/>
                </a:cxn>
                <a:cxn ang="0">
                  <a:pos x="659" y="2783"/>
                </a:cxn>
                <a:cxn ang="0">
                  <a:pos x="1385" y="2565"/>
                </a:cxn>
                <a:cxn ang="0">
                  <a:pos x="2171" y="2320"/>
                </a:cxn>
                <a:cxn ang="0">
                  <a:pos x="2629" y="2291"/>
                </a:cxn>
                <a:cxn ang="0">
                  <a:pos x="3286" y="2124"/>
                </a:cxn>
                <a:cxn ang="0">
                  <a:pos x="3943" y="1701"/>
                </a:cxn>
                <a:cxn ang="0">
                  <a:pos x="4602" y="1668"/>
                </a:cxn>
                <a:cxn ang="0">
                  <a:pos x="5258" y="1701"/>
                </a:cxn>
                <a:cxn ang="0">
                  <a:pos x="5915" y="1042"/>
                </a:cxn>
                <a:cxn ang="0">
                  <a:pos x="6572" y="298"/>
                </a:cxn>
                <a:cxn ang="0">
                  <a:pos x="7228" y="0"/>
                </a:cxn>
                <a:cxn ang="0">
                  <a:pos x="7228" y="3014"/>
                </a:cxn>
              </a:cxnLst>
              <a:rect l="0" t="0" r="r" b="b"/>
              <a:pathLst>
                <a:path w="7228" h="3014">
                  <a:moveTo>
                    <a:pt x="7228" y="3014"/>
                  </a:moveTo>
                  <a:lnTo>
                    <a:pt x="0" y="3014"/>
                  </a:lnTo>
                  <a:lnTo>
                    <a:pt x="0" y="2799"/>
                  </a:lnTo>
                  <a:lnTo>
                    <a:pt x="659" y="2783"/>
                  </a:lnTo>
                  <a:lnTo>
                    <a:pt x="1385" y="2565"/>
                  </a:lnTo>
                  <a:lnTo>
                    <a:pt x="2171" y="2320"/>
                  </a:lnTo>
                  <a:lnTo>
                    <a:pt x="2629" y="2291"/>
                  </a:lnTo>
                  <a:lnTo>
                    <a:pt x="3286" y="2124"/>
                  </a:lnTo>
                  <a:lnTo>
                    <a:pt x="3943" y="1701"/>
                  </a:lnTo>
                  <a:lnTo>
                    <a:pt x="4602" y="1668"/>
                  </a:lnTo>
                  <a:lnTo>
                    <a:pt x="5258" y="1701"/>
                  </a:lnTo>
                  <a:lnTo>
                    <a:pt x="5915" y="1042"/>
                  </a:lnTo>
                  <a:lnTo>
                    <a:pt x="6572" y="298"/>
                  </a:lnTo>
                  <a:lnTo>
                    <a:pt x="7228" y="0"/>
                  </a:lnTo>
                  <a:lnTo>
                    <a:pt x="7228" y="301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5" cap="flat">
              <a:noFill/>
              <a:prstDash val="solid"/>
              <a:miter lim="800000"/>
              <a:headEnd/>
              <a:tailEnd/>
            </a:ln>
            <a:sp3d extrusionH="1397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-1166813" y="4441825"/>
              <a:ext cx="11474450" cy="3546475"/>
            </a:xfrm>
            <a:custGeom>
              <a:avLst/>
              <a:gdLst/>
              <a:ahLst/>
              <a:cxnLst>
                <a:cxn ang="0">
                  <a:pos x="7228" y="2234"/>
                </a:cxn>
                <a:cxn ang="0">
                  <a:pos x="0" y="2234"/>
                </a:cxn>
                <a:cxn ang="0">
                  <a:pos x="0" y="2019"/>
                </a:cxn>
                <a:cxn ang="0">
                  <a:pos x="659" y="2003"/>
                </a:cxn>
                <a:cxn ang="0">
                  <a:pos x="1316" y="1885"/>
                </a:cxn>
                <a:cxn ang="0">
                  <a:pos x="1973" y="2055"/>
                </a:cxn>
                <a:cxn ang="0">
                  <a:pos x="2629" y="1982"/>
                </a:cxn>
                <a:cxn ang="0">
                  <a:pos x="3286" y="1991"/>
                </a:cxn>
                <a:cxn ang="0">
                  <a:pos x="3943" y="1785"/>
                </a:cxn>
                <a:cxn ang="0">
                  <a:pos x="4602" y="1545"/>
                </a:cxn>
                <a:cxn ang="0">
                  <a:pos x="5258" y="1587"/>
                </a:cxn>
                <a:cxn ang="0">
                  <a:pos x="5915" y="1105"/>
                </a:cxn>
                <a:cxn ang="0">
                  <a:pos x="6640" y="680"/>
                </a:cxn>
                <a:cxn ang="0">
                  <a:pos x="7228" y="0"/>
                </a:cxn>
                <a:cxn ang="0">
                  <a:pos x="7228" y="2234"/>
                </a:cxn>
              </a:cxnLst>
              <a:rect l="0" t="0" r="r" b="b"/>
              <a:pathLst>
                <a:path w="7228" h="2234">
                  <a:moveTo>
                    <a:pt x="7228" y="2234"/>
                  </a:moveTo>
                  <a:lnTo>
                    <a:pt x="0" y="2234"/>
                  </a:lnTo>
                  <a:lnTo>
                    <a:pt x="0" y="2019"/>
                  </a:lnTo>
                  <a:lnTo>
                    <a:pt x="659" y="2003"/>
                  </a:lnTo>
                  <a:lnTo>
                    <a:pt x="1316" y="1885"/>
                  </a:lnTo>
                  <a:lnTo>
                    <a:pt x="1973" y="2055"/>
                  </a:lnTo>
                  <a:lnTo>
                    <a:pt x="2629" y="1982"/>
                  </a:lnTo>
                  <a:lnTo>
                    <a:pt x="3286" y="1991"/>
                  </a:lnTo>
                  <a:lnTo>
                    <a:pt x="3943" y="1785"/>
                  </a:lnTo>
                  <a:lnTo>
                    <a:pt x="4602" y="1545"/>
                  </a:lnTo>
                  <a:lnTo>
                    <a:pt x="5258" y="1587"/>
                  </a:lnTo>
                  <a:lnTo>
                    <a:pt x="5915" y="1105"/>
                  </a:lnTo>
                  <a:lnTo>
                    <a:pt x="6640" y="680"/>
                  </a:lnTo>
                  <a:lnTo>
                    <a:pt x="7228" y="0"/>
                  </a:lnTo>
                  <a:lnTo>
                    <a:pt x="7228" y="2234"/>
                  </a:lnTo>
                  <a:close/>
                </a:path>
              </a:pathLst>
            </a:custGeom>
            <a:solidFill>
              <a:schemeClr val="tx2"/>
            </a:solidFill>
            <a:ln w="5" cap="flat">
              <a:noFill/>
              <a:prstDash val="solid"/>
              <a:miter lim="800000"/>
              <a:headEnd/>
              <a:tailEnd/>
            </a:ln>
            <a:sp3d extrusionH="1397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80" name="Group 88"/>
          <p:cNvGrpSpPr/>
          <p:nvPr/>
        </p:nvGrpSpPr>
        <p:grpSpPr>
          <a:xfrm>
            <a:off x="6831207" y="1949539"/>
            <a:ext cx="664881" cy="631637"/>
            <a:chOff x="2743200" y="-727075"/>
            <a:chExt cx="2413000" cy="2292350"/>
          </a:xfrm>
          <a:effectLst>
            <a:reflection blurRad="6350" stA="52000" endA="300" endPos="35000" dir="5400000" sy="-100000" algn="bl" rotWithShape="0"/>
          </a:effectLst>
          <a:scene3d>
            <a:camera prst="isometricOffAxis2Left"/>
            <a:lightRig rig="soft" dir="t"/>
          </a:scene3d>
        </p:grpSpPr>
        <p:sp>
          <p:nvSpPr>
            <p:cNvPr id="81" name="Freeform 66"/>
            <p:cNvSpPr>
              <a:spLocks/>
            </p:cNvSpPr>
            <p:nvPr/>
          </p:nvSpPr>
          <p:spPr bwMode="auto">
            <a:xfrm>
              <a:off x="3525837" y="-727075"/>
              <a:ext cx="484188" cy="1144588"/>
            </a:xfrm>
            <a:custGeom>
              <a:avLst/>
              <a:gdLst/>
              <a:ahLst/>
              <a:cxnLst>
                <a:cxn ang="0">
                  <a:pos x="322" y="763"/>
                </a:cxn>
                <a:cxn ang="0">
                  <a:pos x="0" y="71"/>
                </a:cxn>
                <a:cxn ang="0">
                  <a:pos x="322" y="0"/>
                </a:cxn>
                <a:cxn ang="0">
                  <a:pos x="322" y="763"/>
                </a:cxn>
              </a:cxnLst>
              <a:rect l="0" t="0" r="r" b="b"/>
              <a:pathLst>
                <a:path w="322" h="763">
                  <a:moveTo>
                    <a:pt x="322" y="763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105" y="22"/>
                    <a:pt x="206" y="0"/>
                    <a:pt x="322" y="0"/>
                  </a:cubicBezTo>
                  <a:lnTo>
                    <a:pt x="322" y="763"/>
                  </a:lnTo>
                  <a:close/>
                </a:path>
              </a:pathLst>
            </a:custGeom>
            <a:solidFill>
              <a:srgbClr val="4F81BD">
                <a:lumMod val="50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  <a:sp3d extrusionH="1270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  <p:sp>
          <p:nvSpPr>
            <p:cNvPr id="82" name="Freeform 67"/>
            <p:cNvSpPr>
              <a:spLocks/>
            </p:cNvSpPr>
            <p:nvPr/>
          </p:nvSpPr>
          <p:spPr bwMode="auto">
            <a:xfrm>
              <a:off x="2903537" y="-620713"/>
              <a:ext cx="1106488" cy="1038225"/>
            </a:xfrm>
            <a:custGeom>
              <a:avLst/>
              <a:gdLst/>
              <a:ahLst/>
              <a:cxnLst>
                <a:cxn ang="0">
                  <a:pos x="737" y="692"/>
                </a:cxn>
                <a:cxn ang="0">
                  <a:pos x="0" y="495"/>
                </a:cxn>
                <a:cxn ang="0">
                  <a:pos x="415" y="0"/>
                </a:cxn>
                <a:cxn ang="0">
                  <a:pos x="737" y="692"/>
                </a:cxn>
              </a:cxnLst>
              <a:rect l="0" t="0" r="r" b="b"/>
              <a:pathLst>
                <a:path w="737" h="692">
                  <a:moveTo>
                    <a:pt x="737" y="692"/>
                  </a:moveTo>
                  <a:cubicBezTo>
                    <a:pt x="0" y="495"/>
                    <a:pt x="0" y="495"/>
                    <a:pt x="0" y="495"/>
                  </a:cubicBezTo>
                  <a:cubicBezTo>
                    <a:pt x="60" y="270"/>
                    <a:pt x="204" y="98"/>
                    <a:pt x="415" y="0"/>
                  </a:cubicBezTo>
                  <a:lnTo>
                    <a:pt x="737" y="692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  <a:sp3d extrusionH="1270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  <p:sp>
          <p:nvSpPr>
            <p:cNvPr id="83" name="Freeform 68"/>
            <p:cNvSpPr>
              <a:spLocks/>
            </p:cNvSpPr>
            <p:nvPr/>
          </p:nvSpPr>
          <p:spPr bwMode="auto">
            <a:xfrm>
              <a:off x="2743200" y="122238"/>
              <a:ext cx="1266825" cy="1387475"/>
            </a:xfrm>
            <a:custGeom>
              <a:avLst/>
              <a:gdLst/>
              <a:ahLst/>
              <a:cxnLst>
                <a:cxn ang="0">
                  <a:pos x="843" y="197"/>
                </a:cxn>
                <a:cxn ang="0">
                  <a:pos x="607" y="924"/>
                </a:cxn>
                <a:cxn ang="0">
                  <a:pos x="106" y="0"/>
                </a:cxn>
                <a:cxn ang="0">
                  <a:pos x="843" y="197"/>
                </a:cxn>
              </a:cxnLst>
              <a:rect l="0" t="0" r="r" b="b"/>
              <a:pathLst>
                <a:path w="843" h="924">
                  <a:moveTo>
                    <a:pt x="843" y="197"/>
                  </a:moveTo>
                  <a:cubicBezTo>
                    <a:pt x="607" y="924"/>
                    <a:pt x="607" y="924"/>
                    <a:pt x="607" y="924"/>
                  </a:cubicBezTo>
                  <a:cubicBezTo>
                    <a:pt x="220" y="798"/>
                    <a:pt x="0" y="393"/>
                    <a:pt x="106" y="0"/>
                  </a:cubicBezTo>
                  <a:lnTo>
                    <a:pt x="843" y="197"/>
                  </a:lnTo>
                  <a:close/>
                </a:path>
              </a:pathLst>
            </a:custGeom>
            <a:solidFill>
              <a:srgbClr val="004990"/>
            </a:solidFill>
            <a:ln w="2" cap="flat">
              <a:noFill/>
              <a:prstDash val="solid"/>
              <a:miter lim="800000"/>
              <a:headEnd/>
              <a:tailEnd/>
            </a:ln>
            <a:sp3d extrusionH="1270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  <p:sp>
          <p:nvSpPr>
            <p:cNvPr id="84" name="Freeform 69"/>
            <p:cNvSpPr>
              <a:spLocks/>
            </p:cNvSpPr>
            <p:nvPr/>
          </p:nvSpPr>
          <p:spPr bwMode="auto">
            <a:xfrm>
              <a:off x="3654425" y="-727075"/>
              <a:ext cx="1501775" cy="2292350"/>
            </a:xfrm>
            <a:custGeom>
              <a:avLst/>
              <a:gdLst/>
              <a:ahLst/>
              <a:cxnLst>
                <a:cxn ang="0">
                  <a:pos x="236" y="763"/>
                </a:cxn>
                <a:cxn ang="0">
                  <a:pos x="236" y="0"/>
                </a:cxn>
                <a:cxn ang="0">
                  <a:pos x="1000" y="763"/>
                </a:cxn>
                <a:cxn ang="0">
                  <a:pos x="236" y="1527"/>
                </a:cxn>
                <a:cxn ang="0">
                  <a:pos x="0" y="1490"/>
                </a:cxn>
                <a:cxn ang="0">
                  <a:pos x="236" y="763"/>
                </a:cxn>
              </a:cxnLst>
              <a:rect l="0" t="0" r="r" b="b"/>
              <a:pathLst>
                <a:path w="1000" h="1527">
                  <a:moveTo>
                    <a:pt x="236" y="763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658" y="0"/>
                    <a:pt x="1000" y="342"/>
                    <a:pt x="1000" y="763"/>
                  </a:cubicBezTo>
                  <a:cubicBezTo>
                    <a:pt x="1000" y="1185"/>
                    <a:pt x="658" y="1527"/>
                    <a:pt x="236" y="1527"/>
                  </a:cubicBezTo>
                  <a:cubicBezTo>
                    <a:pt x="150" y="1527"/>
                    <a:pt x="83" y="1517"/>
                    <a:pt x="0" y="1490"/>
                  </a:cubicBezTo>
                  <a:lnTo>
                    <a:pt x="236" y="763"/>
                  </a:lnTo>
                  <a:close/>
                </a:path>
              </a:pathLst>
            </a:custGeom>
            <a:solidFill>
              <a:srgbClr val="4F81BD"/>
            </a:solidFill>
            <a:ln w="2" cap="flat">
              <a:noFill/>
              <a:prstDash val="solid"/>
              <a:miter lim="800000"/>
              <a:headEnd/>
              <a:tailEnd/>
            </a:ln>
            <a:sp3d extrusionH="127000" prstMaterial="matte"/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prstClr val="black"/>
                </a:solidFill>
                <a:latin typeface="Arial" charset="0"/>
                <a:sym typeface="Arial" charset="0"/>
              </a:endParaRPr>
            </a:p>
          </p:txBody>
        </p:sp>
      </p:grpSp>
      <p:pic>
        <p:nvPicPr>
          <p:cNvPr id="85" name="Picture 40" descr="E:\Docs\Documents\WORK\Current jobs\Software AG2\Job Ref 694 - Corporate Presentation Refresh\developed\dial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480668" y="1852513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15593" y="1892201"/>
            <a:ext cx="7508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Group 56"/>
          <p:cNvPicPr>
            <a:picLocks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95218" y="1452463"/>
            <a:ext cx="822325" cy="1590675"/>
          </a:xfrm>
          <a:prstGeom prst="rect">
            <a:avLst/>
          </a:prstGeom>
          <a:noFill/>
        </p:spPr>
      </p:pic>
      <p:pic>
        <p:nvPicPr>
          <p:cNvPr id="88" name="Picture 4" descr="blue-bo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158906" y="5132288"/>
            <a:ext cx="1106487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78" descr="building.png                                                   000081F9kingtalk                       C3BCB6D4:"/>
          <p:cNvPicPr>
            <a:picLocks noChangeAspect="1" noChangeArrowheads="1"/>
          </p:cNvPicPr>
          <p:nvPr/>
        </p:nvPicPr>
        <p:blipFill>
          <a:blip r:embed="rId20" r:link="rId21" cstate="print"/>
          <a:srcRect/>
          <a:stretch>
            <a:fillRect/>
          </a:stretch>
        </p:blipFill>
        <p:spPr bwMode="auto">
          <a:xfrm>
            <a:off x="7374806" y="5210076"/>
            <a:ext cx="636587" cy="876300"/>
          </a:xfrm>
          <a:prstGeom prst="rect">
            <a:avLst/>
          </a:prstGeom>
          <a:noFill/>
        </p:spPr>
      </p:pic>
      <p:pic>
        <p:nvPicPr>
          <p:cNvPr id="90" name="Picture 4" descr="blue-bo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28231" y="5130701"/>
            <a:ext cx="1106487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AutoShape 80"/>
          <p:cNvSpPr>
            <a:spLocks noChangeArrowheads="1"/>
          </p:cNvSpPr>
          <p:nvPr/>
        </p:nvSpPr>
        <p:spPr bwMode="auto">
          <a:xfrm>
            <a:off x="3233018" y="5346601"/>
            <a:ext cx="712788" cy="649287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7D8278"/>
              </a:gs>
              <a:gs pos="100000">
                <a:schemeClr val="bg1"/>
              </a:gs>
            </a:gsLst>
            <a:lin ang="2700000" scaled="1"/>
          </a:gradFill>
          <a:ln w="6350">
            <a:solidFill>
              <a:srgbClr val="7D8278">
                <a:alpha val="41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92" name="Picture 4" descr="blue-bo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350618" y="5130701"/>
            <a:ext cx="1106488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82" descr="service-gray.png                                               000081F9kingtalk                       C3BCB6D4:"/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4442693" y="5210076"/>
            <a:ext cx="504825" cy="504825"/>
          </a:xfrm>
          <a:prstGeom prst="rect">
            <a:avLst/>
          </a:prstGeom>
          <a:noFill/>
        </p:spPr>
      </p:pic>
      <p:pic>
        <p:nvPicPr>
          <p:cNvPr id="94" name="Picture 83" descr="darkcloud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658593" y="5616476"/>
            <a:ext cx="774700" cy="481012"/>
          </a:xfrm>
          <a:prstGeom prst="rect">
            <a:avLst/>
          </a:prstGeom>
          <a:noFill/>
        </p:spPr>
      </p:pic>
      <p:pic>
        <p:nvPicPr>
          <p:cNvPr id="95" name="Picture 4" descr="blue-bo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765081" y="5132288"/>
            <a:ext cx="1106487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85" descr="&#10;mainframe.png                                                  000081F9kingtalk                       C3BCB6D4:"/>
          <p:cNvPicPr>
            <a:picLocks noChangeAspect="1" noChangeArrowheads="1"/>
          </p:cNvPicPr>
          <p:nvPr/>
        </p:nvPicPr>
        <p:blipFill>
          <a:blip r:embed="rId25" r:link="rId26" cstate="print"/>
          <a:srcRect/>
          <a:stretch>
            <a:fillRect/>
          </a:stretch>
        </p:blipFill>
        <p:spPr bwMode="auto">
          <a:xfrm>
            <a:off x="6015906" y="5210076"/>
            <a:ext cx="663575" cy="876300"/>
          </a:xfrm>
          <a:prstGeom prst="rect">
            <a:avLst/>
          </a:prstGeom>
          <a:noFill/>
        </p:spPr>
      </p:pic>
      <p:pic>
        <p:nvPicPr>
          <p:cNvPr id="97" name="Picture 4" descr="blue-bo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368" y="5103713"/>
            <a:ext cx="110648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8" name="Rounded Rectangle 23"/>
          <p:cNvGrpSpPr>
            <a:grpSpLocks/>
          </p:cNvGrpSpPr>
          <p:nvPr/>
        </p:nvGrpSpPr>
        <p:grpSpPr bwMode="auto">
          <a:xfrm>
            <a:off x="1731243" y="5327551"/>
            <a:ext cx="865188" cy="865187"/>
            <a:chOff x="1882" y="2243"/>
            <a:chExt cx="545" cy="545"/>
          </a:xfrm>
        </p:grpSpPr>
        <p:pic>
          <p:nvPicPr>
            <p:cNvPr id="99" name="Rounded Rectangle 23"/>
            <p:cNvPicPr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882" y="2243"/>
              <a:ext cx="545" cy="545"/>
            </a:xfrm>
            <a:prstGeom prst="rect">
              <a:avLst/>
            </a:prstGeom>
            <a:noFill/>
          </p:spPr>
        </p:pic>
        <p:sp>
          <p:nvSpPr>
            <p:cNvPr id="100" name="Text Box 89"/>
            <p:cNvSpPr txBox="1">
              <a:spLocks noChangeArrowheads="1"/>
            </p:cNvSpPr>
            <p:nvPr/>
          </p:nvSpPr>
          <p:spPr bwMode="auto">
            <a:xfrm>
              <a:off x="1949" y="2310"/>
              <a:ext cx="412" cy="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01" name="AutoShape 90"/>
          <p:cNvSpPr>
            <a:spLocks noChangeArrowheads="1"/>
          </p:cNvSpPr>
          <p:nvPr/>
        </p:nvSpPr>
        <p:spPr bwMode="auto">
          <a:xfrm>
            <a:off x="46170" y="4240113"/>
            <a:ext cx="1264386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/>
              <a:t>Enterprise</a:t>
            </a:r>
            <a:br>
              <a:rPr lang="en-US" sz="1600"/>
            </a:br>
            <a:r>
              <a:rPr lang="en-US" sz="1600"/>
              <a:t>Service Bus</a:t>
            </a:r>
          </a:p>
        </p:txBody>
      </p:sp>
      <p:sp>
        <p:nvSpPr>
          <p:cNvPr id="102" name="AutoShape 91"/>
          <p:cNvSpPr>
            <a:spLocks noChangeArrowheads="1"/>
          </p:cNvSpPr>
          <p:nvPr/>
        </p:nvSpPr>
        <p:spPr bwMode="auto">
          <a:xfrm>
            <a:off x="69574" y="1752501"/>
            <a:ext cx="1248919" cy="7667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/>
              <a:t>Monitoring</a:t>
            </a:r>
            <a:br>
              <a:rPr lang="en-US" sz="1600" dirty="0"/>
            </a:br>
            <a:r>
              <a:rPr lang="en-US" sz="1600" dirty="0"/>
              <a:t>and Analytics</a:t>
            </a:r>
          </a:p>
        </p:txBody>
      </p:sp>
      <p:sp>
        <p:nvSpPr>
          <p:cNvPr id="103" name="AutoShape 92"/>
          <p:cNvSpPr>
            <a:spLocks noChangeArrowheads="1"/>
          </p:cNvSpPr>
          <p:nvPr/>
        </p:nvSpPr>
        <p:spPr bwMode="auto">
          <a:xfrm>
            <a:off x="52111" y="2890738"/>
            <a:ext cx="1248920" cy="9683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/>
              <a:t>Business</a:t>
            </a:r>
            <a:br>
              <a:rPr lang="en-US" sz="1600"/>
            </a:br>
            <a:r>
              <a:rPr lang="en-US" sz="1600"/>
              <a:t>Process</a:t>
            </a:r>
            <a:br>
              <a:rPr lang="en-US" sz="1600"/>
            </a:br>
            <a:r>
              <a:rPr lang="en-US" sz="1600"/>
              <a:t>Management</a:t>
            </a:r>
          </a:p>
        </p:txBody>
      </p:sp>
      <p:sp>
        <p:nvSpPr>
          <p:cNvPr id="104" name="AutoShape 93"/>
          <p:cNvSpPr>
            <a:spLocks noChangeArrowheads="1"/>
          </p:cNvSpPr>
          <p:nvPr/>
        </p:nvSpPr>
        <p:spPr bwMode="auto">
          <a:xfrm>
            <a:off x="39820" y="5391051"/>
            <a:ext cx="1264386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/>
              <a:t>Governance</a:t>
            </a:r>
          </a:p>
        </p:txBody>
      </p:sp>
      <p:grpSp>
        <p:nvGrpSpPr>
          <p:cNvPr id="105" name="Oval 106"/>
          <p:cNvGrpSpPr>
            <a:grpSpLocks/>
          </p:cNvGrpSpPr>
          <p:nvPr/>
        </p:nvGrpSpPr>
        <p:grpSpPr bwMode="auto">
          <a:xfrm>
            <a:off x="7570068" y="4719538"/>
            <a:ext cx="285750" cy="292100"/>
            <a:chOff x="5096" y="2892"/>
            <a:chExt cx="180" cy="184"/>
          </a:xfrm>
        </p:grpSpPr>
        <p:pic>
          <p:nvPicPr>
            <p:cNvPr id="106" name="Oval 106"/>
            <p:cNvPicPr>
              <a:picLocks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5096" y="2892"/>
              <a:ext cx="180" cy="184"/>
            </a:xfrm>
            <a:prstGeom prst="rect">
              <a:avLst/>
            </a:prstGeom>
            <a:noFill/>
          </p:spPr>
        </p:pic>
        <p:sp>
          <p:nvSpPr>
            <p:cNvPr id="107" name="Text Box 96"/>
            <p:cNvSpPr txBox="1">
              <a:spLocks noChangeArrowheads="1"/>
            </p:cNvSpPr>
            <p:nvPr/>
          </p:nvSpPr>
          <p:spPr bwMode="auto">
            <a:xfrm>
              <a:off x="5150" y="2930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08" name="Oval 107"/>
          <p:cNvGrpSpPr>
            <a:grpSpLocks/>
          </p:cNvGrpSpPr>
          <p:nvPr/>
        </p:nvGrpSpPr>
        <p:grpSpPr bwMode="auto">
          <a:xfrm>
            <a:off x="3423518" y="4719538"/>
            <a:ext cx="287338" cy="292100"/>
            <a:chOff x="2484" y="2892"/>
            <a:chExt cx="181" cy="184"/>
          </a:xfrm>
        </p:grpSpPr>
        <p:pic>
          <p:nvPicPr>
            <p:cNvPr id="109" name="Oval 107"/>
            <p:cNvPicPr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484" y="2892"/>
              <a:ext cx="181" cy="184"/>
            </a:xfrm>
            <a:prstGeom prst="rect">
              <a:avLst/>
            </a:prstGeom>
            <a:noFill/>
          </p:spPr>
        </p:pic>
        <p:sp>
          <p:nvSpPr>
            <p:cNvPr id="110" name="Text Box 99"/>
            <p:cNvSpPr txBox="1">
              <a:spLocks noChangeArrowheads="1"/>
            </p:cNvSpPr>
            <p:nvPr/>
          </p:nvSpPr>
          <p:spPr bwMode="auto">
            <a:xfrm>
              <a:off x="2539" y="2930"/>
              <a:ext cx="7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11" name="Oval 108"/>
          <p:cNvGrpSpPr>
            <a:grpSpLocks/>
          </p:cNvGrpSpPr>
          <p:nvPr/>
        </p:nvGrpSpPr>
        <p:grpSpPr bwMode="auto">
          <a:xfrm>
            <a:off x="6125443" y="4719538"/>
            <a:ext cx="285750" cy="292100"/>
            <a:chOff x="4186" y="2892"/>
            <a:chExt cx="180" cy="184"/>
          </a:xfrm>
        </p:grpSpPr>
        <p:pic>
          <p:nvPicPr>
            <p:cNvPr id="112" name="Oval 108"/>
            <p:cNvPicPr>
              <a:picLocks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4186" y="2892"/>
              <a:ext cx="180" cy="184"/>
            </a:xfrm>
            <a:prstGeom prst="rect">
              <a:avLst/>
            </a:prstGeom>
            <a:noFill/>
          </p:spPr>
        </p:pic>
        <p:sp>
          <p:nvSpPr>
            <p:cNvPr id="113" name="Text Box 102"/>
            <p:cNvSpPr txBox="1">
              <a:spLocks noChangeArrowheads="1"/>
            </p:cNvSpPr>
            <p:nvPr/>
          </p:nvSpPr>
          <p:spPr bwMode="auto">
            <a:xfrm>
              <a:off x="4239" y="2930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14" name="Oval 109"/>
          <p:cNvGrpSpPr>
            <a:grpSpLocks/>
          </p:cNvGrpSpPr>
          <p:nvPr/>
        </p:nvGrpSpPr>
        <p:grpSpPr bwMode="auto">
          <a:xfrm>
            <a:off x="4777656" y="4719538"/>
            <a:ext cx="285750" cy="292100"/>
            <a:chOff x="3337" y="2892"/>
            <a:chExt cx="180" cy="184"/>
          </a:xfrm>
        </p:grpSpPr>
        <p:pic>
          <p:nvPicPr>
            <p:cNvPr id="115" name="Oval 109"/>
            <p:cNvPicPr>
              <a:picLocks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3337" y="2892"/>
              <a:ext cx="180" cy="184"/>
            </a:xfrm>
            <a:prstGeom prst="rect">
              <a:avLst/>
            </a:prstGeom>
            <a:noFill/>
          </p:spPr>
        </p:pic>
        <p:sp>
          <p:nvSpPr>
            <p:cNvPr id="116" name="Text Box 105"/>
            <p:cNvSpPr txBox="1">
              <a:spLocks noChangeArrowheads="1"/>
            </p:cNvSpPr>
            <p:nvPr/>
          </p:nvSpPr>
          <p:spPr bwMode="auto">
            <a:xfrm>
              <a:off x="3390" y="2930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17" name="Oval 110"/>
          <p:cNvGrpSpPr>
            <a:grpSpLocks/>
          </p:cNvGrpSpPr>
          <p:nvPr/>
        </p:nvGrpSpPr>
        <p:grpSpPr bwMode="auto">
          <a:xfrm>
            <a:off x="1991593" y="4719538"/>
            <a:ext cx="287338" cy="292100"/>
            <a:chOff x="1582" y="2892"/>
            <a:chExt cx="181" cy="184"/>
          </a:xfrm>
        </p:grpSpPr>
        <p:pic>
          <p:nvPicPr>
            <p:cNvPr id="118" name="Oval 110"/>
            <p:cNvPicPr>
              <a:picLocks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1582" y="2892"/>
              <a:ext cx="181" cy="184"/>
            </a:xfrm>
            <a:prstGeom prst="rect">
              <a:avLst/>
            </a:prstGeom>
            <a:noFill/>
          </p:spPr>
        </p:pic>
        <p:sp>
          <p:nvSpPr>
            <p:cNvPr id="119" name="Text Box 108"/>
            <p:cNvSpPr txBox="1">
              <a:spLocks noChangeArrowheads="1"/>
            </p:cNvSpPr>
            <p:nvPr/>
          </p:nvSpPr>
          <p:spPr bwMode="auto">
            <a:xfrm>
              <a:off x="1638" y="2930"/>
              <a:ext cx="7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20" name="Oval 112"/>
          <p:cNvGrpSpPr>
            <a:grpSpLocks/>
          </p:cNvGrpSpPr>
          <p:nvPr/>
        </p:nvGrpSpPr>
        <p:grpSpPr bwMode="auto">
          <a:xfrm>
            <a:off x="3418756" y="4719538"/>
            <a:ext cx="285750" cy="292100"/>
            <a:chOff x="2481" y="2892"/>
            <a:chExt cx="180" cy="184"/>
          </a:xfrm>
        </p:grpSpPr>
        <p:pic>
          <p:nvPicPr>
            <p:cNvPr id="121" name="Oval 112"/>
            <p:cNvPicPr>
              <a:picLocks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2481" y="2892"/>
              <a:ext cx="180" cy="184"/>
            </a:xfrm>
            <a:prstGeom prst="rect">
              <a:avLst/>
            </a:prstGeom>
            <a:noFill/>
          </p:spPr>
        </p:pic>
        <p:sp>
          <p:nvSpPr>
            <p:cNvPr id="122" name="Text Box 111"/>
            <p:cNvSpPr txBox="1">
              <a:spLocks noChangeArrowheads="1"/>
            </p:cNvSpPr>
            <p:nvPr/>
          </p:nvSpPr>
          <p:spPr bwMode="auto">
            <a:xfrm>
              <a:off x="2534" y="2930"/>
              <a:ext cx="7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23" name="Oval 113"/>
          <p:cNvGrpSpPr>
            <a:grpSpLocks/>
          </p:cNvGrpSpPr>
          <p:nvPr/>
        </p:nvGrpSpPr>
        <p:grpSpPr bwMode="auto">
          <a:xfrm>
            <a:off x="3399706" y="4719538"/>
            <a:ext cx="287337" cy="292100"/>
            <a:chOff x="2469" y="2892"/>
            <a:chExt cx="181" cy="184"/>
          </a:xfrm>
        </p:grpSpPr>
        <p:pic>
          <p:nvPicPr>
            <p:cNvPr id="124" name="Oval 113"/>
            <p:cNvPicPr>
              <a:picLocks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2469" y="2892"/>
              <a:ext cx="181" cy="184"/>
            </a:xfrm>
            <a:prstGeom prst="rect">
              <a:avLst/>
            </a:prstGeom>
            <a:noFill/>
          </p:spPr>
        </p:pic>
        <p:sp>
          <p:nvSpPr>
            <p:cNvPr id="125" name="Text Box 114"/>
            <p:cNvSpPr txBox="1">
              <a:spLocks noChangeArrowheads="1"/>
            </p:cNvSpPr>
            <p:nvPr/>
          </p:nvSpPr>
          <p:spPr bwMode="auto">
            <a:xfrm>
              <a:off x="2524" y="2930"/>
              <a:ext cx="7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26" name="Oval 114"/>
          <p:cNvGrpSpPr>
            <a:grpSpLocks/>
          </p:cNvGrpSpPr>
          <p:nvPr/>
        </p:nvGrpSpPr>
        <p:grpSpPr bwMode="auto">
          <a:xfrm>
            <a:off x="7411318" y="4376638"/>
            <a:ext cx="279400" cy="293688"/>
            <a:chOff x="4996" y="2676"/>
            <a:chExt cx="176" cy="185"/>
          </a:xfrm>
        </p:grpSpPr>
        <p:pic>
          <p:nvPicPr>
            <p:cNvPr id="127" name="Oval 114"/>
            <p:cNvPicPr>
              <a:picLocks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4996" y="2676"/>
              <a:ext cx="176" cy="185"/>
            </a:xfrm>
            <a:prstGeom prst="rect">
              <a:avLst/>
            </a:prstGeom>
            <a:noFill/>
          </p:spPr>
        </p:pic>
        <p:sp>
          <p:nvSpPr>
            <p:cNvPr id="128" name="Text Box 117"/>
            <p:cNvSpPr txBox="1">
              <a:spLocks noChangeArrowheads="1"/>
            </p:cNvSpPr>
            <p:nvPr/>
          </p:nvSpPr>
          <p:spPr bwMode="auto">
            <a:xfrm>
              <a:off x="5049" y="2716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29" name="Oval 115"/>
          <p:cNvGrpSpPr>
            <a:grpSpLocks/>
          </p:cNvGrpSpPr>
          <p:nvPr/>
        </p:nvGrpSpPr>
        <p:grpSpPr bwMode="auto">
          <a:xfrm>
            <a:off x="5387256" y="4554438"/>
            <a:ext cx="285750" cy="292100"/>
            <a:chOff x="3721" y="2788"/>
            <a:chExt cx="180" cy="184"/>
          </a:xfrm>
        </p:grpSpPr>
        <p:pic>
          <p:nvPicPr>
            <p:cNvPr id="130" name="Oval 115"/>
            <p:cNvPicPr>
              <a:picLocks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3721" y="2788"/>
              <a:ext cx="180" cy="184"/>
            </a:xfrm>
            <a:prstGeom prst="rect">
              <a:avLst/>
            </a:prstGeom>
            <a:noFill/>
          </p:spPr>
        </p:pic>
        <p:sp>
          <p:nvSpPr>
            <p:cNvPr id="131" name="Text Box 120"/>
            <p:cNvSpPr txBox="1">
              <a:spLocks noChangeArrowheads="1"/>
            </p:cNvSpPr>
            <p:nvPr/>
          </p:nvSpPr>
          <p:spPr bwMode="auto">
            <a:xfrm>
              <a:off x="3775" y="2828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32" name="Oval 116"/>
          <p:cNvGrpSpPr>
            <a:grpSpLocks/>
          </p:cNvGrpSpPr>
          <p:nvPr/>
        </p:nvGrpSpPr>
        <p:grpSpPr bwMode="auto">
          <a:xfrm>
            <a:off x="5820643" y="4316313"/>
            <a:ext cx="285750" cy="292100"/>
            <a:chOff x="3994" y="2638"/>
            <a:chExt cx="180" cy="184"/>
          </a:xfrm>
        </p:grpSpPr>
        <p:pic>
          <p:nvPicPr>
            <p:cNvPr id="133" name="Oval 116"/>
            <p:cNvPicPr>
              <a:picLocks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3994" y="2638"/>
              <a:ext cx="180" cy="184"/>
            </a:xfrm>
            <a:prstGeom prst="rect">
              <a:avLst/>
            </a:prstGeom>
            <a:noFill/>
          </p:spPr>
        </p:pic>
        <p:sp>
          <p:nvSpPr>
            <p:cNvPr id="134" name="Text Box 123"/>
            <p:cNvSpPr txBox="1">
              <a:spLocks noChangeArrowheads="1"/>
            </p:cNvSpPr>
            <p:nvPr/>
          </p:nvSpPr>
          <p:spPr bwMode="auto">
            <a:xfrm>
              <a:off x="4048" y="2677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35" name="Oval 117"/>
          <p:cNvGrpSpPr>
            <a:grpSpLocks/>
          </p:cNvGrpSpPr>
          <p:nvPr/>
        </p:nvGrpSpPr>
        <p:grpSpPr bwMode="auto">
          <a:xfrm>
            <a:off x="4101381" y="4340126"/>
            <a:ext cx="285750" cy="293687"/>
            <a:chOff x="2911" y="2653"/>
            <a:chExt cx="180" cy="185"/>
          </a:xfrm>
        </p:grpSpPr>
        <p:pic>
          <p:nvPicPr>
            <p:cNvPr id="136" name="Oval 117"/>
            <p:cNvPicPr>
              <a:picLocks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2911" y="2653"/>
              <a:ext cx="180" cy="185"/>
            </a:xfrm>
            <a:prstGeom prst="rect">
              <a:avLst/>
            </a:prstGeom>
            <a:noFill/>
          </p:spPr>
        </p:pic>
        <p:sp>
          <p:nvSpPr>
            <p:cNvPr id="137" name="Text Box 126"/>
            <p:cNvSpPr txBox="1">
              <a:spLocks noChangeArrowheads="1"/>
            </p:cNvSpPr>
            <p:nvPr/>
          </p:nvSpPr>
          <p:spPr bwMode="auto">
            <a:xfrm>
              <a:off x="2964" y="2691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38" name="Oval 118"/>
          <p:cNvGrpSpPr>
            <a:grpSpLocks/>
          </p:cNvGrpSpPr>
          <p:nvPr/>
        </p:nvGrpSpPr>
        <p:grpSpPr bwMode="auto">
          <a:xfrm>
            <a:off x="2729781" y="4511576"/>
            <a:ext cx="285750" cy="292100"/>
            <a:chOff x="2047" y="2761"/>
            <a:chExt cx="180" cy="184"/>
          </a:xfrm>
        </p:grpSpPr>
        <p:pic>
          <p:nvPicPr>
            <p:cNvPr id="139" name="Oval 118"/>
            <p:cNvPicPr>
              <a:picLocks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2047" y="2761"/>
              <a:ext cx="180" cy="184"/>
            </a:xfrm>
            <a:prstGeom prst="rect">
              <a:avLst/>
            </a:prstGeom>
            <a:noFill/>
          </p:spPr>
        </p:pic>
        <p:sp>
          <p:nvSpPr>
            <p:cNvPr id="140" name="Text Box 129"/>
            <p:cNvSpPr txBox="1">
              <a:spLocks noChangeArrowheads="1"/>
            </p:cNvSpPr>
            <p:nvPr/>
          </p:nvSpPr>
          <p:spPr bwMode="auto">
            <a:xfrm>
              <a:off x="2101" y="2799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41" name="Oval 119"/>
          <p:cNvGrpSpPr>
            <a:grpSpLocks/>
          </p:cNvGrpSpPr>
          <p:nvPr/>
        </p:nvGrpSpPr>
        <p:grpSpPr bwMode="auto">
          <a:xfrm>
            <a:off x="3034581" y="4322663"/>
            <a:ext cx="279400" cy="292100"/>
            <a:chOff x="2239" y="2642"/>
            <a:chExt cx="176" cy="184"/>
          </a:xfrm>
        </p:grpSpPr>
        <p:pic>
          <p:nvPicPr>
            <p:cNvPr id="142" name="Oval 119"/>
            <p:cNvPicPr>
              <a:picLocks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2239" y="2642"/>
              <a:ext cx="176" cy="184"/>
            </a:xfrm>
            <a:prstGeom prst="rect">
              <a:avLst/>
            </a:prstGeom>
            <a:noFill/>
          </p:spPr>
        </p:pic>
        <p:sp>
          <p:nvSpPr>
            <p:cNvPr id="143" name="Text Box 132"/>
            <p:cNvSpPr txBox="1">
              <a:spLocks noChangeArrowheads="1"/>
            </p:cNvSpPr>
            <p:nvPr/>
          </p:nvSpPr>
          <p:spPr bwMode="auto">
            <a:xfrm>
              <a:off x="2291" y="2682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44" name="Oval 120"/>
          <p:cNvGrpSpPr>
            <a:grpSpLocks/>
          </p:cNvGrpSpPr>
          <p:nvPr/>
        </p:nvGrpSpPr>
        <p:grpSpPr bwMode="auto">
          <a:xfrm>
            <a:off x="1997943" y="4382988"/>
            <a:ext cx="285750" cy="293688"/>
            <a:chOff x="1586" y="2680"/>
            <a:chExt cx="180" cy="185"/>
          </a:xfrm>
        </p:grpSpPr>
        <p:pic>
          <p:nvPicPr>
            <p:cNvPr id="145" name="Oval 120"/>
            <p:cNvPicPr>
              <a:picLocks noChangeArrowheads="1"/>
            </p:cNvPicPr>
            <p:nvPr/>
          </p:nvPicPr>
          <p:blipFill>
            <a:blip r:embed="rId41" cstate="print"/>
            <a:srcRect/>
            <a:stretch>
              <a:fillRect/>
            </a:stretch>
          </p:blipFill>
          <p:spPr bwMode="auto">
            <a:xfrm>
              <a:off x="1586" y="2680"/>
              <a:ext cx="180" cy="185"/>
            </a:xfrm>
            <a:prstGeom prst="rect">
              <a:avLst/>
            </a:prstGeom>
            <a:noFill/>
          </p:spPr>
        </p:pic>
        <p:sp>
          <p:nvSpPr>
            <p:cNvPr id="146" name="Text Box 135"/>
            <p:cNvSpPr txBox="1">
              <a:spLocks noChangeArrowheads="1"/>
            </p:cNvSpPr>
            <p:nvPr/>
          </p:nvSpPr>
          <p:spPr bwMode="auto">
            <a:xfrm>
              <a:off x="1642" y="2721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47" name="Oval 121"/>
          <p:cNvGrpSpPr>
            <a:grpSpLocks/>
          </p:cNvGrpSpPr>
          <p:nvPr/>
        </p:nvGrpSpPr>
        <p:grpSpPr bwMode="auto">
          <a:xfrm>
            <a:off x="4569693" y="4255988"/>
            <a:ext cx="287338" cy="292100"/>
            <a:chOff x="3206" y="2600"/>
            <a:chExt cx="181" cy="184"/>
          </a:xfrm>
        </p:grpSpPr>
        <p:pic>
          <p:nvPicPr>
            <p:cNvPr id="148" name="Oval 121"/>
            <p:cNvPicPr>
              <a:picLocks noChangeArrowheads="1"/>
            </p:cNvPicPr>
            <p:nvPr/>
          </p:nvPicPr>
          <p:blipFill>
            <a:blip r:embed="rId42" cstate="print"/>
            <a:srcRect/>
            <a:stretch>
              <a:fillRect/>
            </a:stretch>
          </p:blipFill>
          <p:spPr bwMode="auto">
            <a:xfrm>
              <a:off x="3206" y="2600"/>
              <a:ext cx="181" cy="184"/>
            </a:xfrm>
            <a:prstGeom prst="rect">
              <a:avLst/>
            </a:prstGeom>
            <a:noFill/>
          </p:spPr>
        </p:pic>
        <p:sp>
          <p:nvSpPr>
            <p:cNvPr id="149" name="Text Box 138"/>
            <p:cNvSpPr txBox="1">
              <a:spLocks noChangeArrowheads="1"/>
            </p:cNvSpPr>
            <p:nvPr/>
          </p:nvSpPr>
          <p:spPr bwMode="auto">
            <a:xfrm>
              <a:off x="3262" y="2638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50" name="Oval 122"/>
          <p:cNvGrpSpPr>
            <a:grpSpLocks/>
          </p:cNvGrpSpPr>
          <p:nvPr/>
        </p:nvGrpSpPr>
        <p:grpSpPr bwMode="auto">
          <a:xfrm>
            <a:off x="6076231" y="4438551"/>
            <a:ext cx="285750" cy="292100"/>
            <a:chOff x="4155" y="2715"/>
            <a:chExt cx="180" cy="184"/>
          </a:xfrm>
        </p:grpSpPr>
        <p:pic>
          <p:nvPicPr>
            <p:cNvPr id="151" name="Oval 122"/>
            <p:cNvPicPr>
              <a:picLocks noChangeArrowheads="1"/>
            </p:cNvPicPr>
            <p:nvPr/>
          </p:nvPicPr>
          <p:blipFill>
            <a:blip r:embed="rId43" cstate="print"/>
            <a:srcRect/>
            <a:stretch>
              <a:fillRect/>
            </a:stretch>
          </p:blipFill>
          <p:spPr bwMode="auto">
            <a:xfrm>
              <a:off x="4155" y="2715"/>
              <a:ext cx="180" cy="184"/>
            </a:xfrm>
            <a:prstGeom prst="rect">
              <a:avLst/>
            </a:prstGeom>
            <a:noFill/>
          </p:spPr>
        </p:pic>
        <p:sp>
          <p:nvSpPr>
            <p:cNvPr id="152" name="Text Box 141"/>
            <p:cNvSpPr txBox="1">
              <a:spLocks noChangeArrowheads="1"/>
            </p:cNvSpPr>
            <p:nvPr/>
          </p:nvSpPr>
          <p:spPr bwMode="auto">
            <a:xfrm>
              <a:off x="4209" y="2755"/>
              <a:ext cx="7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grpSp>
        <p:nvGrpSpPr>
          <p:cNvPr id="153" name="Oval 123"/>
          <p:cNvGrpSpPr>
            <a:grpSpLocks/>
          </p:cNvGrpSpPr>
          <p:nvPr/>
        </p:nvGrpSpPr>
        <p:grpSpPr bwMode="auto">
          <a:xfrm>
            <a:off x="6752506" y="4462363"/>
            <a:ext cx="280987" cy="293688"/>
            <a:chOff x="4581" y="2730"/>
            <a:chExt cx="177" cy="185"/>
          </a:xfrm>
        </p:grpSpPr>
        <p:pic>
          <p:nvPicPr>
            <p:cNvPr id="154" name="Oval 123"/>
            <p:cNvPicPr>
              <a:picLocks noChangeArrowheads="1"/>
            </p:cNvPicPr>
            <p:nvPr/>
          </p:nvPicPr>
          <p:blipFill>
            <a:blip r:embed="rId44" cstate="print"/>
            <a:srcRect/>
            <a:stretch>
              <a:fillRect/>
            </a:stretch>
          </p:blipFill>
          <p:spPr bwMode="auto">
            <a:xfrm>
              <a:off x="4581" y="2730"/>
              <a:ext cx="177" cy="185"/>
            </a:xfrm>
            <a:prstGeom prst="rect">
              <a:avLst/>
            </a:prstGeom>
            <a:noFill/>
          </p:spPr>
        </p:pic>
        <p:sp>
          <p:nvSpPr>
            <p:cNvPr id="155" name="Text Box 144"/>
            <p:cNvSpPr txBox="1">
              <a:spLocks noChangeArrowheads="1"/>
            </p:cNvSpPr>
            <p:nvPr/>
          </p:nvSpPr>
          <p:spPr bwMode="auto">
            <a:xfrm>
              <a:off x="4634" y="2769"/>
              <a:ext cx="75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1800" b="0">
                <a:solidFill>
                  <a:srgbClr val="233356"/>
                </a:solidFill>
                <a:latin typeface="Arial" charset="0"/>
                <a:sym typeface="Arial" charset="0"/>
              </a:endParaRPr>
            </a:p>
          </p:txBody>
        </p:sp>
      </p:grpSp>
      <p:sp>
        <p:nvSpPr>
          <p:cNvPr id="156" name="Rectangle 145"/>
          <p:cNvSpPr>
            <a:spLocks/>
          </p:cNvSpPr>
          <p:nvPr/>
        </p:nvSpPr>
        <p:spPr bwMode="auto">
          <a:xfrm>
            <a:off x="1475656" y="1412776"/>
            <a:ext cx="6815137" cy="4879975"/>
          </a:xfrm>
          <a:prstGeom prst="rect">
            <a:avLst/>
          </a:prstGeom>
          <a:noFill/>
          <a:ln w="190500">
            <a:solidFill>
              <a:srgbClr val="CC9C2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157" name="Picture 146" descr="Lock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1093068" y="5333901"/>
            <a:ext cx="749300" cy="10826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0" y="764704"/>
            <a:ext cx="1296144" cy="55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7892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38 0.00116 L 0.00138 -0.06875 L -0.6099 -0.07199 L -0.6099 3.7037E-7 " pathEditMode="relative" rAng="0" ptsTypes="AAAA">
                                      <p:cBhvr>
                                        <p:cTn id="4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00" y="-37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0348 L -0.00052 -0.04421 L 0.29497 -0.04421 L 0.29427 0.00348 " pathEditMode="relative" rAng="0" ptsTypes="AAAA">
                                      <p:cBhvr>
                                        <p:cTn id="6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0" y="-24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1.94444E-6 -2.96296E-6 L 0.00035 -0.04375 L -0.29583 -0.04606 L -0.29583 0.00348 " pathEditMode="relative" rAng="0" ptsTypes="AAAA">
                                      <p:cBhvr>
                                        <p:cTn id="6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3.61111E-6 -0.06922 L -0.30086 -0.06829 L -0.30364 -0.00047 " pathEditMode="relative" rAng="0" ptsTypes="AAAA">
                                      <p:cBhvr>
                                        <p:cTn id="8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-35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0.00035 -0.04375 L 0.6118 -0.04885 L 0.6118 0.00486 " pathEditMode="relative" rAng="0" ptsTypes="AAAA">
                                      <p:cBhvr>
                                        <p:cTn id="9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0" y="-22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348 L 0.00174 -0.04236 L -0.15434 -0.04236 L -0.15434 0.0044 " pathEditMode="relative" rAng="0" ptsTypes="AAAA">
                                      <p:cBhvr>
                                        <p:cTn id="1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-22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00261 -0.04583 L 0.29305 -0.04583 L 0.29305 0.00093 " pathEditMode="relative" rAng="0" ptsTypes="AAAA">
                                      <p:cBhvr>
                                        <p:cTn id="11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-220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53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3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xit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2" presetClass="exit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xit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8.67362E-19 L 0.00121 -0.07269 L -0.29758 -0.07269 L -0.29758 -0.13936 " pathEditMode="relative" ptsTypes="AAAA">
                                      <p:cBhvr>
                                        <p:cTn id="25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9.62963E-6 L 4.44444E-6 -0.1287 L 0.26041 -0.1287 L 0.25937 -0.17361 " pathEditMode="relative" ptsTypes="AAAA">
                                      <p:cBhvr>
                                        <p:cTn id="26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7344 -0.06134 L -0.07344 -0.21644 L -0.14219 -0.21644 " pathEditMode="relative" ptsTypes="AAA">
                                      <p:cBhvr>
                                        <p:cTn id="26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88889E-6 -4.81481E-6 L -3.88889E-6 -0.13032 L 0.24653 -0.1287 L 0.24653 -0.23726 " pathEditMode="relative" ptsTypes="AAAA">
                                      <p:cBhvr>
                                        <p:cTn id="26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2.96296E-6 L -2.5E-6 -0.14584 L -0.07777 -0.14584 L -0.07777 -0.19699 " pathEditMode="relative" ptsTypes="AAAA">
                                      <p:cBhvr>
                                        <p:cTn id="26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2700"/>
                            </p:stCondLst>
                            <p:childTnLst>
                              <p:par>
                                <p:cTn id="3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440000">
                                      <p:cBhvr>
                                        <p:cTn id="321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2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8160000">
                                      <p:cBhvr>
                                        <p:cTn id="323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5100"/>
                            </p:stCondLst>
                            <p:childTnLst>
                              <p:par>
                                <p:cTn id="3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500"/>
                            </p:stCondLst>
                            <p:childTnLst>
                              <p:par>
                                <p:cTn id="33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3" grpId="0" animBg="1"/>
      <p:bldP spid="104" grpId="0" animBg="1"/>
      <p:bldP spid="1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1691681" y="4793920"/>
            <a:ext cx="6439996" cy="1778352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 anchorCtr="1"/>
          <a:lstStyle/>
          <a:p>
            <a:pPr algn="ctr"/>
            <a:r>
              <a:rPr lang="de-DE" b="1" dirty="0">
                <a:solidFill>
                  <a:srgbClr val="0066FF"/>
                </a:solidFill>
                <a:cs typeface="Arial" pitchFamily="34" charset="0"/>
              </a:rPr>
              <a:t>Central Plasma Control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Need </a:t>
            </a:r>
            <a:r>
              <a:rPr lang="de-DE" dirty="0" err="1" smtClean="0"/>
              <a:t>for</a:t>
            </a:r>
            <a:r>
              <a:rPr lang="de-DE" dirty="0" smtClean="0"/>
              <a:t> Online Modeling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2408493" y="1754033"/>
            <a:ext cx="1079714" cy="4445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+mj-lt"/>
              </a:rPr>
              <a:t>Thomson</a:t>
            </a:r>
            <a:endParaRPr lang="de-DE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2408493" y="2270606"/>
            <a:ext cx="1079714" cy="4445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+mj-lt"/>
              </a:rPr>
              <a:t>ECE</a:t>
            </a:r>
            <a:endParaRPr lang="de-DE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Flussdiagramm: Magnetplattenspeicher 4"/>
          <p:cNvSpPr/>
          <p:nvPr/>
        </p:nvSpPr>
        <p:spPr>
          <a:xfrm>
            <a:off x="143123" y="3220844"/>
            <a:ext cx="1079714" cy="952689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+mj-lt"/>
              </a:rPr>
              <a:t>DB/Cache/RT-network</a:t>
            </a:r>
            <a:endParaRPr lang="de-DE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408493" y="2841536"/>
            <a:ext cx="1079714" cy="4445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rgbClr val="000000"/>
                </a:solidFill>
                <a:latin typeface="+mj-lt"/>
              </a:rPr>
              <a:t>Magnetics</a:t>
            </a:r>
            <a:endParaRPr lang="de-DE" sz="14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6" descr="w7x_plasma_div_pg_spul_supp_ports_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7921" y="1491920"/>
            <a:ext cx="2355213" cy="16513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</p:pic>
      <p:cxnSp>
        <p:nvCxnSpPr>
          <p:cNvPr id="9" name="Form 8"/>
          <p:cNvCxnSpPr>
            <a:stCxn id="3" idx="1"/>
            <a:endCxn id="5" idx="1"/>
          </p:cNvCxnSpPr>
          <p:nvPr/>
        </p:nvCxnSpPr>
        <p:spPr>
          <a:xfrm rot="10800000" flipV="1">
            <a:off x="682981" y="1976326"/>
            <a:ext cx="1725513" cy="1244517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Form 10"/>
          <p:cNvCxnSpPr>
            <a:stCxn id="4" idx="1"/>
            <a:endCxn id="5" idx="1"/>
          </p:cNvCxnSpPr>
          <p:nvPr/>
        </p:nvCxnSpPr>
        <p:spPr>
          <a:xfrm rot="10800000" flipV="1">
            <a:off x="682981" y="2492900"/>
            <a:ext cx="1725513" cy="72794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Form 12"/>
          <p:cNvCxnSpPr>
            <a:stCxn id="6" idx="1"/>
            <a:endCxn id="5" idx="1"/>
          </p:cNvCxnSpPr>
          <p:nvPr/>
        </p:nvCxnSpPr>
        <p:spPr>
          <a:xfrm rot="10800000" flipV="1">
            <a:off x="682981" y="3063830"/>
            <a:ext cx="1725513" cy="15701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3"/>
            <a:endCxn id="7" idx="1"/>
          </p:cNvCxnSpPr>
          <p:nvPr/>
        </p:nvCxnSpPr>
        <p:spPr>
          <a:xfrm flipV="1">
            <a:off x="3488207" y="2317584"/>
            <a:ext cx="1079714" cy="74624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4" idx="3"/>
            <a:endCxn id="7" idx="1"/>
          </p:cNvCxnSpPr>
          <p:nvPr/>
        </p:nvCxnSpPr>
        <p:spPr>
          <a:xfrm flipV="1">
            <a:off x="3488207" y="2317584"/>
            <a:ext cx="1079714" cy="17531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3" idx="3"/>
            <a:endCxn id="7" idx="1"/>
          </p:cNvCxnSpPr>
          <p:nvPr/>
        </p:nvCxnSpPr>
        <p:spPr>
          <a:xfrm>
            <a:off x="3488207" y="1976327"/>
            <a:ext cx="1079714" cy="34125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Form 21"/>
          <p:cNvCxnSpPr>
            <a:stCxn id="5" idx="3"/>
            <a:endCxn id="30" idx="1"/>
          </p:cNvCxnSpPr>
          <p:nvPr/>
        </p:nvCxnSpPr>
        <p:spPr>
          <a:xfrm rot="16200000" flipH="1">
            <a:off x="832888" y="4023625"/>
            <a:ext cx="282579" cy="58239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Abgerundetes Rechteck 22"/>
          <p:cNvSpPr/>
          <p:nvPr/>
        </p:nvSpPr>
        <p:spPr>
          <a:xfrm>
            <a:off x="1773475" y="5635542"/>
            <a:ext cx="1143227" cy="5081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Transport</a:t>
            </a:r>
          </a:p>
          <a:p>
            <a:pPr algn="ctr"/>
            <a:r>
              <a:rPr lang="de-DE" sz="1600" b="1" dirty="0" smtClean="0">
                <a:solidFill>
                  <a:srgbClr val="000000"/>
                </a:solidFill>
                <a:latin typeface="+mj-lt"/>
              </a:rPr>
              <a:t>Model</a:t>
            </a:r>
            <a:endParaRPr lang="de-DE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487987" y="5635541"/>
            <a:ext cx="1143227" cy="5081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ECCD</a:t>
            </a:r>
          </a:p>
          <a:p>
            <a:pPr algn="ctr"/>
            <a:r>
              <a:rPr lang="de-DE" sz="1600" b="1" dirty="0" smtClean="0">
                <a:solidFill>
                  <a:srgbClr val="000000"/>
                </a:solidFill>
                <a:latin typeface="+mj-lt"/>
              </a:rPr>
              <a:t>Model</a:t>
            </a:r>
            <a:endParaRPr lang="de-DE" sz="16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3488207" y="4864731"/>
            <a:ext cx="1143227" cy="5081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Power</a:t>
            </a:r>
          </a:p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Deposition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Abgerundetes Rechteck 25"/>
          <p:cNvSpPr/>
          <p:nvPr/>
        </p:nvSpPr>
        <p:spPr>
          <a:xfrm>
            <a:off x="6273059" y="3489943"/>
            <a:ext cx="889176" cy="4445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ECRH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8" name="Gerade Verbindung mit Pfeil 27"/>
          <p:cNvCxnSpPr>
            <a:stCxn id="26" idx="0"/>
            <a:endCxn id="7" idx="3"/>
          </p:cNvCxnSpPr>
          <p:nvPr/>
        </p:nvCxnSpPr>
        <p:spPr>
          <a:xfrm flipV="1">
            <a:off x="6717647" y="2317584"/>
            <a:ext cx="205487" cy="117235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Form 32"/>
          <p:cNvCxnSpPr>
            <a:stCxn id="26" idx="1"/>
            <a:endCxn id="5" idx="4"/>
          </p:cNvCxnSpPr>
          <p:nvPr/>
        </p:nvCxnSpPr>
        <p:spPr>
          <a:xfrm rot="10800000">
            <a:off x="1222837" y="3697189"/>
            <a:ext cx="5050222" cy="15048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Gewinkelte Verbindung 35"/>
          <p:cNvCxnSpPr>
            <a:stCxn id="30" idx="3"/>
            <a:endCxn id="25" idx="0"/>
          </p:cNvCxnSpPr>
          <p:nvPr/>
        </p:nvCxnSpPr>
        <p:spPr>
          <a:xfrm>
            <a:off x="3424801" y="4456112"/>
            <a:ext cx="635020" cy="408619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Form 37"/>
          <p:cNvCxnSpPr>
            <a:stCxn id="25" idx="1"/>
            <a:endCxn id="23" idx="0"/>
          </p:cNvCxnSpPr>
          <p:nvPr/>
        </p:nvCxnSpPr>
        <p:spPr>
          <a:xfrm rot="10800000" flipV="1">
            <a:off x="2345089" y="5118782"/>
            <a:ext cx="1143118" cy="51676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Gewinkelte Verbindung 39"/>
          <p:cNvCxnSpPr>
            <a:stCxn id="23" idx="3"/>
            <a:endCxn id="24" idx="1"/>
          </p:cNvCxnSpPr>
          <p:nvPr/>
        </p:nvCxnSpPr>
        <p:spPr>
          <a:xfrm flipV="1">
            <a:off x="2916702" y="5889592"/>
            <a:ext cx="571285" cy="1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25" idx="2"/>
            <a:endCxn id="24" idx="0"/>
          </p:cNvCxnSpPr>
          <p:nvPr/>
        </p:nvCxnSpPr>
        <p:spPr>
          <a:xfrm rot="5400000">
            <a:off x="3928357" y="5504076"/>
            <a:ext cx="262709" cy="220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5734159" y="4952864"/>
            <a:ext cx="1968890" cy="76215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Segment Control /</a:t>
            </a:r>
          </a:p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Controller</a:t>
            </a:r>
          </a:p>
        </p:txBody>
      </p:sp>
      <p:cxnSp>
        <p:nvCxnSpPr>
          <p:cNvPr id="47" name="Form 46"/>
          <p:cNvCxnSpPr>
            <a:stCxn id="24" idx="3"/>
            <a:endCxn id="45" idx="2"/>
          </p:cNvCxnSpPr>
          <p:nvPr/>
        </p:nvCxnSpPr>
        <p:spPr>
          <a:xfrm flipV="1">
            <a:off x="4631214" y="5715015"/>
            <a:ext cx="2087390" cy="174577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>
            <a:stCxn id="45" idx="0"/>
            <a:endCxn id="26" idx="2"/>
          </p:cNvCxnSpPr>
          <p:nvPr/>
        </p:nvCxnSpPr>
        <p:spPr>
          <a:xfrm rot="16200000" flipV="1">
            <a:off x="6208960" y="4443219"/>
            <a:ext cx="1018333" cy="957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Abgerundetes Rechteck 29"/>
          <p:cNvSpPr/>
          <p:nvPr/>
        </p:nvSpPr>
        <p:spPr>
          <a:xfrm>
            <a:off x="1265374" y="4233818"/>
            <a:ext cx="2159427" cy="4445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Data </a:t>
            </a:r>
            <a:r>
              <a:rPr lang="de-DE" sz="1600" b="1" dirty="0" err="1" smtClean="0">
                <a:solidFill>
                  <a:srgbClr val="000000"/>
                </a:solidFill>
                <a:latin typeface="+mj-lt"/>
              </a:rPr>
              <a:t>Analyses</a:t>
            </a:r>
            <a:r>
              <a:rPr lang="de-DE" sz="1600" dirty="0" smtClean="0">
                <a:solidFill>
                  <a:srgbClr val="000000"/>
                </a:solidFill>
                <a:latin typeface="+mj-lt"/>
              </a:rPr>
              <a:t> + FP</a:t>
            </a:r>
            <a:endParaRPr lang="de-DE" sz="1600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66" name="Gewinkelte Verbindung 65"/>
          <p:cNvCxnSpPr>
            <a:stCxn id="30" idx="2"/>
            <a:endCxn id="23" idx="0"/>
          </p:cNvCxnSpPr>
          <p:nvPr/>
        </p:nvCxnSpPr>
        <p:spPr>
          <a:xfrm rot="16200000" flipH="1">
            <a:off x="1866520" y="5156973"/>
            <a:ext cx="957136" cy="1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243"/>
          <p:cNvSpPr txBox="1"/>
          <p:nvPr/>
        </p:nvSpPr>
        <p:spPr>
          <a:xfrm>
            <a:off x="143122" y="692696"/>
            <a:ext cx="8143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66FF"/>
                </a:solidFill>
                <a:latin typeface="+mn-lt"/>
              </a:rPr>
              <a:t>Control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problems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with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long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system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response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times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, e.g.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plasma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current</a:t>
            </a:r>
            <a:r>
              <a:rPr lang="de-DE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0066FF"/>
                </a:solidFill>
                <a:latin typeface="+mn-lt"/>
              </a:rPr>
              <a:t>control</a:t>
            </a:r>
            <a:endParaRPr lang="de-DE" b="1" dirty="0" smtClean="0">
              <a:solidFill>
                <a:srgbClr val="00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9500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" grpId="0" animBg="1"/>
      <p:bldP spid="23" grpId="0" animBg="1"/>
      <p:bldP spid="24" grpId="0" animBg="1"/>
      <p:bldP spid="25" grpId="0" animBg="1"/>
      <p:bldP spid="45" grpId="0" animBg="1"/>
      <p:bldP spid="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Solving</a:t>
            </a:r>
            <a:r>
              <a:rPr lang="de-DE" dirty="0" smtClean="0"/>
              <a:t> Model </a:t>
            </a:r>
            <a:r>
              <a:rPr lang="de-DE" dirty="0" err="1" smtClean="0"/>
              <a:t>Equations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RT Systems</a:t>
            </a:r>
            <a:endParaRPr lang="de-DE" dirty="0"/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373063" y="992188"/>
          <a:ext cx="5835650" cy="3786187"/>
        </p:xfrm>
        <a:graphic>
          <a:graphicData uri="http://schemas.openxmlformats.org/presentationml/2006/ole">
            <p:oleObj spid="_x0000_s5427" name="Equation" r:id="rId3" imgW="3479800" imgH="2222500" progId="Equation.3">
              <p:embed/>
            </p:oleObj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2786050" y="5500702"/>
          <a:ext cx="1023938" cy="566738"/>
        </p:xfrm>
        <a:graphic>
          <a:graphicData uri="http://schemas.openxmlformats.org/presentationml/2006/ole">
            <p:oleObj spid="_x0000_s5428" name="Equation" r:id="rId4" imgW="825500" imgH="457200" progId="Equation.3">
              <p:embed/>
            </p:oleObj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1560500" y="5573727"/>
          <a:ext cx="1095375" cy="401638"/>
        </p:xfrm>
        <a:graphic>
          <a:graphicData uri="http://schemas.openxmlformats.org/presentationml/2006/ole">
            <p:oleObj spid="_x0000_s5429" name="Equation" r:id="rId5" imgW="761669" imgH="279279" progId="Equation.3">
              <p:embed/>
            </p:oleObj>
          </a:graphicData>
        </a:graphic>
      </p:graphicFrame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3943338" y="5465777"/>
          <a:ext cx="2012950" cy="619125"/>
        </p:xfrm>
        <a:graphic>
          <a:graphicData uri="http://schemas.openxmlformats.org/presentationml/2006/ole">
            <p:oleObj spid="_x0000_s5430" name="Equation" r:id="rId6" imgW="1485900" imgH="457200" progId="Equation.3">
              <p:embed/>
            </p:oleObj>
          </a:graphicData>
        </a:graphic>
      </p:graphicFrame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6002325" y="5445140"/>
          <a:ext cx="2157413" cy="690562"/>
        </p:xfrm>
        <a:graphic>
          <a:graphicData uri="http://schemas.openxmlformats.org/presentationml/2006/ole">
            <p:oleObj spid="_x0000_s5431" name="Equation" r:id="rId7" imgW="1282700" imgH="495300" progId="Equation.3">
              <p:embed/>
            </p:oleObj>
          </a:graphicData>
        </a:graphic>
      </p:graphicFrame>
      <p:sp>
        <p:nvSpPr>
          <p:cNvPr id="8" name="AutoShape 14"/>
          <p:cNvSpPr>
            <a:spLocks/>
          </p:cNvSpPr>
          <p:nvPr/>
        </p:nvSpPr>
        <p:spPr bwMode="auto">
          <a:xfrm>
            <a:off x="5448300" y="869950"/>
            <a:ext cx="558800" cy="2273300"/>
          </a:xfrm>
          <a:prstGeom prst="rightBrace">
            <a:avLst>
              <a:gd name="adj1" fmla="val 33902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61088" y="1828800"/>
            <a:ext cx="207327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/>
              <a:t>Balance equations</a:t>
            </a: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299200" y="3371850"/>
            <a:ext cx="1425575" cy="3762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Electric field</a:t>
            </a:r>
            <a:endParaRPr lang="de-DE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5940425" y="4206875"/>
            <a:ext cx="2027158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Diffusion </a:t>
            </a:r>
            <a:r>
              <a:rPr lang="en-US" dirty="0" smtClean="0"/>
              <a:t>equation</a:t>
            </a:r>
          </a:p>
          <a:p>
            <a:r>
              <a:rPr lang="en-US" dirty="0" smtClean="0"/>
              <a:t>for </a:t>
            </a:r>
            <a:r>
              <a:rPr lang="en-US" dirty="0"/>
              <a:t>current</a:t>
            </a:r>
            <a:endParaRPr lang="de-DE" dirty="0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57158" y="5143512"/>
            <a:ext cx="2274982" cy="36933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Boundary conditions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7429520" y="6072206"/>
            <a:ext cx="771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Y. </a:t>
            </a:r>
            <a:r>
              <a:rPr lang="de-DE" sz="1200" dirty="0" err="1" smtClean="0"/>
              <a:t>Turkin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xmlns="" val="32532367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VMEC service example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24744"/>
            <a:ext cx="6575065" cy="520319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72405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891D6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ry-it web page</a:t>
            </a:r>
            <a:endParaRPr lang="en-US" b="1" dirty="0">
              <a:solidFill>
                <a:srgbClr val="5891D6"/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58177"/>
            <a:ext cx="3966220" cy="224913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14950" y="1658177"/>
            <a:ext cx="3135238" cy="203132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891D6"/>
                </a:solidFill>
                <a:latin typeface="+mn-lt"/>
              </a:rPr>
              <a:t>d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raw WSDL into e.g.</a:t>
            </a:r>
          </a:p>
          <a:p>
            <a:r>
              <a:rPr lang="en-US" b="1" dirty="0" smtClean="0">
                <a:solidFill>
                  <a:srgbClr val="5891D6"/>
                </a:solidFill>
                <a:latin typeface="+mn-lt"/>
              </a:rPr>
              <a:t>MS visual studio C#</a:t>
            </a:r>
          </a:p>
          <a:p>
            <a:endParaRPr lang="en-US" b="1" dirty="0">
              <a:solidFill>
                <a:srgbClr val="5891D6"/>
              </a:solidFill>
              <a:latin typeface="+mn-lt"/>
            </a:endParaRPr>
          </a:p>
          <a:p>
            <a:r>
              <a:rPr lang="en-US" b="1" dirty="0">
                <a:solidFill>
                  <a:srgbClr val="5891D6"/>
                </a:solidFill>
                <a:latin typeface="+mn-lt"/>
              </a:rPr>
              <a:t>f</a:t>
            </a:r>
            <a:r>
              <a:rPr lang="en-US" b="1" dirty="0" smtClean="0">
                <a:solidFill>
                  <a:srgbClr val="5891D6"/>
                </a:solidFill>
                <a:latin typeface="+mn-lt"/>
              </a:rPr>
              <a:t>unctions can be immediately used!</a:t>
            </a:r>
          </a:p>
          <a:p>
            <a:endParaRPr lang="en-US" b="1" dirty="0">
              <a:solidFill>
                <a:srgbClr val="5891D6"/>
              </a:solidFill>
              <a:latin typeface="+mn-lt"/>
            </a:endParaRPr>
          </a:p>
          <a:p>
            <a:r>
              <a:rPr lang="en-US" b="1" dirty="0">
                <a:solidFill>
                  <a:srgbClr val="C00000"/>
                </a:solidFill>
                <a:latin typeface="+mn-lt"/>
              </a:rPr>
              <a:t>almost all </a:t>
            </a:r>
            <a:r>
              <a:rPr lang="en-US" b="1" dirty="0" smtClean="0">
                <a:solidFill>
                  <a:srgbClr val="C00000"/>
                </a:solidFill>
                <a:latin typeface="+mn-lt"/>
              </a:rPr>
              <a:t>languages supported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851920" y="1916832"/>
            <a:ext cx="1656184" cy="41764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319610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Fusion “Business”</a:t>
            </a:r>
            <a:endParaRPr lang="en-US" dirty="0"/>
          </a:p>
        </p:txBody>
      </p:sp>
      <p:cxnSp>
        <p:nvCxnSpPr>
          <p:cNvPr id="4" name="AutoShape 67"/>
          <p:cNvCxnSpPr>
            <a:cxnSpLocks noChangeShapeType="1"/>
            <a:stCxn id="49" idx="0"/>
            <a:endCxn id="66" idx="2"/>
          </p:cNvCxnSpPr>
          <p:nvPr/>
        </p:nvCxnSpPr>
        <p:spPr bwMode="auto">
          <a:xfrm flipV="1">
            <a:off x="1969344" y="1896893"/>
            <a:ext cx="12939" cy="93010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grpSp>
        <p:nvGrpSpPr>
          <p:cNvPr id="6" name="Group 385"/>
          <p:cNvGrpSpPr>
            <a:grpSpLocks/>
          </p:cNvGrpSpPr>
          <p:nvPr/>
        </p:nvGrpSpPr>
        <p:grpSpPr bwMode="auto">
          <a:xfrm>
            <a:off x="1683268" y="1136420"/>
            <a:ext cx="1847273" cy="1311061"/>
            <a:chOff x="1139" y="744"/>
            <a:chExt cx="1285" cy="91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1139" y="1133"/>
              <a:ext cx="415" cy="13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err="1">
                  <a:solidFill>
                    <a:schemeClr val="tx1"/>
                  </a:solidFill>
                  <a:latin typeface="Arial" pitchFamily="34" charset="0"/>
                </a:rPr>
                <a:t>control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7" name="Rectangle 69"/>
            <p:cNvSpPr>
              <a:spLocks noChangeArrowheads="1"/>
            </p:cNvSpPr>
            <p:nvPr/>
          </p:nvSpPr>
          <p:spPr bwMode="auto">
            <a:xfrm>
              <a:off x="1719" y="892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ctrl1</a:t>
              </a:r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>
              <a:off x="2199" y="744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ctrl4</a:t>
              </a:r>
            </a:p>
          </p:txBody>
        </p:sp>
        <p:sp>
          <p:nvSpPr>
            <p:cNvPr id="69" name="Rectangle 71"/>
            <p:cNvSpPr>
              <a:spLocks noChangeArrowheads="1"/>
            </p:cNvSpPr>
            <p:nvPr/>
          </p:nvSpPr>
          <p:spPr bwMode="auto">
            <a:xfrm>
              <a:off x="2199" y="936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ctrl5</a:t>
              </a:r>
            </a:p>
          </p:txBody>
        </p:sp>
        <p:sp>
          <p:nvSpPr>
            <p:cNvPr id="70" name="Rectangle 72"/>
            <p:cNvSpPr>
              <a:spLocks noChangeArrowheads="1"/>
            </p:cNvSpPr>
            <p:nvPr/>
          </p:nvSpPr>
          <p:spPr bwMode="auto">
            <a:xfrm>
              <a:off x="1719" y="1368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ctrl3</a:t>
              </a:r>
            </a:p>
          </p:txBody>
        </p:sp>
        <p:cxnSp>
          <p:nvCxnSpPr>
            <p:cNvPr id="71" name="AutoShape 73"/>
            <p:cNvCxnSpPr>
              <a:cxnSpLocks noChangeShapeType="1"/>
              <a:stCxn id="66" idx="3"/>
              <a:endCxn id="67" idx="1"/>
            </p:cNvCxnSpPr>
            <p:nvPr/>
          </p:nvCxnSpPr>
          <p:spPr bwMode="auto">
            <a:xfrm flipV="1">
              <a:off x="1563" y="962"/>
              <a:ext cx="147" cy="237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2" name="Rectangle 74"/>
            <p:cNvSpPr>
              <a:spLocks noChangeArrowheads="1"/>
            </p:cNvSpPr>
            <p:nvPr/>
          </p:nvSpPr>
          <p:spPr bwMode="auto">
            <a:xfrm>
              <a:off x="1926" y="1138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ctrl2</a:t>
              </a:r>
            </a:p>
          </p:txBody>
        </p:sp>
        <p:cxnSp>
          <p:nvCxnSpPr>
            <p:cNvPr id="73" name="AutoShape 75"/>
            <p:cNvCxnSpPr>
              <a:cxnSpLocks noChangeShapeType="1"/>
              <a:stCxn id="66" idx="3"/>
              <a:endCxn id="72" idx="1"/>
            </p:cNvCxnSpPr>
            <p:nvPr/>
          </p:nvCxnSpPr>
          <p:spPr bwMode="auto">
            <a:xfrm>
              <a:off x="1563" y="1199"/>
              <a:ext cx="354" cy="9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4" name="AutoShape 76"/>
            <p:cNvCxnSpPr>
              <a:cxnSpLocks noChangeShapeType="1"/>
              <a:stCxn id="66" idx="3"/>
              <a:endCxn id="70" idx="1"/>
            </p:cNvCxnSpPr>
            <p:nvPr/>
          </p:nvCxnSpPr>
          <p:spPr bwMode="auto">
            <a:xfrm>
              <a:off x="1563" y="1199"/>
              <a:ext cx="147" cy="239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5" name="Rectangle 77"/>
            <p:cNvSpPr>
              <a:spLocks noChangeArrowheads="1"/>
            </p:cNvSpPr>
            <p:nvPr/>
          </p:nvSpPr>
          <p:spPr bwMode="auto">
            <a:xfrm>
              <a:off x="2199" y="1324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ctrl4</a:t>
              </a:r>
            </a:p>
          </p:txBody>
        </p:sp>
        <p:sp>
          <p:nvSpPr>
            <p:cNvPr id="76" name="Rectangle 78"/>
            <p:cNvSpPr>
              <a:spLocks noChangeArrowheads="1"/>
            </p:cNvSpPr>
            <p:nvPr/>
          </p:nvSpPr>
          <p:spPr bwMode="auto">
            <a:xfrm>
              <a:off x="2199" y="1516"/>
              <a:ext cx="225" cy="1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ctrl5</a:t>
              </a:r>
            </a:p>
          </p:txBody>
        </p:sp>
        <p:cxnSp>
          <p:nvCxnSpPr>
            <p:cNvPr id="77" name="AutoShape 79"/>
            <p:cNvCxnSpPr>
              <a:cxnSpLocks noChangeShapeType="1"/>
              <a:stCxn id="67" idx="3"/>
              <a:endCxn id="68" idx="1"/>
            </p:cNvCxnSpPr>
            <p:nvPr/>
          </p:nvCxnSpPr>
          <p:spPr bwMode="auto">
            <a:xfrm flipV="1">
              <a:off x="1953" y="814"/>
              <a:ext cx="237" cy="148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8" name="AutoShape 80"/>
            <p:cNvCxnSpPr>
              <a:cxnSpLocks noChangeShapeType="1"/>
              <a:stCxn id="67" idx="3"/>
              <a:endCxn id="69" idx="1"/>
            </p:cNvCxnSpPr>
            <p:nvPr/>
          </p:nvCxnSpPr>
          <p:spPr bwMode="auto">
            <a:xfrm>
              <a:off x="1953" y="962"/>
              <a:ext cx="237" cy="4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9" name="AutoShape 81"/>
            <p:cNvCxnSpPr>
              <a:cxnSpLocks noChangeShapeType="1"/>
              <a:stCxn id="70" idx="3"/>
              <a:endCxn id="76" idx="1"/>
            </p:cNvCxnSpPr>
            <p:nvPr/>
          </p:nvCxnSpPr>
          <p:spPr bwMode="auto">
            <a:xfrm>
              <a:off x="1953" y="1438"/>
              <a:ext cx="237" cy="148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0" name="AutoShape 82"/>
            <p:cNvCxnSpPr>
              <a:cxnSpLocks noChangeShapeType="1"/>
              <a:stCxn id="70" idx="3"/>
              <a:endCxn id="75" idx="1"/>
            </p:cNvCxnSpPr>
            <p:nvPr/>
          </p:nvCxnSpPr>
          <p:spPr bwMode="auto">
            <a:xfrm flipV="1">
              <a:off x="1953" y="1394"/>
              <a:ext cx="237" cy="4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806209" y="1005602"/>
            <a:ext cx="1965154" cy="1487882"/>
            <a:chOff x="5806209" y="1005602"/>
            <a:chExt cx="1965154" cy="1487882"/>
          </a:xfrm>
        </p:grpSpPr>
        <p:sp>
          <p:nvSpPr>
            <p:cNvPr id="58" name="Rectangle 102"/>
            <p:cNvSpPr>
              <a:spLocks noChangeArrowheads="1"/>
            </p:cNvSpPr>
            <p:nvPr/>
          </p:nvSpPr>
          <p:spPr bwMode="auto">
            <a:xfrm>
              <a:off x="6985014" y="1679821"/>
              <a:ext cx="786349" cy="271700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100" dirty="0" err="1">
                  <a:solidFill>
                    <a:schemeClr val="tx1"/>
                  </a:solidFill>
                  <a:latin typeface="Arial" pitchFamily="34" charset="0"/>
                </a:rPr>
                <a:t>analysis</a:t>
              </a:r>
              <a:endParaRPr lang="de-DE" sz="11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0" name="AutoShape 104"/>
            <p:cNvSpPr>
              <a:spLocks/>
            </p:cNvSpPr>
            <p:nvPr/>
          </p:nvSpPr>
          <p:spPr bwMode="auto">
            <a:xfrm>
              <a:off x="5809084" y="1005602"/>
              <a:ext cx="186884" cy="872603"/>
            </a:xfrm>
            <a:prstGeom prst="rightBrace">
              <a:avLst>
                <a:gd name="adj1" fmla="val 38910"/>
                <a:gd name="adj2" fmla="val 50000"/>
              </a:avLst>
            </a:prstGeom>
            <a:ln>
              <a:headEnd/>
              <a:tailEnd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de-DE" sz="1100" dirty="0">
                <a:latin typeface="Arial" pitchFamily="34" charset="0"/>
              </a:endParaRPr>
            </a:p>
          </p:txBody>
        </p:sp>
        <p:sp>
          <p:nvSpPr>
            <p:cNvPr id="61" name="AutoShape 105"/>
            <p:cNvSpPr>
              <a:spLocks/>
            </p:cNvSpPr>
            <p:nvPr/>
          </p:nvSpPr>
          <p:spPr bwMode="auto">
            <a:xfrm>
              <a:off x="5806209" y="1942896"/>
              <a:ext cx="192634" cy="550588"/>
            </a:xfrm>
            <a:prstGeom prst="rightBrace">
              <a:avLst>
                <a:gd name="adj1" fmla="val 23818"/>
                <a:gd name="adj2" fmla="val 50000"/>
              </a:avLst>
            </a:prstGeom>
            <a:ln>
              <a:headEnd/>
              <a:tailEnd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de-DE" sz="1100" dirty="0">
                <a:latin typeface="Arial" pitchFamily="34" charset="0"/>
              </a:endParaRPr>
            </a:p>
          </p:txBody>
        </p:sp>
        <p:sp>
          <p:nvSpPr>
            <p:cNvPr id="62" name="Rectangle 106"/>
            <p:cNvSpPr>
              <a:spLocks noChangeArrowheads="1"/>
            </p:cNvSpPr>
            <p:nvPr/>
          </p:nvSpPr>
          <p:spPr bwMode="auto">
            <a:xfrm>
              <a:off x="6050595" y="1331930"/>
              <a:ext cx="506024" cy="204135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100" dirty="0" err="1">
                  <a:solidFill>
                    <a:schemeClr val="tx1"/>
                  </a:solidFill>
                  <a:latin typeface="Arial" pitchFamily="34" charset="0"/>
                </a:rPr>
                <a:t>analysA</a:t>
              </a:r>
              <a:endParaRPr lang="de-DE" sz="11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ectangle 107"/>
            <p:cNvSpPr>
              <a:spLocks noChangeArrowheads="1"/>
            </p:cNvSpPr>
            <p:nvPr/>
          </p:nvSpPr>
          <p:spPr bwMode="auto">
            <a:xfrm>
              <a:off x="6044845" y="2108216"/>
              <a:ext cx="506024" cy="204135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100" dirty="0" err="1">
                  <a:solidFill>
                    <a:schemeClr val="tx1"/>
                  </a:solidFill>
                  <a:latin typeface="Arial" pitchFamily="34" charset="0"/>
                </a:rPr>
                <a:t>analysB</a:t>
              </a:r>
              <a:endParaRPr lang="de-DE" sz="11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64" name="AutoShape 108"/>
            <p:cNvCxnSpPr>
              <a:cxnSpLocks noChangeShapeType="1"/>
              <a:stCxn id="62" idx="3"/>
              <a:endCxn id="58" idx="1"/>
            </p:cNvCxnSpPr>
            <p:nvPr/>
          </p:nvCxnSpPr>
          <p:spPr bwMode="auto">
            <a:xfrm>
              <a:off x="6569557" y="1433997"/>
              <a:ext cx="402519" cy="382393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5" name="AutoShape 109"/>
            <p:cNvCxnSpPr>
              <a:cxnSpLocks noChangeShapeType="1"/>
              <a:stCxn id="63" idx="3"/>
              <a:endCxn id="58" idx="1"/>
            </p:cNvCxnSpPr>
            <p:nvPr/>
          </p:nvCxnSpPr>
          <p:spPr bwMode="auto">
            <a:xfrm flipV="1">
              <a:off x="6563807" y="1816390"/>
              <a:ext cx="408269" cy="393893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981564" y="1883956"/>
            <a:ext cx="4316294" cy="1448975"/>
            <a:chOff x="1981564" y="1883956"/>
            <a:chExt cx="4316294" cy="1448975"/>
          </a:xfrm>
        </p:grpSpPr>
        <p:cxnSp>
          <p:nvCxnSpPr>
            <p:cNvPr id="55" name="AutoShape 114"/>
            <p:cNvCxnSpPr>
              <a:cxnSpLocks noChangeShapeType="1"/>
              <a:stCxn id="63" idx="2"/>
              <a:endCxn id="56" idx="3"/>
            </p:cNvCxnSpPr>
            <p:nvPr/>
          </p:nvCxnSpPr>
          <p:spPr bwMode="auto">
            <a:xfrm rot="5400000">
              <a:off x="5280590" y="2213596"/>
              <a:ext cx="918513" cy="1116023"/>
            </a:xfrm>
            <a:prstGeom prst="curvedConnector2">
              <a:avLst/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56" name="Rectangle 115"/>
            <p:cNvSpPr>
              <a:spLocks noChangeArrowheads="1"/>
            </p:cNvSpPr>
            <p:nvPr/>
          </p:nvSpPr>
          <p:spPr bwMode="auto">
            <a:xfrm>
              <a:off x="4493240" y="3128797"/>
              <a:ext cx="688594" cy="20413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err="1">
                  <a:solidFill>
                    <a:schemeClr val="tx1"/>
                  </a:solidFill>
                  <a:latin typeface="Arial" pitchFamily="34" charset="0"/>
                </a:rPr>
                <a:t>pattern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57" name="AutoShape 116"/>
            <p:cNvCxnSpPr>
              <a:cxnSpLocks noChangeShapeType="1"/>
              <a:stCxn id="56" idx="1"/>
              <a:endCxn id="66" idx="2"/>
            </p:cNvCxnSpPr>
            <p:nvPr/>
          </p:nvCxnSpPr>
          <p:spPr bwMode="auto">
            <a:xfrm rot="10800000">
              <a:off x="1981564" y="1883956"/>
              <a:ext cx="2511677" cy="1346909"/>
            </a:xfrm>
            <a:prstGeom prst="curvedConnector2">
              <a:avLst/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368815" y="2447484"/>
            <a:ext cx="2049252" cy="499312"/>
            <a:chOff x="3368815" y="2447488"/>
            <a:chExt cx="2049251" cy="499309"/>
          </a:xfrm>
        </p:grpSpPr>
        <p:sp>
          <p:nvSpPr>
            <p:cNvPr id="52" name="Rectangle 118"/>
            <p:cNvSpPr>
              <a:spLocks noChangeArrowheads="1"/>
            </p:cNvSpPr>
            <p:nvPr/>
          </p:nvSpPr>
          <p:spPr bwMode="auto">
            <a:xfrm>
              <a:off x="4493241" y="2742662"/>
              <a:ext cx="688595" cy="20413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err="1">
                  <a:solidFill>
                    <a:schemeClr val="tx1"/>
                  </a:solidFill>
                  <a:latin typeface="Arial" pitchFamily="34" charset="0"/>
                </a:rPr>
                <a:t>feedback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53" name="AutoShape 119"/>
            <p:cNvCxnSpPr>
              <a:cxnSpLocks noChangeShapeType="1"/>
              <a:stCxn id="21" idx="2"/>
              <a:endCxn id="52" idx="3"/>
            </p:cNvCxnSpPr>
            <p:nvPr/>
          </p:nvCxnSpPr>
          <p:spPr bwMode="auto">
            <a:xfrm rot="5400000">
              <a:off x="5109233" y="2535897"/>
              <a:ext cx="381436" cy="236230"/>
            </a:xfrm>
            <a:prstGeom prst="curvedConnector2">
              <a:avLst/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4" name="AutoShape 120"/>
            <p:cNvCxnSpPr>
              <a:cxnSpLocks noChangeShapeType="1"/>
              <a:stCxn id="52" idx="1"/>
              <a:endCxn id="76" idx="2"/>
            </p:cNvCxnSpPr>
            <p:nvPr/>
          </p:nvCxnSpPr>
          <p:spPr bwMode="auto">
            <a:xfrm rot="10800000">
              <a:off x="3368815" y="2447482"/>
              <a:ext cx="1124426" cy="397249"/>
            </a:xfrm>
            <a:prstGeom prst="curvedConnector2">
              <a:avLst/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sp>
        <p:nvSpPr>
          <p:cNvPr id="26" name="Oval 133"/>
          <p:cNvSpPr>
            <a:spLocks noChangeArrowheads="1"/>
          </p:cNvSpPr>
          <p:nvPr/>
        </p:nvSpPr>
        <p:spPr bwMode="auto">
          <a:xfrm>
            <a:off x="3667110" y="831656"/>
            <a:ext cx="809350" cy="1773957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de-DE" sz="1000" dirty="0">
              <a:latin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68625" y="3197890"/>
            <a:ext cx="5881687" cy="1795521"/>
            <a:chOff x="1968625" y="3197890"/>
            <a:chExt cx="5881687" cy="1795521"/>
          </a:xfrm>
        </p:grpSpPr>
        <p:sp>
          <p:nvSpPr>
            <p:cNvPr id="28" name="Rectangle 47"/>
            <p:cNvSpPr>
              <a:spLocks noChangeArrowheads="1"/>
            </p:cNvSpPr>
            <p:nvPr/>
          </p:nvSpPr>
          <p:spPr bwMode="auto">
            <a:xfrm>
              <a:off x="6885705" y="4339318"/>
              <a:ext cx="964607" cy="283201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err="1">
                  <a:solidFill>
                    <a:schemeClr val="tx1"/>
                  </a:solidFill>
                  <a:latin typeface="Arial" pitchFamily="34" charset="0"/>
                </a:rPr>
                <a:t>prediction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Text Box 44"/>
            <p:cNvSpPr txBox="1">
              <a:spLocks noChangeArrowheads="1"/>
            </p:cNvSpPr>
            <p:nvPr/>
          </p:nvSpPr>
          <p:spPr bwMode="auto">
            <a:xfrm>
              <a:off x="2427811" y="4110745"/>
              <a:ext cx="830914" cy="26163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defTabSz="914400" eaLnBrk="0">
                <a:lnSpc>
                  <a:spcPct val="11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model1</a:t>
              </a:r>
            </a:p>
          </p:txBody>
        </p:sp>
        <p:cxnSp>
          <p:nvCxnSpPr>
            <p:cNvPr id="31" name="AutoShape 45"/>
            <p:cNvCxnSpPr>
              <a:cxnSpLocks noChangeShapeType="1"/>
              <a:stCxn id="49" idx="2"/>
              <a:endCxn id="30" idx="1"/>
            </p:cNvCxnSpPr>
            <p:nvPr/>
          </p:nvCxnSpPr>
          <p:spPr bwMode="auto">
            <a:xfrm rot="16200000" flipH="1">
              <a:off x="1676382" y="3490134"/>
              <a:ext cx="1043673" cy="459185"/>
            </a:xfrm>
            <a:prstGeom prst="bentConnector2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AutoShape 46"/>
            <p:cNvCxnSpPr>
              <a:cxnSpLocks noChangeShapeType="1"/>
              <a:stCxn id="35" idx="3"/>
              <a:endCxn id="28" idx="1"/>
            </p:cNvCxnSpPr>
            <p:nvPr/>
          </p:nvCxnSpPr>
          <p:spPr bwMode="auto">
            <a:xfrm>
              <a:off x="5288568" y="4034554"/>
              <a:ext cx="1597137" cy="447083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3" name="Text Box 48"/>
            <p:cNvSpPr txBox="1">
              <a:spLocks noChangeArrowheads="1"/>
            </p:cNvSpPr>
            <p:nvPr/>
          </p:nvSpPr>
          <p:spPr bwMode="auto">
            <a:xfrm>
              <a:off x="2427811" y="4524764"/>
              <a:ext cx="830914" cy="26163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defTabSz="914400" eaLnBrk="0">
                <a:lnSpc>
                  <a:spcPct val="11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model2</a:t>
              </a:r>
            </a:p>
          </p:txBody>
        </p:sp>
        <p:cxnSp>
          <p:nvCxnSpPr>
            <p:cNvPr id="34" name="AutoShape 49"/>
            <p:cNvCxnSpPr>
              <a:cxnSpLocks noChangeShapeType="1"/>
              <a:stCxn id="49" idx="2"/>
              <a:endCxn id="33" idx="1"/>
            </p:cNvCxnSpPr>
            <p:nvPr/>
          </p:nvCxnSpPr>
          <p:spPr bwMode="auto">
            <a:xfrm rot="16200000" flipH="1">
              <a:off x="1469372" y="3697144"/>
              <a:ext cx="1457692" cy="459185"/>
            </a:xfrm>
            <a:prstGeom prst="bentConnector2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5" name="Text Box 50"/>
            <p:cNvSpPr txBox="1">
              <a:spLocks noChangeArrowheads="1"/>
            </p:cNvSpPr>
            <p:nvPr/>
          </p:nvSpPr>
          <p:spPr bwMode="auto">
            <a:xfrm>
              <a:off x="4457655" y="3903735"/>
              <a:ext cx="830914" cy="26163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defTabSz="914400" eaLnBrk="0">
                <a:lnSpc>
                  <a:spcPct val="11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model3</a:t>
              </a:r>
            </a:p>
          </p:txBody>
        </p:sp>
        <p:sp>
          <p:nvSpPr>
            <p:cNvPr id="36" name="Text Box 51"/>
            <p:cNvSpPr txBox="1">
              <a:spLocks noChangeArrowheads="1"/>
            </p:cNvSpPr>
            <p:nvPr/>
          </p:nvSpPr>
          <p:spPr bwMode="auto">
            <a:xfrm>
              <a:off x="4457655" y="4317755"/>
              <a:ext cx="830914" cy="26163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defTabSz="914400" eaLnBrk="0">
                <a:lnSpc>
                  <a:spcPct val="11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model4</a:t>
              </a:r>
            </a:p>
          </p:txBody>
        </p:sp>
        <p:sp>
          <p:nvSpPr>
            <p:cNvPr id="37" name="Text Box 52"/>
            <p:cNvSpPr txBox="1">
              <a:spLocks noChangeArrowheads="1"/>
            </p:cNvSpPr>
            <p:nvPr/>
          </p:nvSpPr>
          <p:spPr bwMode="auto">
            <a:xfrm>
              <a:off x="4457655" y="4731774"/>
              <a:ext cx="830914" cy="26163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defTabSz="914400" eaLnBrk="0">
                <a:lnSpc>
                  <a:spcPct val="11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model5</a:t>
              </a:r>
            </a:p>
          </p:txBody>
        </p:sp>
        <p:cxnSp>
          <p:nvCxnSpPr>
            <p:cNvPr id="38" name="AutoShape 53"/>
            <p:cNvCxnSpPr>
              <a:cxnSpLocks noChangeShapeType="1"/>
              <a:stCxn id="36" idx="3"/>
              <a:endCxn id="28" idx="1"/>
            </p:cNvCxnSpPr>
            <p:nvPr/>
          </p:nvCxnSpPr>
          <p:spPr bwMode="auto">
            <a:xfrm>
              <a:off x="5288568" y="4448573"/>
              <a:ext cx="1597137" cy="33064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9" name="AutoShape 54"/>
            <p:cNvCxnSpPr>
              <a:cxnSpLocks noChangeShapeType="1"/>
              <a:stCxn id="37" idx="3"/>
              <a:endCxn id="28" idx="1"/>
            </p:cNvCxnSpPr>
            <p:nvPr/>
          </p:nvCxnSpPr>
          <p:spPr bwMode="auto">
            <a:xfrm flipV="1">
              <a:off x="5288568" y="4481637"/>
              <a:ext cx="1597137" cy="382393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0" name="AutoShape 55"/>
            <p:cNvCxnSpPr>
              <a:cxnSpLocks noChangeShapeType="1"/>
              <a:stCxn id="30" idx="3"/>
              <a:endCxn id="35" idx="1"/>
            </p:cNvCxnSpPr>
            <p:nvPr/>
          </p:nvCxnSpPr>
          <p:spPr bwMode="auto">
            <a:xfrm flipV="1">
              <a:off x="3258724" y="4034554"/>
              <a:ext cx="1198931" cy="20701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1" name="AutoShape 56"/>
            <p:cNvCxnSpPr>
              <a:cxnSpLocks noChangeShapeType="1"/>
              <a:stCxn id="30" idx="3"/>
              <a:endCxn id="36" idx="1"/>
            </p:cNvCxnSpPr>
            <p:nvPr/>
          </p:nvCxnSpPr>
          <p:spPr bwMode="auto">
            <a:xfrm>
              <a:off x="3258724" y="4241564"/>
              <a:ext cx="1198931" cy="20701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2" name="AutoShape 57"/>
            <p:cNvCxnSpPr>
              <a:cxnSpLocks noChangeShapeType="1"/>
              <a:stCxn id="33" idx="3"/>
              <a:endCxn id="37" idx="1"/>
            </p:cNvCxnSpPr>
            <p:nvPr/>
          </p:nvCxnSpPr>
          <p:spPr bwMode="auto">
            <a:xfrm>
              <a:off x="3258724" y="4655583"/>
              <a:ext cx="1198931" cy="20701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AutoShape 58"/>
            <p:cNvCxnSpPr>
              <a:cxnSpLocks noChangeShapeType="1"/>
              <a:stCxn id="33" idx="3"/>
              <a:endCxn id="35" idx="1"/>
            </p:cNvCxnSpPr>
            <p:nvPr/>
          </p:nvCxnSpPr>
          <p:spPr bwMode="auto">
            <a:xfrm flipV="1">
              <a:off x="3258724" y="4034554"/>
              <a:ext cx="1198931" cy="621029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798130" y="1964458"/>
            <a:ext cx="1564792" cy="2374860"/>
            <a:chOff x="6798130" y="1964458"/>
            <a:chExt cx="1564792" cy="2374860"/>
          </a:xfrm>
        </p:grpSpPr>
        <p:cxnSp>
          <p:nvCxnSpPr>
            <p:cNvPr id="45" name="AutoShape 129"/>
            <p:cNvCxnSpPr>
              <a:cxnSpLocks noChangeShapeType="1"/>
              <a:stCxn id="58" idx="2"/>
              <a:endCxn id="47" idx="0"/>
            </p:cNvCxnSpPr>
            <p:nvPr/>
          </p:nvCxnSpPr>
          <p:spPr bwMode="auto">
            <a:xfrm flipH="1">
              <a:off x="7376032" y="1964458"/>
              <a:ext cx="2875" cy="917168"/>
            </a:xfrm>
            <a:prstGeom prst="straightConnector1">
              <a:avLst/>
            </a:prstGeom>
            <a:ln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AutoShape 130"/>
            <p:cNvCxnSpPr>
              <a:cxnSpLocks noChangeShapeType="1"/>
              <a:stCxn id="28" idx="0"/>
              <a:endCxn id="47" idx="2"/>
            </p:cNvCxnSpPr>
            <p:nvPr/>
          </p:nvCxnSpPr>
          <p:spPr bwMode="auto">
            <a:xfrm flipV="1">
              <a:off x="7368009" y="3150451"/>
              <a:ext cx="8023" cy="1188867"/>
            </a:xfrm>
            <a:prstGeom prst="straightConnector1">
              <a:avLst/>
            </a:prstGeom>
            <a:ln>
              <a:headEnd/>
              <a:tailEnd type="arrow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7" name="AutoShape 131"/>
            <p:cNvSpPr>
              <a:spLocks noChangeArrowheads="1"/>
            </p:cNvSpPr>
            <p:nvPr/>
          </p:nvSpPr>
          <p:spPr bwMode="auto">
            <a:xfrm>
              <a:off x="6798130" y="2890251"/>
              <a:ext cx="1155804" cy="2602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000" dirty="0">
                  <a:solidFill>
                    <a:schemeClr val="tx1"/>
                  </a:solidFill>
                  <a:latin typeface="Arial" pitchFamily="34" charset="0"/>
                </a:rPr>
                <a:t>assessment</a:t>
              </a:r>
            </a:p>
          </p:txBody>
        </p:sp>
        <p:pic>
          <p:nvPicPr>
            <p:cNvPr id="48" name="Picture 132" descr="Ey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7544946" y="2196625"/>
              <a:ext cx="817976" cy="50171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grpSp>
        <p:nvGrpSpPr>
          <p:cNvPr id="5" name="Group 4"/>
          <p:cNvGrpSpPr/>
          <p:nvPr/>
        </p:nvGrpSpPr>
        <p:grpSpPr>
          <a:xfrm>
            <a:off x="4551213" y="1093293"/>
            <a:ext cx="1119864" cy="1370001"/>
            <a:chOff x="4551213" y="1093293"/>
            <a:chExt cx="1119864" cy="1370001"/>
          </a:xfrm>
        </p:grpSpPr>
        <p:sp>
          <p:nvSpPr>
            <p:cNvPr id="7" name="Rectangle 86"/>
            <p:cNvSpPr>
              <a:spLocks noChangeArrowheads="1"/>
            </p:cNvSpPr>
            <p:nvPr/>
          </p:nvSpPr>
          <p:spPr bwMode="auto">
            <a:xfrm>
              <a:off x="4551213" y="1093293"/>
              <a:ext cx="34645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daq1</a:t>
              </a:r>
            </a:p>
          </p:txBody>
        </p:sp>
        <p:cxnSp>
          <p:nvCxnSpPr>
            <p:cNvPr id="8" name="AutoShape 87"/>
            <p:cNvCxnSpPr>
              <a:cxnSpLocks noChangeShapeType="1"/>
              <a:stCxn id="7" idx="3"/>
              <a:endCxn id="10" idx="1"/>
            </p:cNvCxnSpPr>
            <p:nvPr/>
          </p:nvCxnSpPr>
          <p:spPr bwMode="auto">
            <a:xfrm>
              <a:off x="4903417" y="1195360"/>
              <a:ext cx="255887" cy="0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0" name="Rectangle 89"/>
            <p:cNvSpPr>
              <a:spLocks noChangeArrowheads="1"/>
            </p:cNvSpPr>
            <p:nvPr/>
          </p:nvSpPr>
          <p:spPr bwMode="auto">
            <a:xfrm>
              <a:off x="5165054" y="1093293"/>
              <a:ext cx="50602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</a:rPr>
                <a:t>analys1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ectangle 90"/>
            <p:cNvSpPr>
              <a:spLocks noChangeArrowheads="1"/>
            </p:cNvSpPr>
            <p:nvPr/>
          </p:nvSpPr>
          <p:spPr bwMode="auto">
            <a:xfrm>
              <a:off x="4551213" y="1377931"/>
              <a:ext cx="34645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daq2</a:t>
              </a:r>
            </a:p>
          </p:txBody>
        </p:sp>
        <p:cxnSp>
          <p:nvCxnSpPr>
            <p:cNvPr id="12" name="AutoShape 91"/>
            <p:cNvCxnSpPr>
              <a:cxnSpLocks noChangeShapeType="1"/>
              <a:stCxn id="11" idx="3"/>
              <a:endCxn id="13" idx="1"/>
            </p:cNvCxnSpPr>
            <p:nvPr/>
          </p:nvCxnSpPr>
          <p:spPr bwMode="auto">
            <a:xfrm>
              <a:off x="4909167" y="1479999"/>
              <a:ext cx="242949" cy="0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3" name="Rectangle 92"/>
            <p:cNvSpPr>
              <a:spLocks noChangeArrowheads="1"/>
            </p:cNvSpPr>
            <p:nvPr/>
          </p:nvSpPr>
          <p:spPr bwMode="auto">
            <a:xfrm>
              <a:off x="5165054" y="1377931"/>
              <a:ext cx="50602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analys2</a:t>
              </a:r>
            </a:p>
          </p:txBody>
        </p:sp>
        <p:sp>
          <p:nvSpPr>
            <p:cNvPr id="14" name="Rectangle 93"/>
            <p:cNvSpPr>
              <a:spLocks noChangeArrowheads="1"/>
            </p:cNvSpPr>
            <p:nvPr/>
          </p:nvSpPr>
          <p:spPr bwMode="auto">
            <a:xfrm>
              <a:off x="4551213" y="1678383"/>
              <a:ext cx="34645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daq3</a:t>
              </a:r>
            </a:p>
          </p:txBody>
        </p:sp>
        <p:cxnSp>
          <p:nvCxnSpPr>
            <p:cNvPr id="15" name="AutoShape 94"/>
            <p:cNvCxnSpPr>
              <a:cxnSpLocks noChangeShapeType="1"/>
              <a:stCxn id="14" idx="3"/>
              <a:endCxn id="16" idx="1"/>
            </p:cNvCxnSpPr>
            <p:nvPr/>
          </p:nvCxnSpPr>
          <p:spPr bwMode="auto">
            <a:xfrm>
              <a:off x="4903417" y="1780450"/>
              <a:ext cx="255887" cy="0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6" name="Rectangle 95"/>
            <p:cNvSpPr>
              <a:spLocks noChangeArrowheads="1"/>
            </p:cNvSpPr>
            <p:nvPr/>
          </p:nvSpPr>
          <p:spPr bwMode="auto">
            <a:xfrm>
              <a:off x="5165054" y="1678383"/>
              <a:ext cx="50602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analys3</a:t>
              </a:r>
            </a:p>
          </p:txBody>
        </p:sp>
        <p:sp>
          <p:nvSpPr>
            <p:cNvPr id="17" name="Rectangle 96"/>
            <p:cNvSpPr>
              <a:spLocks noChangeArrowheads="1"/>
            </p:cNvSpPr>
            <p:nvPr/>
          </p:nvSpPr>
          <p:spPr bwMode="auto">
            <a:xfrm>
              <a:off x="4551213" y="1958708"/>
              <a:ext cx="34645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daq4</a:t>
              </a:r>
            </a:p>
          </p:txBody>
        </p:sp>
        <p:cxnSp>
          <p:nvCxnSpPr>
            <p:cNvPr id="18" name="AutoShape 97"/>
            <p:cNvCxnSpPr>
              <a:cxnSpLocks noChangeShapeType="1"/>
              <a:stCxn id="17" idx="3"/>
              <a:endCxn id="19" idx="1"/>
            </p:cNvCxnSpPr>
            <p:nvPr/>
          </p:nvCxnSpPr>
          <p:spPr bwMode="auto">
            <a:xfrm>
              <a:off x="4909167" y="2060775"/>
              <a:ext cx="242949" cy="0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9" name="Rectangle 98"/>
            <p:cNvSpPr>
              <a:spLocks noChangeArrowheads="1"/>
            </p:cNvSpPr>
            <p:nvPr/>
          </p:nvSpPr>
          <p:spPr bwMode="auto">
            <a:xfrm>
              <a:off x="5165054" y="1958708"/>
              <a:ext cx="50602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analys4</a:t>
              </a:r>
            </a:p>
          </p:txBody>
        </p:sp>
        <p:sp>
          <p:nvSpPr>
            <p:cNvPr id="20" name="Rectangle 99"/>
            <p:cNvSpPr>
              <a:spLocks noChangeArrowheads="1"/>
            </p:cNvSpPr>
            <p:nvPr/>
          </p:nvSpPr>
          <p:spPr bwMode="auto">
            <a:xfrm>
              <a:off x="4551213" y="2259160"/>
              <a:ext cx="34645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daq5</a:t>
              </a:r>
            </a:p>
          </p:txBody>
        </p:sp>
        <p:sp>
          <p:nvSpPr>
            <p:cNvPr id="21" name="Rectangle 100"/>
            <p:cNvSpPr>
              <a:spLocks noChangeArrowheads="1"/>
            </p:cNvSpPr>
            <p:nvPr/>
          </p:nvSpPr>
          <p:spPr bwMode="auto">
            <a:xfrm>
              <a:off x="5165054" y="2259160"/>
              <a:ext cx="506023" cy="204134"/>
            </a:xfrm>
            <a:prstGeom prst="rect">
              <a:avLst/>
            </a:pr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>
                  <a:solidFill>
                    <a:schemeClr val="tx1"/>
                  </a:solidFill>
                  <a:latin typeface="Arial" pitchFamily="34" charset="0"/>
                </a:rPr>
                <a:t>analys5</a:t>
              </a:r>
            </a:p>
          </p:txBody>
        </p:sp>
        <p:cxnSp>
          <p:nvCxnSpPr>
            <p:cNvPr id="186" name="AutoShape 97"/>
            <p:cNvCxnSpPr>
              <a:cxnSpLocks noChangeShapeType="1"/>
            </p:cNvCxnSpPr>
            <p:nvPr/>
          </p:nvCxnSpPr>
          <p:spPr bwMode="auto">
            <a:xfrm>
              <a:off x="4909885" y="2370497"/>
              <a:ext cx="242949" cy="0"/>
            </a:xfrm>
            <a:prstGeom prst="straightConnector1">
              <a:avLst/>
            </a:prstGeom>
            <a:ln>
              <a:headEnd/>
              <a:tailEnd type="triangl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312923" y="3018914"/>
            <a:ext cx="4485208" cy="697937"/>
            <a:chOff x="2312923" y="3018914"/>
            <a:chExt cx="4485208" cy="697937"/>
          </a:xfrm>
        </p:grpSpPr>
        <p:cxnSp>
          <p:nvCxnSpPr>
            <p:cNvPr id="198" name="AutoShape 114"/>
            <p:cNvCxnSpPr>
              <a:cxnSpLocks noChangeShapeType="1"/>
              <a:stCxn id="47" idx="1"/>
              <a:endCxn id="199" idx="3"/>
            </p:cNvCxnSpPr>
            <p:nvPr/>
          </p:nvCxnSpPr>
          <p:spPr bwMode="auto">
            <a:xfrm rot="10800000" flipV="1">
              <a:off x="5627318" y="3020350"/>
              <a:ext cx="1170813" cy="594433"/>
            </a:xfrm>
            <a:prstGeom prst="curvedConnector3">
              <a:avLst>
                <a:gd name="adj1" fmla="val 50000"/>
              </a:avLst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199" name="Rectangle 115"/>
            <p:cNvSpPr>
              <a:spLocks noChangeArrowheads="1"/>
            </p:cNvSpPr>
            <p:nvPr/>
          </p:nvSpPr>
          <p:spPr bwMode="auto">
            <a:xfrm>
              <a:off x="4225345" y="3512717"/>
              <a:ext cx="1401972" cy="20413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1000" dirty="0" err="1">
                  <a:solidFill>
                    <a:schemeClr val="tx1"/>
                  </a:solidFill>
                  <a:latin typeface="Arial" pitchFamily="34" charset="0"/>
                </a:rPr>
                <a:t>c</a:t>
              </a:r>
              <a:r>
                <a:rPr lang="de-DE" sz="1000" dirty="0" err="1" smtClean="0">
                  <a:solidFill>
                    <a:schemeClr val="tx1"/>
                  </a:solidFill>
                  <a:latin typeface="Arial" pitchFamily="34" charset="0"/>
                </a:rPr>
                <a:t>entral</a:t>
              </a:r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r>
                <a:rPr lang="de-DE" sz="1000" dirty="0" err="1" smtClean="0">
                  <a:solidFill>
                    <a:schemeClr val="tx1"/>
                  </a:solidFill>
                  <a:latin typeface="Arial" pitchFamily="34" charset="0"/>
                </a:rPr>
                <a:t>plasma</a:t>
              </a:r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r>
                <a:rPr lang="de-DE" sz="1000" dirty="0" err="1" smtClean="0">
                  <a:solidFill>
                    <a:schemeClr val="tx1"/>
                  </a:solidFill>
                  <a:latin typeface="Arial" pitchFamily="34" charset="0"/>
                </a:rPr>
                <a:t>control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200" name="AutoShape 116"/>
            <p:cNvCxnSpPr>
              <a:cxnSpLocks noChangeShapeType="1"/>
              <a:stCxn id="199" idx="1"/>
              <a:endCxn id="49" idx="3"/>
            </p:cNvCxnSpPr>
            <p:nvPr/>
          </p:nvCxnSpPr>
          <p:spPr bwMode="auto">
            <a:xfrm rot="10800000">
              <a:off x="2312923" y="3018914"/>
              <a:ext cx="1912422" cy="595870"/>
            </a:xfrm>
            <a:prstGeom prst="curvedConnector3">
              <a:avLst>
                <a:gd name="adj1" fmla="val 50000"/>
              </a:avLst>
            </a:prstGeom>
            <a:ln>
              <a:headEnd/>
              <a:tailEnd type="stealth" w="lg" len="lg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490" y="2588792"/>
            <a:ext cx="552450" cy="9239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124"/>
          <p:cNvGrpSpPr>
            <a:grpSpLocks/>
          </p:cNvGrpSpPr>
          <p:nvPr/>
        </p:nvGrpSpPr>
        <p:grpSpPr bwMode="auto">
          <a:xfrm>
            <a:off x="1111117" y="2839937"/>
            <a:ext cx="1201806" cy="357954"/>
            <a:chOff x="799" y="2035"/>
            <a:chExt cx="836" cy="24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9" name="Rectangle 125"/>
            <p:cNvSpPr>
              <a:spLocks noChangeArrowheads="1"/>
            </p:cNvSpPr>
            <p:nvPr/>
          </p:nvSpPr>
          <p:spPr bwMode="auto">
            <a:xfrm>
              <a:off x="1156" y="2035"/>
              <a:ext cx="479" cy="24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914400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000" dirty="0" err="1">
                  <a:solidFill>
                    <a:schemeClr val="tx1"/>
                  </a:solidFill>
                  <a:latin typeface="Arial" pitchFamily="34" charset="0"/>
                </a:rPr>
                <a:t>param</a:t>
              </a:r>
              <a:endParaRPr lang="en-GB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50" name="AutoShape 126"/>
            <p:cNvCxnSpPr>
              <a:cxnSpLocks noChangeShapeType="1"/>
              <a:endCxn id="49" idx="1"/>
            </p:cNvCxnSpPr>
            <p:nvPr/>
          </p:nvCxnSpPr>
          <p:spPr bwMode="auto">
            <a:xfrm flipV="1">
              <a:off x="799" y="2160"/>
              <a:ext cx="348" cy="5"/>
            </a:xfrm>
            <a:prstGeom prst="straightConnector1">
              <a:avLst/>
            </a:prstGeom>
            <a:ln>
              <a:headEnd/>
              <a:tailEnd type="arrow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1611390" y="5445224"/>
            <a:ext cx="5870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+mn-lt"/>
              </a:rPr>
              <a:t>Data are the documentation of the experiment!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err="1">
                <a:solidFill>
                  <a:srgbClr val="0066FF"/>
                </a:solidFill>
                <a:latin typeface="+mn-lt"/>
              </a:rPr>
              <a:t>Wendelstein</a:t>
            </a:r>
            <a:r>
              <a:rPr lang="en-US" b="1" dirty="0">
                <a:solidFill>
                  <a:srgbClr val="0066FF"/>
                </a:solidFill>
                <a:latin typeface="+mn-lt"/>
              </a:rPr>
              <a:t> 7-X aims for a complete set of documentation!</a:t>
            </a:r>
          </a:p>
        </p:txBody>
      </p:sp>
    </p:spTree>
    <p:extLst>
      <p:ext uri="{BB962C8B-B14F-4D97-AF65-F5344CB8AC3E}">
        <p14:creationId xmlns:p14="http://schemas.microsoft.com/office/powerpoint/2010/main" xmlns="" val="3575668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Wendelstein</a:t>
            </a:r>
            <a:r>
              <a:rPr lang="en-US" dirty="0" smtClean="0"/>
              <a:t> 7-X Data Sources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9512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0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Rectangle 21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ectangle 14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8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Rectangle 7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835696" y="4941168"/>
            <a:ext cx="1508697" cy="1583596"/>
            <a:chOff x="3995936" y="4437112"/>
            <a:chExt cx="1508697" cy="158359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6" name="Group 71"/>
            <p:cNvGrpSpPr/>
            <p:nvPr/>
          </p:nvGrpSpPr>
          <p:grpSpPr>
            <a:xfrm>
              <a:off x="4211960" y="4653136"/>
              <a:ext cx="1292673" cy="1367572"/>
              <a:chOff x="4211960" y="4653136"/>
              <a:chExt cx="1292673" cy="136757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61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3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7" name="Group 72"/>
            <p:cNvGrpSpPr/>
            <p:nvPr/>
          </p:nvGrpSpPr>
          <p:grpSpPr>
            <a:xfrm>
              <a:off x="4139952" y="4581128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Rectangle 53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6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7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8" name="Group 80"/>
            <p:cNvGrpSpPr/>
            <p:nvPr/>
          </p:nvGrpSpPr>
          <p:grpSpPr>
            <a:xfrm>
              <a:off x="4067944" y="4509120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Rectangle 46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8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4860032" y="4869160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9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4932040" y="5373216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788024" y="4653136"/>
                <a:ext cx="3674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DAQ</a:t>
                </a:r>
                <a:endParaRPr lang="de-DE" sz="800" dirty="0">
                  <a:latin typeface="Arial Narrow" pitchFamily="34" charset="0"/>
                </a:endParaRPr>
              </a:p>
            </p:txBody>
          </p:sp>
        </p:grpSp>
        <p:grpSp>
          <p:nvGrpSpPr>
            <p:cNvPr id="39" name="Group 88"/>
            <p:cNvGrpSpPr/>
            <p:nvPr/>
          </p:nvGrpSpPr>
          <p:grpSpPr>
            <a:xfrm>
              <a:off x="3995936" y="4437112"/>
              <a:ext cx="1296144" cy="1368152"/>
              <a:chOff x="4211960" y="4653136"/>
              <a:chExt cx="1296144" cy="136815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Rectangle 39"/>
              <p:cNvSpPr/>
              <p:nvPr/>
            </p:nvSpPr>
            <p:spPr>
              <a:xfrm>
                <a:off x="4211960" y="4653136"/>
                <a:ext cx="1296144" cy="13681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1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5004048" y="5157192"/>
                <a:ext cx="424390" cy="480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3968" y="4725144"/>
                <a:ext cx="512033" cy="64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83968" y="5445224"/>
                <a:ext cx="576064" cy="34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932040" y="5661248"/>
                <a:ext cx="5725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err="1" smtClean="0">
                    <a:latin typeface="Arial Narrow" pitchFamily="34" charset="0"/>
                  </a:rPr>
                  <a:t>Local</a:t>
                </a:r>
                <a:r>
                  <a:rPr lang="de-DE" sz="800" dirty="0" smtClean="0">
                    <a:latin typeface="Arial Narrow" pitchFamily="34" charset="0"/>
                  </a:rPr>
                  <a:t> PLC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211960" y="5805264"/>
                <a:ext cx="95250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dirty="0" smtClean="0">
                    <a:latin typeface="Arial Narrow" pitchFamily="34" charset="0"/>
                  </a:rPr>
                  <a:t>Segment </a:t>
                </a:r>
                <a:r>
                  <a:rPr lang="de-DE" sz="800" dirty="0" err="1" smtClean="0">
                    <a:latin typeface="Arial Narrow" pitchFamily="34" charset="0"/>
                  </a:rPr>
                  <a:t>RTControl</a:t>
                </a:r>
                <a:endParaRPr lang="de-DE" sz="800" dirty="0">
                  <a:latin typeface="Arial Narrow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355976" y="5157192"/>
                <a:ext cx="37221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DAQ</a:t>
                </a:r>
                <a:endParaRPr lang="de-DE" sz="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endParaRPr>
              </a:p>
            </p:txBody>
          </p:sp>
        </p:grpSp>
      </p:grp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996952"/>
            <a:ext cx="3024336" cy="172819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55" name="Group 154"/>
          <p:cNvGrpSpPr/>
          <p:nvPr/>
        </p:nvGrpSpPr>
        <p:grpSpPr>
          <a:xfrm>
            <a:off x="179512" y="908720"/>
            <a:ext cx="2376264" cy="1872208"/>
            <a:chOff x="179512" y="908720"/>
            <a:chExt cx="2376264" cy="1872208"/>
          </a:xfrm>
        </p:grpSpPr>
        <p:sp>
          <p:nvSpPr>
            <p:cNvPr id="156" name="Rectangle 155"/>
            <p:cNvSpPr/>
            <p:nvPr/>
          </p:nvSpPr>
          <p:spPr>
            <a:xfrm>
              <a:off x="179512" y="908720"/>
              <a:ext cx="2376264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Control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</a:p>
            <a:p>
              <a:pPr algn="ctr"/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Central </a:t>
              </a:r>
              <a:r>
                <a:rPr lang="de-DE" sz="800" dirty="0" err="1" smtClean="0">
                  <a:solidFill>
                    <a:schemeClr val="tx1"/>
                  </a:solidFill>
                  <a:latin typeface="Arial Narrow" pitchFamily="34" charset="0"/>
                </a:rPr>
                <a:t>Safety</a:t>
              </a:r>
              <a:r>
                <a:rPr lang="de-DE" sz="800" dirty="0" smtClean="0">
                  <a:solidFill>
                    <a:schemeClr val="tx1"/>
                  </a:solidFill>
                  <a:latin typeface="Arial Narrow" pitchFamily="34" charset="0"/>
                </a:rPr>
                <a:t> System PLC</a:t>
              </a:r>
              <a:endParaRPr lang="de-DE" sz="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pic>
          <p:nvPicPr>
            <p:cNvPr id="157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6783" y="1268760"/>
              <a:ext cx="498913" cy="65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8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8098" y="1268760"/>
              <a:ext cx="992612" cy="663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9" name="Group 158"/>
            <p:cNvGrpSpPr/>
            <p:nvPr/>
          </p:nvGrpSpPr>
          <p:grpSpPr>
            <a:xfrm>
              <a:off x="372391" y="2204864"/>
              <a:ext cx="1115639" cy="470545"/>
              <a:chOff x="2339752" y="3573016"/>
              <a:chExt cx="1249516" cy="470545"/>
            </a:xfrm>
          </p:grpSpPr>
          <p:pic>
            <p:nvPicPr>
              <p:cNvPr id="170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41987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1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339752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2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555776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3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71800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4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987824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5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03848" y="3573016"/>
                <a:ext cx="169396" cy="470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cxnSp>
          <p:nvCxnSpPr>
            <p:cNvPr id="160" name="Elbow Connector 159"/>
            <p:cNvCxnSpPr>
              <a:stCxn id="157" idx="2"/>
              <a:endCxn id="170" idx="0"/>
            </p:cNvCxnSpPr>
            <p:nvPr/>
          </p:nvCxnSpPr>
          <p:spPr>
            <a:xfrm rot="5400000">
              <a:off x="1360641" y="1979265"/>
              <a:ext cx="277366" cy="17383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160"/>
            <p:cNvCxnSpPr>
              <a:stCxn id="175" idx="0"/>
              <a:endCxn id="157" idx="2"/>
            </p:cNvCxnSpPr>
            <p:nvPr/>
          </p:nvCxnSpPr>
          <p:spPr>
            <a:xfrm rot="5400000" flipH="1" flipV="1">
              <a:off x="1264201" y="1882825"/>
              <a:ext cx="277366" cy="36671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stCxn id="174" idx="0"/>
              <a:endCxn id="158" idx="2"/>
            </p:cNvCxnSpPr>
            <p:nvPr/>
          </p:nvCxnSpPr>
          <p:spPr>
            <a:xfrm rot="16200000" flipV="1">
              <a:off x="779073" y="1957287"/>
              <a:ext cx="272908" cy="222246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162"/>
            <p:cNvCxnSpPr>
              <a:stCxn id="173" idx="0"/>
              <a:endCxn id="158" idx="2"/>
            </p:cNvCxnSpPr>
            <p:nvPr/>
          </p:nvCxnSpPr>
          <p:spPr>
            <a:xfrm rot="16200000" flipV="1">
              <a:off x="682634" y="2053726"/>
              <a:ext cx="272908" cy="29367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172" idx="0"/>
              <a:endCxn id="158" idx="2"/>
            </p:cNvCxnSpPr>
            <p:nvPr/>
          </p:nvCxnSpPr>
          <p:spPr>
            <a:xfrm rot="5400000" flipH="1" flipV="1">
              <a:off x="586194" y="1986655"/>
              <a:ext cx="272908" cy="163512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171" idx="0"/>
              <a:endCxn id="158" idx="2"/>
            </p:cNvCxnSpPr>
            <p:nvPr/>
          </p:nvCxnSpPr>
          <p:spPr>
            <a:xfrm rot="5400000" flipH="1" flipV="1">
              <a:off x="489754" y="1890215"/>
              <a:ext cx="272908" cy="356390"/>
            </a:xfrm>
            <a:prstGeom prst="bentConnector3">
              <a:avLst>
                <a:gd name="adj1" fmla="val 5000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1907704" y="1196752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err="1" smtClean="0">
                  <a:latin typeface="Arial Narrow" pitchFamily="34" charset="0"/>
                </a:rPr>
                <a:t>Sequence</a:t>
              </a:r>
              <a:endParaRPr lang="de-DE" sz="800" dirty="0" smtClean="0">
                <a:latin typeface="Arial Narrow" pitchFamily="34" charset="0"/>
              </a:endParaRP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Controller</a:t>
              </a:r>
            </a:p>
          </p:txBody>
        </p:sp>
        <p:pic>
          <p:nvPicPr>
            <p:cNvPr id="167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7704" y="1556792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8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7704" y="2348880"/>
              <a:ext cx="576064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9" name="TextBox 168"/>
            <p:cNvSpPr txBox="1"/>
            <p:nvPr/>
          </p:nvSpPr>
          <p:spPr>
            <a:xfrm>
              <a:off x="1907704" y="1988840"/>
              <a:ext cx="648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Plasma </a:t>
              </a:r>
              <a:r>
                <a:rPr lang="de-DE" sz="800" dirty="0" err="1" smtClean="0">
                  <a:latin typeface="Arial Narrow" pitchFamily="34" charset="0"/>
                </a:rPr>
                <a:t>Control</a:t>
              </a:r>
              <a:endParaRPr lang="de-DE" sz="800" dirty="0">
                <a:latin typeface="Arial Narrow" pitchFamily="34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2627784" y="908720"/>
            <a:ext cx="648072" cy="1872208"/>
            <a:chOff x="2627784" y="908720"/>
            <a:chExt cx="648072" cy="1872208"/>
          </a:xfrm>
        </p:grpSpPr>
        <p:sp>
          <p:nvSpPr>
            <p:cNvPr id="177" name="Rectangle 176"/>
            <p:cNvSpPr/>
            <p:nvPr/>
          </p:nvSpPr>
          <p:spPr>
            <a:xfrm>
              <a:off x="2627784" y="908720"/>
              <a:ext cx="648072" cy="18722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8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99792" y="2276872"/>
              <a:ext cx="504056" cy="34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9" name="TextBox 178"/>
            <p:cNvSpPr txBox="1"/>
            <p:nvPr/>
          </p:nvSpPr>
          <p:spPr>
            <a:xfrm>
              <a:off x="2627784" y="1556792"/>
              <a:ext cx="6062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Arial Narrow" pitchFamily="34" charset="0"/>
                </a:rPr>
                <a:t>Central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Time 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Event</a:t>
              </a:r>
            </a:p>
            <a:p>
              <a:pPr algn="ctr"/>
              <a:r>
                <a:rPr lang="de-DE" sz="800" dirty="0" smtClean="0">
                  <a:latin typeface="Arial Narrow" pitchFamily="34" charset="0"/>
                </a:rPr>
                <a:t>Distribution</a:t>
              </a:r>
              <a:endParaRPr lang="de-DE" sz="800" dirty="0">
                <a:latin typeface="Arial Narrow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771800" y="2132856"/>
              <a:ext cx="362600" cy="215444"/>
            </a:xfrm>
            <a:prstGeom prst="rect">
              <a:avLst/>
            </a:prstGeo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 smtClean="0">
                  <a:latin typeface="Arial Narrow" pitchFamily="34" charset="0"/>
                </a:rPr>
                <a:t>GPS</a:t>
              </a:r>
              <a:endParaRPr lang="de-DE" sz="800" b="1" dirty="0">
                <a:latin typeface="Arial Narrow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510218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99592" y="5013176"/>
            <a:ext cx="51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smtClean="0">
                <a:latin typeface="Arial Narrow" pitchFamily="34" charset="0"/>
              </a:rPr>
              <a:t>Frontend</a:t>
            </a:r>
            <a:endParaRPr lang="de-DE" sz="800" dirty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System</a:t>
            </a:r>
          </a:p>
        </p:txBody>
      </p:sp>
      <p:cxnSp>
        <p:nvCxnSpPr>
          <p:cNvPr id="183" name="Elbow Connector 182"/>
          <p:cNvCxnSpPr>
            <a:stCxn id="171" idx="2"/>
          </p:cNvCxnSpPr>
          <p:nvPr/>
        </p:nvCxnSpPr>
        <p:spPr>
          <a:xfrm rot="16200000" flipH="1">
            <a:off x="369016" y="2754407"/>
            <a:ext cx="465559" cy="307562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2" idx="2"/>
          </p:cNvCxnSpPr>
          <p:nvPr/>
        </p:nvCxnSpPr>
        <p:spPr>
          <a:xfrm rot="16200000" flipH="1">
            <a:off x="573467" y="2742834"/>
            <a:ext cx="537567" cy="402715"/>
          </a:xfrm>
          <a:prstGeom prst="bentConnector3">
            <a:avLst>
              <a:gd name="adj1" fmla="val 43149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173" idx="2"/>
          </p:cNvCxnSpPr>
          <p:nvPr/>
        </p:nvCxnSpPr>
        <p:spPr>
          <a:xfrm rot="16200000" flipH="1">
            <a:off x="669906" y="2839273"/>
            <a:ext cx="689966" cy="362237"/>
          </a:xfrm>
          <a:prstGeom prst="bentConnector3">
            <a:avLst>
              <a:gd name="adj1" fmla="val 34263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174" idx="2"/>
          </p:cNvCxnSpPr>
          <p:nvPr/>
        </p:nvCxnSpPr>
        <p:spPr>
          <a:xfrm rot="16200000" flipH="1">
            <a:off x="1018374" y="2683685"/>
            <a:ext cx="465559" cy="449006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75" idx="2"/>
          </p:cNvCxnSpPr>
          <p:nvPr/>
        </p:nvCxnSpPr>
        <p:spPr>
          <a:xfrm rot="16200000" flipH="1">
            <a:off x="718769" y="3176168"/>
            <a:ext cx="1473673" cy="472154"/>
          </a:xfrm>
          <a:prstGeom prst="bentConnector3">
            <a:avLst>
              <a:gd name="adj1" fmla="val 13805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70" idx="2"/>
          </p:cNvCxnSpPr>
          <p:nvPr/>
        </p:nvCxnSpPr>
        <p:spPr>
          <a:xfrm rot="5400000">
            <a:off x="923221" y="3155837"/>
            <a:ext cx="969615" cy="87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58" idx="2"/>
          </p:cNvCxnSpPr>
          <p:nvPr/>
        </p:nvCxnSpPr>
        <p:spPr>
          <a:xfrm rot="5400000">
            <a:off x="391508" y="1647952"/>
            <a:ext cx="128892" cy="696900"/>
          </a:xfrm>
          <a:prstGeom prst="bentConnector2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hape 290"/>
          <p:cNvCxnSpPr/>
          <p:nvPr/>
        </p:nvCxnSpPr>
        <p:spPr>
          <a:xfrm rot="5400000" flipH="1" flipV="1">
            <a:off x="-1295858" y="3465004"/>
            <a:ext cx="2807518" cy="794"/>
          </a:xfrm>
          <a:prstGeom prst="bentConnector3">
            <a:avLst>
              <a:gd name="adj1" fmla="val 5000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/>
          <p:nvPr/>
        </p:nvCxnSpPr>
        <p:spPr>
          <a:xfrm rot="10800000">
            <a:off x="107504" y="4869160"/>
            <a:ext cx="3176240" cy="857746"/>
          </a:xfrm>
          <a:prstGeom prst="bentConnector3">
            <a:avLst>
              <a:gd name="adj1" fmla="val -11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hape 295"/>
          <p:cNvCxnSpPr/>
          <p:nvPr/>
        </p:nvCxnSpPr>
        <p:spPr>
          <a:xfrm>
            <a:off x="1835696" y="2852936"/>
            <a:ext cx="72008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hape 296"/>
          <p:cNvCxnSpPr>
            <a:endCxn id="54" idx="3"/>
          </p:cNvCxnSpPr>
          <p:nvPr/>
        </p:nvCxnSpPr>
        <p:spPr>
          <a:xfrm rot="5400000">
            <a:off x="2393761" y="4815153"/>
            <a:ext cx="1836203" cy="72011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hape 301"/>
          <p:cNvCxnSpPr/>
          <p:nvPr/>
        </p:nvCxnSpPr>
        <p:spPr>
          <a:xfrm rot="16200000" flipV="1">
            <a:off x="2411763" y="2996955"/>
            <a:ext cx="1080116" cy="792086"/>
          </a:xfrm>
          <a:prstGeom prst="bentConnector3">
            <a:avLst>
              <a:gd name="adj1" fmla="val 9997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hape 295"/>
          <p:cNvCxnSpPr>
            <a:endCxn id="167" idx="2"/>
          </p:cNvCxnSpPr>
          <p:nvPr/>
        </p:nvCxnSpPr>
        <p:spPr>
          <a:xfrm rot="5400000" flipH="1" flipV="1">
            <a:off x="1540463" y="2197663"/>
            <a:ext cx="950506" cy="360040"/>
          </a:xfrm>
          <a:prstGeom prst="bentConnector3">
            <a:avLst>
              <a:gd name="adj1" fmla="val 92422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hape 313"/>
          <p:cNvCxnSpPr>
            <a:endCxn id="22" idx="3"/>
          </p:cNvCxnSpPr>
          <p:nvPr/>
        </p:nvCxnSpPr>
        <p:spPr>
          <a:xfrm rot="10800000" flipV="1">
            <a:off x="1619672" y="4797152"/>
            <a:ext cx="1728192" cy="972108"/>
          </a:xfrm>
          <a:prstGeom prst="bentConnector3">
            <a:avLst>
              <a:gd name="adj1" fmla="val 9436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/>
          <p:nvPr/>
        </p:nvCxnSpPr>
        <p:spPr>
          <a:xfrm rot="5400000" flipH="1" flipV="1">
            <a:off x="1226591" y="5264200"/>
            <a:ext cx="860128" cy="70049"/>
          </a:xfrm>
          <a:prstGeom prst="bentConnector3">
            <a:avLst>
              <a:gd name="adj1" fmla="val -3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hape 295"/>
          <p:cNvCxnSpPr>
            <a:stCxn id="168" idx="2"/>
          </p:cNvCxnSpPr>
          <p:nvPr/>
        </p:nvCxnSpPr>
        <p:spPr>
          <a:xfrm rot="5400000">
            <a:off x="2116527" y="2773727"/>
            <a:ext cx="158418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/>
          <p:cNvCxnSpPr>
            <a:stCxn id="178" idx="2"/>
          </p:cNvCxnSpPr>
          <p:nvPr/>
        </p:nvCxnSpPr>
        <p:spPr>
          <a:xfrm rot="16200000" flipH="1">
            <a:off x="2041834" y="3532496"/>
            <a:ext cx="2254290" cy="434318"/>
          </a:xfrm>
          <a:prstGeom prst="bentConnector3">
            <a:avLst>
              <a:gd name="adj1" fmla="val 1260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5400000">
            <a:off x="2862261" y="5291138"/>
            <a:ext cx="940598" cy="107158"/>
          </a:xfrm>
          <a:prstGeom prst="bentConnector3">
            <a:avLst>
              <a:gd name="adj1" fmla="val 100126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/>
          <p:nvPr/>
        </p:nvCxnSpPr>
        <p:spPr>
          <a:xfrm rot="10800000" flipV="1">
            <a:off x="1619673" y="4831559"/>
            <a:ext cx="1768847" cy="968446"/>
          </a:xfrm>
          <a:prstGeom prst="bentConnector3">
            <a:avLst>
              <a:gd name="adj1" fmla="val 9281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hape 468"/>
          <p:cNvCxnSpPr>
            <a:endCxn id="107" idx="1"/>
          </p:cNvCxnSpPr>
          <p:nvPr/>
        </p:nvCxnSpPr>
        <p:spPr>
          <a:xfrm flipV="1">
            <a:off x="179514" y="3595741"/>
            <a:ext cx="3312366" cy="1299978"/>
          </a:xfrm>
          <a:prstGeom prst="bentConnector3">
            <a:avLst>
              <a:gd name="adj1" fmla="val 93421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hape 468"/>
          <p:cNvCxnSpPr>
            <a:stCxn id="42" idx="0"/>
          </p:cNvCxnSpPr>
          <p:nvPr/>
        </p:nvCxnSpPr>
        <p:spPr>
          <a:xfrm rot="5400000" flipH="1" flipV="1">
            <a:off x="2104285" y="4950524"/>
            <a:ext cx="122088" cy="3217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106"/>
          <p:cNvGrpSpPr/>
          <p:nvPr/>
        </p:nvGrpSpPr>
        <p:grpSpPr>
          <a:xfrm>
            <a:off x="2699792" y="1268760"/>
            <a:ext cx="504056" cy="248176"/>
            <a:chOff x="4427984" y="3025275"/>
            <a:chExt cx="648072" cy="2481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7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27984" y="3025275"/>
              <a:ext cx="630957" cy="248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8" name="Can 217"/>
            <p:cNvSpPr/>
            <p:nvPr/>
          </p:nvSpPr>
          <p:spPr>
            <a:xfrm>
              <a:off x="4932040" y="3025275"/>
              <a:ext cx="144016" cy="216024"/>
            </a:xfrm>
            <a:prstGeom prst="can">
              <a:avLst/>
            </a:prstGeom>
            <a:solidFill>
              <a:schemeClr val="bg2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19" name="TextBox 218"/>
          <p:cNvSpPr txBox="1"/>
          <p:nvPr/>
        </p:nvSpPr>
        <p:spPr>
          <a:xfrm>
            <a:off x="2627784" y="908720"/>
            <a:ext cx="684803" cy="3385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 smtClean="0">
                <a:latin typeface="Arial Narrow" pitchFamily="34" charset="0"/>
              </a:rPr>
              <a:t>Configuration</a:t>
            </a:r>
            <a:endParaRPr lang="de-DE" sz="800" dirty="0" smtClean="0">
              <a:latin typeface="Arial Narrow" pitchFamily="34" charset="0"/>
            </a:endParaRPr>
          </a:p>
          <a:p>
            <a:pPr algn="ctr"/>
            <a:r>
              <a:rPr lang="de-DE" sz="800" dirty="0" smtClean="0">
                <a:latin typeface="Arial Narrow" pitchFamily="34" charset="0"/>
              </a:rPr>
              <a:t>DB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3779912" y="784731"/>
            <a:ext cx="43204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+mn-lt"/>
              </a:rPr>
              <a:t>PLCs engineering data 24/7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>
                <a:solidFill>
                  <a:srgbClr val="0066FF"/>
                </a:solidFill>
                <a:latin typeface="+mn-lt"/>
              </a:rPr>
              <a:t>High performance data acquisition: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66FF"/>
                </a:solidFill>
                <a:latin typeface="+mn-lt"/>
              </a:rPr>
              <a:t>Single devices up streams up to 10 Gb/s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66FF"/>
                </a:solidFill>
                <a:latin typeface="+mn-lt"/>
              </a:rPr>
              <a:t>Camera signals, typically visible light &amp; </a:t>
            </a:r>
            <a:r>
              <a:rPr lang="en-US" b="1" dirty="0" smtClean="0">
                <a:solidFill>
                  <a:srgbClr val="0066FF"/>
                </a:solidFill>
                <a:latin typeface="+mn-lt"/>
              </a:rPr>
              <a:t>infrared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66FF"/>
                </a:solidFill>
                <a:latin typeface="+mn-lt"/>
              </a:rPr>
              <a:t>Multi-Channel systems at high sampling rates and many channel, e.g. X-ray </a:t>
            </a:r>
            <a:r>
              <a:rPr lang="en-US" b="1" dirty="0" err="1" smtClean="0">
                <a:solidFill>
                  <a:srgbClr val="0066FF"/>
                </a:solidFill>
                <a:latin typeface="+mn-lt"/>
              </a:rPr>
              <a:t>thomography</a:t>
            </a:r>
            <a:r>
              <a:rPr lang="en-US" b="1" dirty="0" smtClean="0">
                <a:solidFill>
                  <a:srgbClr val="0066FF"/>
                </a:solidFill>
                <a:latin typeface="+mn-lt"/>
              </a:rPr>
              <a:t> with 400 channels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FF"/>
                </a:solidFill>
                <a:latin typeface="+mn-lt"/>
              </a:rPr>
              <a:t>Real-time computers that store RT signals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FF"/>
                </a:solidFill>
                <a:latin typeface="+mn-lt"/>
              </a:rPr>
              <a:t>Experiment segment control logs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FF"/>
                </a:solidFill>
                <a:latin typeface="+mn-lt"/>
              </a:rPr>
              <a:t>Configuration logs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FF"/>
                </a:solidFill>
                <a:latin typeface="+mn-lt"/>
              </a:rPr>
              <a:t>Analyzed data</a:t>
            </a:r>
          </a:p>
          <a:p>
            <a:endParaRPr lang="en-US" b="1" dirty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FF"/>
                </a:solidFill>
                <a:latin typeface="+mn-lt"/>
              </a:rPr>
              <a:t>Modeling data</a:t>
            </a:r>
            <a:endParaRPr lang="en-US" b="1" dirty="0">
              <a:solidFill>
                <a:srgbClr val="0066FF"/>
              </a:solidFill>
              <a:latin typeface="+mn-lt"/>
            </a:endParaRPr>
          </a:p>
          <a:p>
            <a:endParaRPr lang="en-US" b="1" dirty="0" smtClean="0">
              <a:solidFill>
                <a:srgbClr val="0066FF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Data streaming for all data types!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1134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Archiving</a:t>
            </a:r>
            <a:endParaRPr lang="en-US" dirty="0"/>
          </a:p>
        </p:txBody>
      </p:sp>
      <p:sp>
        <p:nvSpPr>
          <p:cNvPr id="3" name="Rechteck 2"/>
          <p:cNvSpPr/>
          <p:nvPr/>
        </p:nvSpPr>
        <p:spPr>
          <a:xfrm>
            <a:off x="179512" y="1124744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30 </a:t>
            </a:r>
            <a:r>
              <a:rPr lang="de-DE" b="1" dirty="0" err="1">
                <a:solidFill>
                  <a:srgbClr val="C00000"/>
                </a:solidFill>
              </a:rPr>
              <a:t>Gbyte</a:t>
            </a:r>
            <a:r>
              <a:rPr lang="de-DE" b="1" dirty="0">
                <a:solidFill>
                  <a:srgbClr val="C00000"/>
                </a:solidFill>
              </a:rPr>
              <a:t>/s </a:t>
            </a:r>
            <a:r>
              <a:rPr lang="de-DE" b="1" dirty="0" err="1">
                <a:solidFill>
                  <a:srgbClr val="5891D6"/>
                </a:solidFill>
              </a:rPr>
              <a:t>data</a:t>
            </a:r>
            <a:r>
              <a:rPr lang="de-DE" b="1" dirty="0">
                <a:solidFill>
                  <a:srgbClr val="5891D6"/>
                </a:solidFill>
              </a:rPr>
              <a:t> </a:t>
            </a:r>
            <a:r>
              <a:rPr lang="de-DE" b="1" dirty="0" smtClean="0">
                <a:solidFill>
                  <a:srgbClr val="5891D6"/>
                </a:solidFill>
              </a:rPr>
              <a:t>rate</a:t>
            </a:r>
          </a:p>
          <a:p>
            <a:pPr algn="ctr"/>
            <a:endParaRPr lang="de-DE" b="1" dirty="0" smtClean="0">
              <a:solidFill>
                <a:srgbClr val="5891D6"/>
              </a:solidFill>
            </a:endParaRPr>
          </a:p>
          <a:p>
            <a:pPr algn="ctr"/>
            <a:endParaRPr lang="de-DE" b="1" dirty="0">
              <a:solidFill>
                <a:srgbClr val="5891D6"/>
              </a:solidFill>
            </a:endParaRPr>
          </a:p>
          <a:p>
            <a:pPr algn="ctr"/>
            <a:r>
              <a:rPr lang="de-DE" b="1" dirty="0">
                <a:solidFill>
                  <a:srgbClr val="5891D6"/>
                </a:solidFill>
              </a:rPr>
              <a:t>4 </a:t>
            </a:r>
            <a:r>
              <a:rPr lang="de-DE" b="1" dirty="0" err="1">
                <a:solidFill>
                  <a:srgbClr val="5891D6"/>
                </a:solidFill>
              </a:rPr>
              <a:t>Pbyte</a:t>
            </a:r>
            <a:r>
              <a:rPr lang="de-DE" b="1" dirty="0">
                <a:solidFill>
                  <a:srgbClr val="5891D6"/>
                </a:solidFill>
              </a:rPr>
              <a:t>/a </a:t>
            </a:r>
            <a:r>
              <a:rPr lang="de-DE" b="1" dirty="0" err="1" smtClean="0">
                <a:solidFill>
                  <a:srgbClr val="5891D6"/>
                </a:solidFill>
              </a:rPr>
              <a:t>theoretically</a:t>
            </a:r>
            <a:endParaRPr lang="de-DE" b="1" dirty="0" smtClean="0">
              <a:solidFill>
                <a:srgbClr val="5891D6"/>
              </a:solidFill>
            </a:endParaRPr>
          </a:p>
          <a:p>
            <a:pPr algn="ctr"/>
            <a:endParaRPr lang="de-DE" b="1" dirty="0" smtClean="0">
              <a:solidFill>
                <a:srgbClr val="5891D6"/>
              </a:solidFill>
            </a:endParaRPr>
          </a:p>
          <a:p>
            <a:pPr algn="ctr"/>
            <a:endParaRPr lang="de-DE" b="1" dirty="0">
              <a:solidFill>
                <a:srgbClr val="5891D6"/>
              </a:solidFill>
            </a:endParaRPr>
          </a:p>
          <a:p>
            <a:pPr algn="ctr"/>
            <a:r>
              <a:rPr lang="de-DE" b="1" dirty="0">
                <a:solidFill>
                  <a:srgbClr val="C00000"/>
                </a:solidFill>
              </a:rPr>
              <a:t>1 </a:t>
            </a:r>
            <a:r>
              <a:rPr lang="de-DE" b="1" dirty="0" err="1">
                <a:solidFill>
                  <a:srgbClr val="C00000"/>
                </a:solidFill>
              </a:rPr>
              <a:t>Pbyte</a:t>
            </a:r>
            <a:r>
              <a:rPr lang="de-DE" b="1" dirty="0">
                <a:solidFill>
                  <a:srgbClr val="C00000"/>
                </a:solidFill>
              </a:rPr>
              <a:t>/a </a:t>
            </a:r>
            <a:r>
              <a:rPr lang="de-DE" b="1" dirty="0">
                <a:solidFill>
                  <a:srgbClr val="5891D6"/>
                </a:solidFill>
              </a:rPr>
              <a:t>design </a:t>
            </a:r>
            <a:r>
              <a:rPr lang="de-DE" b="1" dirty="0" err="1">
                <a:solidFill>
                  <a:srgbClr val="5891D6"/>
                </a:solidFill>
              </a:rPr>
              <a:t>value</a:t>
            </a:r>
            <a:endParaRPr lang="de-DE" b="1" dirty="0">
              <a:solidFill>
                <a:srgbClr val="5891D6"/>
              </a:solidFill>
            </a:endParaRPr>
          </a:p>
          <a:p>
            <a:pPr algn="ctr"/>
            <a:endParaRPr lang="de-DE" b="1" dirty="0" smtClean="0">
              <a:solidFill>
                <a:srgbClr val="5891D6"/>
              </a:solidFill>
            </a:endParaRPr>
          </a:p>
          <a:p>
            <a:pPr algn="ctr"/>
            <a:endParaRPr lang="de-DE" b="1" dirty="0">
              <a:solidFill>
                <a:srgbClr val="5891D6"/>
              </a:solidFill>
            </a:endParaRPr>
          </a:p>
          <a:p>
            <a:pPr algn="ctr"/>
            <a:r>
              <a:rPr lang="de-DE" b="1" dirty="0" err="1">
                <a:solidFill>
                  <a:srgbClr val="C00000"/>
                </a:solidFill>
              </a:rPr>
              <a:t>Exponential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growth</a:t>
            </a:r>
            <a:r>
              <a:rPr lang="de-DE" b="1" dirty="0">
                <a:solidFill>
                  <a:srgbClr val="C00000"/>
                </a:solidFill>
              </a:rPr>
              <a:t>!</a:t>
            </a:r>
          </a:p>
          <a:p>
            <a:pPr algn="ctr"/>
            <a:r>
              <a:rPr lang="de-DE" b="1" dirty="0">
                <a:solidFill>
                  <a:srgbClr val="C00000"/>
                </a:solidFill>
              </a:rPr>
              <a:t>(</a:t>
            </a:r>
            <a:r>
              <a:rPr lang="de-DE" b="1" dirty="0" err="1">
                <a:solidFill>
                  <a:srgbClr val="C00000"/>
                </a:solidFill>
              </a:rPr>
              <a:t>data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doubling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every</a:t>
            </a:r>
            <a:endParaRPr lang="de-DE" b="1" dirty="0">
              <a:solidFill>
                <a:srgbClr val="C00000"/>
              </a:solidFill>
            </a:endParaRPr>
          </a:p>
          <a:p>
            <a:pPr algn="ctr"/>
            <a:r>
              <a:rPr lang="de-DE" b="1" dirty="0">
                <a:solidFill>
                  <a:srgbClr val="C00000"/>
                </a:solidFill>
              </a:rPr>
              <a:t>0.7 – 2 </a:t>
            </a:r>
            <a:r>
              <a:rPr lang="de-DE" b="1" dirty="0" err="1">
                <a:solidFill>
                  <a:srgbClr val="C00000"/>
                </a:solidFill>
              </a:rPr>
              <a:t>years</a:t>
            </a:r>
            <a:r>
              <a:rPr lang="de-DE" b="1" dirty="0">
                <a:solidFill>
                  <a:srgbClr val="C00000"/>
                </a:solidFill>
              </a:rPr>
              <a:t>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08720"/>
            <a:ext cx="4466938" cy="529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19638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Challenges</a:t>
            </a:r>
            <a:endParaRPr lang="en-US" dirty="0"/>
          </a:p>
        </p:txBody>
      </p:sp>
      <p:grpSp>
        <p:nvGrpSpPr>
          <p:cNvPr id="8" name="Gruppieren 151"/>
          <p:cNvGrpSpPr/>
          <p:nvPr/>
        </p:nvGrpSpPr>
        <p:grpSpPr>
          <a:xfrm>
            <a:off x="139811" y="4556283"/>
            <a:ext cx="8158191" cy="1639663"/>
            <a:chOff x="485775" y="4929198"/>
            <a:chExt cx="8158191" cy="1639663"/>
          </a:xfrm>
        </p:grpSpPr>
        <p:sp>
          <p:nvSpPr>
            <p:cNvPr id="9" name="Line 366"/>
            <p:cNvSpPr>
              <a:spLocks noChangeShapeType="1"/>
            </p:cNvSpPr>
            <p:nvPr/>
          </p:nvSpPr>
          <p:spPr bwMode="auto">
            <a:xfrm>
              <a:off x="485775" y="6075898"/>
              <a:ext cx="815819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 dirty="0">
                <a:latin typeface="Arial" pitchFamily="34" charset="0"/>
              </a:endParaRPr>
            </a:p>
          </p:txBody>
        </p:sp>
        <p:sp>
          <p:nvSpPr>
            <p:cNvPr id="10" name="Text Box 367"/>
            <p:cNvSpPr txBox="1">
              <a:spLocks noChangeArrowheads="1"/>
            </p:cNvSpPr>
            <p:nvPr/>
          </p:nvSpPr>
          <p:spPr bwMode="auto">
            <a:xfrm>
              <a:off x="7922308" y="6186591"/>
              <a:ext cx="62068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  <a:latin typeface="Arial" pitchFamily="34" charset="0"/>
                </a:rPr>
                <a:t>time</a:t>
              </a:r>
            </a:p>
          </p:txBody>
        </p:sp>
        <p:sp>
          <p:nvSpPr>
            <p:cNvPr id="11" name="Rectangle 368"/>
            <p:cNvSpPr>
              <a:spLocks noChangeArrowheads="1"/>
            </p:cNvSpPr>
            <p:nvPr/>
          </p:nvSpPr>
          <p:spPr bwMode="auto">
            <a:xfrm>
              <a:off x="584968" y="5886140"/>
              <a:ext cx="5461315" cy="189759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15000">
                  <a:srgbClr val="FF0300"/>
                </a:gs>
                <a:gs pos="27500">
                  <a:srgbClr val="FF7A00"/>
                </a:gs>
                <a:gs pos="50000">
                  <a:srgbClr val="FFF200"/>
                </a:gs>
                <a:gs pos="72500">
                  <a:srgbClr val="FF7A00"/>
                </a:gs>
                <a:gs pos="85000">
                  <a:srgbClr val="FF0300"/>
                </a:gs>
                <a:gs pos="100000">
                  <a:srgbClr val="4D0808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400" dirty="0">
                <a:latin typeface="Arial" pitchFamily="34" charset="0"/>
              </a:endParaRPr>
            </a:p>
          </p:txBody>
        </p:sp>
        <p:sp>
          <p:nvSpPr>
            <p:cNvPr id="12" name="Text Box 369"/>
            <p:cNvSpPr txBox="1">
              <a:spLocks noChangeArrowheads="1"/>
            </p:cNvSpPr>
            <p:nvPr/>
          </p:nvSpPr>
          <p:spPr bwMode="auto">
            <a:xfrm>
              <a:off x="810665" y="5851638"/>
              <a:ext cx="192232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Arial" pitchFamily="34" charset="0"/>
                </a:rPr>
                <a:t>Plasma Operation + DAQ</a:t>
              </a:r>
            </a:p>
          </p:txBody>
        </p:sp>
        <p:sp>
          <p:nvSpPr>
            <p:cNvPr id="13" name="Rectangle 370"/>
            <p:cNvSpPr>
              <a:spLocks noChangeArrowheads="1"/>
            </p:cNvSpPr>
            <p:nvPr/>
          </p:nvSpPr>
          <p:spPr bwMode="auto">
            <a:xfrm>
              <a:off x="579217" y="5670505"/>
              <a:ext cx="5461315" cy="21276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400" dirty="0">
                <a:latin typeface="Arial" pitchFamily="34" charset="0"/>
              </a:endParaRPr>
            </a:p>
          </p:txBody>
        </p:sp>
        <p:sp>
          <p:nvSpPr>
            <p:cNvPr id="14" name="Text Box 371"/>
            <p:cNvSpPr txBox="1">
              <a:spLocks noChangeArrowheads="1"/>
            </p:cNvSpPr>
            <p:nvPr/>
          </p:nvSpPr>
          <p:spPr bwMode="auto">
            <a:xfrm>
              <a:off x="2389113" y="5638878"/>
              <a:ext cx="22095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1400" dirty="0">
                  <a:latin typeface="Arial" pitchFamily="34" charset="0"/>
                </a:rPr>
                <a:t>Database Transfer</a:t>
              </a:r>
            </a:p>
          </p:txBody>
        </p:sp>
        <p:sp>
          <p:nvSpPr>
            <p:cNvPr id="15" name="Rectangle 372"/>
            <p:cNvSpPr>
              <a:spLocks noChangeArrowheads="1"/>
            </p:cNvSpPr>
            <p:nvPr/>
          </p:nvSpPr>
          <p:spPr bwMode="auto">
            <a:xfrm>
              <a:off x="584968" y="5482184"/>
              <a:ext cx="5462753" cy="18975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400" dirty="0">
                <a:latin typeface="Arial" pitchFamily="34" charset="0"/>
              </a:endParaRPr>
            </a:p>
          </p:txBody>
        </p:sp>
        <p:sp>
          <p:nvSpPr>
            <p:cNvPr id="16" name="Text Box 373"/>
            <p:cNvSpPr txBox="1">
              <a:spLocks noChangeArrowheads="1"/>
            </p:cNvSpPr>
            <p:nvPr/>
          </p:nvSpPr>
          <p:spPr bwMode="auto">
            <a:xfrm>
              <a:off x="3782116" y="5446244"/>
              <a:ext cx="12712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dirty="0">
                  <a:latin typeface="Arial" pitchFamily="34" charset="0"/>
                </a:rPr>
                <a:t>Data Analysis</a:t>
              </a:r>
            </a:p>
          </p:txBody>
        </p:sp>
        <p:sp>
          <p:nvSpPr>
            <p:cNvPr id="17" name="Text Box 377"/>
            <p:cNvSpPr txBox="1">
              <a:spLocks noChangeArrowheads="1"/>
            </p:cNvSpPr>
            <p:nvPr/>
          </p:nvSpPr>
          <p:spPr bwMode="auto">
            <a:xfrm>
              <a:off x="5603512" y="6199529"/>
              <a:ext cx="94128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  <a:latin typeface="Arial" pitchFamily="34" charset="0"/>
                </a:rPr>
                <a:t>20 min.</a:t>
              </a:r>
            </a:p>
          </p:txBody>
        </p:sp>
        <p:sp>
          <p:nvSpPr>
            <p:cNvPr id="18" name="Line 378"/>
            <p:cNvSpPr>
              <a:spLocks noChangeShapeType="1"/>
            </p:cNvSpPr>
            <p:nvPr/>
          </p:nvSpPr>
          <p:spPr bwMode="auto">
            <a:xfrm>
              <a:off x="6053471" y="6061523"/>
              <a:ext cx="0" cy="1595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400" dirty="0">
                <a:latin typeface="Arial" pitchFamily="34" charset="0"/>
              </a:endParaRPr>
            </a:p>
          </p:txBody>
        </p:sp>
        <p:sp>
          <p:nvSpPr>
            <p:cNvPr id="19" name="Rectangle 383"/>
            <p:cNvSpPr>
              <a:spLocks noChangeArrowheads="1"/>
            </p:cNvSpPr>
            <p:nvPr/>
          </p:nvSpPr>
          <p:spPr bwMode="auto">
            <a:xfrm>
              <a:off x="6309358" y="5473558"/>
              <a:ext cx="1937840" cy="592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dirty="0">
                <a:latin typeface="Arial" pitchFamily="34" charset="0"/>
              </a:endParaRPr>
            </a:p>
          </p:txBody>
        </p:sp>
        <p:sp>
          <p:nvSpPr>
            <p:cNvPr id="20" name="Text Box 384"/>
            <p:cNvSpPr txBox="1">
              <a:spLocks noChangeArrowheads="1"/>
            </p:cNvSpPr>
            <p:nvPr/>
          </p:nvSpPr>
          <p:spPr bwMode="auto">
            <a:xfrm>
              <a:off x="6591121" y="5542562"/>
              <a:ext cx="12712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latin typeface="Arial" pitchFamily="34" charset="0"/>
                </a:rPr>
                <a:t>Offline</a:t>
              </a:r>
              <a:br>
                <a:rPr lang="en-GB" sz="1400" dirty="0">
                  <a:latin typeface="Arial" pitchFamily="34" charset="0"/>
                </a:rPr>
              </a:br>
              <a:r>
                <a:rPr lang="en-GB" sz="1400" dirty="0">
                  <a:latin typeface="Arial" pitchFamily="34" charset="0"/>
                </a:rPr>
                <a:t>Data Analysis</a:t>
              </a:r>
            </a:p>
          </p:txBody>
        </p:sp>
        <p:sp>
          <p:nvSpPr>
            <p:cNvPr id="21" name="Text Box 446"/>
            <p:cNvSpPr txBox="1">
              <a:spLocks noChangeArrowheads="1"/>
            </p:cNvSpPr>
            <p:nvPr/>
          </p:nvSpPr>
          <p:spPr bwMode="auto">
            <a:xfrm>
              <a:off x="2389113" y="5638878"/>
              <a:ext cx="22095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1400" dirty="0">
                  <a:latin typeface="Arial" pitchFamily="34" charset="0"/>
                </a:rPr>
                <a:t>Database Transfer</a:t>
              </a:r>
            </a:p>
          </p:txBody>
        </p:sp>
        <p:sp>
          <p:nvSpPr>
            <p:cNvPr id="22" name="Textfeld 93"/>
            <p:cNvSpPr txBox="1"/>
            <p:nvPr/>
          </p:nvSpPr>
          <p:spPr>
            <a:xfrm>
              <a:off x="540109" y="4929198"/>
              <a:ext cx="15071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 smtClean="0"/>
                <a:t>Segment </a:t>
              </a:r>
              <a:r>
                <a:rPr lang="de-DE" sz="1400" b="1" dirty="0" err="1" smtClean="0"/>
                <a:t>based</a:t>
              </a:r>
              <a:endParaRPr lang="de-DE" sz="1400" b="1" dirty="0" smtClean="0"/>
            </a:p>
            <a:p>
              <a:pPr algn="ctr"/>
              <a:r>
                <a:rPr lang="de-DE" sz="1400" b="1" dirty="0" err="1" smtClean="0"/>
                <a:t>control</a:t>
              </a:r>
              <a:endParaRPr lang="de-DE" sz="1400" b="1" dirty="0"/>
            </a:p>
          </p:txBody>
        </p:sp>
        <p:sp>
          <p:nvSpPr>
            <p:cNvPr id="23" name="Textfeld 94"/>
            <p:cNvSpPr txBox="1"/>
            <p:nvPr/>
          </p:nvSpPr>
          <p:spPr>
            <a:xfrm>
              <a:off x="2839030" y="4929198"/>
              <a:ext cx="24593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 err="1" smtClean="0"/>
                <a:t>Continous</a:t>
              </a:r>
              <a:r>
                <a:rPr lang="de-DE" sz="1400" b="1" dirty="0" smtClean="0"/>
                <a:t> DAQ </a:t>
              </a:r>
              <a:r>
                <a:rPr lang="de-DE" sz="1400" b="1" dirty="0" err="1" smtClean="0"/>
                <a:t>and</a:t>
              </a:r>
              <a:r>
                <a:rPr lang="de-DE" sz="1400" b="1" dirty="0" smtClean="0"/>
                <a:t> online</a:t>
              </a:r>
            </a:p>
            <a:p>
              <a:pPr algn="ctr"/>
              <a:r>
                <a:rPr lang="de-DE" sz="1400" b="1" dirty="0" err="1" smtClean="0"/>
                <a:t>analyses</a:t>
              </a:r>
              <a:r>
                <a:rPr lang="de-DE" sz="1400" b="1" dirty="0" smtClean="0"/>
                <a:t> (30 + 6 </a:t>
              </a:r>
              <a:r>
                <a:rPr lang="de-DE" sz="1400" b="1" dirty="0" err="1" smtClean="0"/>
                <a:t>Gbyte</a:t>
              </a:r>
              <a:r>
                <a:rPr lang="de-DE" sz="1400" b="1" dirty="0" smtClean="0"/>
                <a:t>/s)</a:t>
              </a:r>
              <a:endParaRPr lang="de-DE" sz="1400" b="1" dirty="0"/>
            </a:p>
          </p:txBody>
        </p:sp>
        <p:sp>
          <p:nvSpPr>
            <p:cNvPr id="24" name="Textfeld 95"/>
            <p:cNvSpPr txBox="1"/>
            <p:nvPr/>
          </p:nvSpPr>
          <p:spPr>
            <a:xfrm>
              <a:off x="6483066" y="4929198"/>
              <a:ext cx="1713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 err="1" smtClean="0"/>
                <a:t>Automated</a:t>
              </a:r>
              <a:endParaRPr lang="de-DE" sz="1400" b="1" dirty="0" smtClean="0"/>
            </a:p>
            <a:p>
              <a:pPr algn="ctr"/>
              <a:r>
                <a:rPr lang="de-DE" sz="1400" b="1" dirty="0" err="1" smtClean="0"/>
                <a:t>detailled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analyses</a:t>
              </a:r>
              <a:endParaRPr lang="de-DE" sz="1400" b="1" dirty="0" smtClean="0"/>
            </a:p>
          </p:txBody>
        </p:sp>
        <p:grpSp>
          <p:nvGrpSpPr>
            <p:cNvPr id="25" name="Gruppieren 104"/>
            <p:cNvGrpSpPr/>
            <p:nvPr/>
          </p:nvGrpSpPr>
          <p:grpSpPr>
            <a:xfrm>
              <a:off x="571472" y="6072206"/>
              <a:ext cx="215108" cy="215108"/>
              <a:chOff x="571472" y="6072206"/>
              <a:chExt cx="215108" cy="215108"/>
            </a:xfrm>
          </p:grpSpPr>
          <p:cxnSp>
            <p:nvCxnSpPr>
              <p:cNvPr id="62" name="Gerade Verbindung 97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 Verbindung 100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 Verbindung mit Pfeil 102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ieren 105"/>
            <p:cNvGrpSpPr/>
            <p:nvPr/>
          </p:nvGrpSpPr>
          <p:grpSpPr>
            <a:xfrm>
              <a:off x="785786" y="6072206"/>
              <a:ext cx="642942" cy="214314"/>
              <a:chOff x="571472" y="6072206"/>
              <a:chExt cx="215108" cy="215108"/>
            </a:xfrm>
          </p:grpSpPr>
          <p:cxnSp>
            <p:nvCxnSpPr>
              <p:cNvPr id="59" name="Gerade Verbindung 106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rade Verbindung 107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mit Pfeil 108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pieren 109"/>
            <p:cNvGrpSpPr/>
            <p:nvPr/>
          </p:nvGrpSpPr>
          <p:grpSpPr>
            <a:xfrm>
              <a:off x="1428728" y="6072206"/>
              <a:ext cx="714380" cy="214314"/>
              <a:chOff x="571472" y="6072206"/>
              <a:chExt cx="215108" cy="215108"/>
            </a:xfrm>
          </p:grpSpPr>
          <p:cxnSp>
            <p:nvCxnSpPr>
              <p:cNvPr id="56" name="Gerade Verbindung 110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 Verbindung 111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mit Pfeil 112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113"/>
            <p:cNvGrpSpPr/>
            <p:nvPr/>
          </p:nvGrpSpPr>
          <p:grpSpPr>
            <a:xfrm>
              <a:off x="2143108" y="6072206"/>
              <a:ext cx="215108" cy="215108"/>
              <a:chOff x="571472" y="6072206"/>
              <a:chExt cx="215108" cy="215108"/>
            </a:xfrm>
          </p:grpSpPr>
          <p:cxnSp>
            <p:nvCxnSpPr>
              <p:cNvPr id="53" name="Gerade Verbindung 114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115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mit Pfeil 116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uppieren 117"/>
            <p:cNvGrpSpPr/>
            <p:nvPr/>
          </p:nvGrpSpPr>
          <p:grpSpPr>
            <a:xfrm>
              <a:off x="2357422" y="6072206"/>
              <a:ext cx="928694" cy="214314"/>
              <a:chOff x="571472" y="6072206"/>
              <a:chExt cx="215108" cy="215108"/>
            </a:xfrm>
          </p:grpSpPr>
          <p:cxnSp>
            <p:nvCxnSpPr>
              <p:cNvPr id="50" name="Gerade Verbindung 118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119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mit Pfeil 120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uppieren 125"/>
            <p:cNvGrpSpPr/>
            <p:nvPr/>
          </p:nvGrpSpPr>
          <p:grpSpPr>
            <a:xfrm>
              <a:off x="3286116" y="6072206"/>
              <a:ext cx="928694" cy="214314"/>
              <a:chOff x="571472" y="6072206"/>
              <a:chExt cx="215108" cy="215108"/>
            </a:xfrm>
          </p:grpSpPr>
          <p:cxnSp>
            <p:nvCxnSpPr>
              <p:cNvPr id="47" name="Gerade Verbindung 126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 Verbindung 127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mit Pfeil 128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uppieren 129"/>
            <p:cNvGrpSpPr/>
            <p:nvPr/>
          </p:nvGrpSpPr>
          <p:grpSpPr>
            <a:xfrm>
              <a:off x="4214810" y="6072206"/>
              <a:ext cx="928694" cy="214314"/>
              <a:chOff x="571472" y="6072206"/>
              <a:chExt cx="215108" cy="215108"/>
            </a:xfrm>
          </p:grpSpPr>
          <p:cxnSp>
            <p:nvCxnSpPr>
              <p:cNvPr id="44" name="Gerade Verbindung 130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131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mit Pfeil 132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uppieren 133"/>
            <p:cNvGrpSpPr/>
            <p:nvPr/>
          </p:nvGrpSpPr>
          <p:grpSpPr>
            <a:xfrm>
              <a:off x="5143504" y="6072206"/>
              <a:ext cx="215108" cy="215108"/>
              <a:chOff x="571472" y="6072206"/>
              <a:chExt cx="215108" cy="215108"/>
            </a:xfrm>
          </p:grpSpPr>
          <p:cxnSp>
            <p:nvCxnSpPr>
              <p:cNvPr id="41" name="Gerade Verbindung 134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135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mit Pfeil 136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uppieren 137"/>
            <p:cNvGrpSpPr/>
            <p:nvPr/>
          </p:nvGrpSpPr>
          <p:grpSpPr>
            <a:xfrm>
              <a:off x="5357818" y="6072206"/>
              <a:ext cx="215108" cy="215108"/>
              <a:chOff x="571472" y="6072206"/>
              <a:chExt cx="215108" cy="215108"/>
            </a:xfrm>
          </p:grpSpPr>
          <p:cxnSp>
            <p:nvCxnSpPr>
              <p:cNvPr id="38" name="Gerade Verbindung 138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139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mit Pfeil 140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uppieren 141"/>
            <p:cNvGrpSpPr/>
            <p:nvPr/>
          </p:nvGrpSpPr>
          <p:grpSpPr>
            <a:xfrm>
              <a:off x="5572132" y="6072206"/>
              <a:ext cx="500066" cy="214314"/>
              <a:chOff x="571472" y="6072206"/>
              <a:chExt cx="215108" cy="215108"/>
            </a:xfrm>
          </p:grpSpPr>
          <p:cxnSp>
            <p:nvCxnSpPr>
              <p:cNvPr id="35" name="Gerade Verbindung 142"/>
              <p:cNvCxnSpPr/>
              <p:nvPr/>
            </p:nvCxnSpPr>
            <p:spPr>
              <a:xfrm rot="5400000">
                <a:off x="464315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143"/>
              <p:cNvCxnSpPr/>
              <p:nvPr/>
            </p:nvCxnSpPr>
            <p:spPr>
              <a:xfrm rot="5400000">
                <a:off x="678629" y="6179363"/>
                <a:ext cx="215108" cy="794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mit Pfeil 144"/>
              <p:cNvCxnSpPr/>
              <p:nvPr/>
            </p:nvCxnSpPr>
            <p:spPr>
              <a:xfrm>
                <a:off x="571472" y="6215082"/>
                <a:ext cx="214314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>
            <a:off x="67277" y="1545915"/>
            <a:ext cx="8301919" cy="1790233"/>
            <a:chOff x="151272" y="4741867"/>
            <a:chExt cx="8451033" cy="1790233"/>
          </a:xfrm>
        </p:grpSpPr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426442" y="5971239"/>
              <a:ext cx="81758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54" tIns="41477" rIns="82954" bIns="41477"/>
            <a:lstStyle/>
            <a:p>
              <a:endParaRPr lang="en-US"/>
            </a:p>
          </p:txBody>
        </p:sp>
        <p:sp>
          <p:nvSpPr>
            <p:cNvPr id="67" name="Text Box 34"/>
            <p:cNvSpPr txBox="1">
              <a:spLocks noChangeArrowheads="1"/>
            </p:cNvSpPr>
            <p:nvPr/>
          </p:nvSpPr>
          <p:spPr bwMode="auto">
            <a:xfrm>
              <a:off x="7879082" y="6082085"/>
              <a:ext cx="603545" cy="360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>
                  <a:solidFill>
                    <a:schemeClr val="accent2"/>
                  </a:solidFill>
                </a:rPr>
                <a:t>time</a:t>
              </a:r>
            </a:p>
          </p:txBody>
        </p:sp>
        <p:sp>
          <p:nvSpPr>
            <p:cNvPr id="68" name="Rectangle 35"/>
            <p:cNvSpPr>
              <a:spLocks noChangeArrowheads="1"/>
            </p:cNvSpPr>
            <p:nvPr/>
          </p:nvSpPr>
          <p:spPr bwMode="auto">
            <a:xfrm>
              <a:off x="525849" y="5385344"/>
              <a:ext cx="213221" cy="585895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15000">
                  <a:srgbClr val="FF0300"/>
                </a:gs>
                <a:gs pos="27500">
                  <a:srgbClr val="FF7A00"/>
                </a:gs>
                <a:gs pos="50000">
                  <a:srgbClr val="FFF200"/>
                </a:gs>
                <a:gs pos="72500">
                  <a:srgbClr val="FF7A00"/>
                </a:gs>
                <a:gs pos="85000">
                  <a:srgbClr val="FF0300"/>
                </a:gs>
                <a:gs pos="100000">
                  <a:srgbClr val="4D0808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 anchor="ctr"/>
            <a:lstStyle/>
            <a:p>
              <a:endParaRPr lang="en-US"/>
            </a:p>
          </p:txBody>
        </p:sp>
        <p:sp>
          <p:nvSpPr>
            <p:cNvPr id="69" name="Text Box 36"/>
            <p:cNvSpPr txBox="1">
              <a:spLocks noChangeArrowheads="1"/>
            </p:cNvSpPr>
            <p:nvPr/>
          </p:nvSpPr>
          <p:spPr bwMode="auto">
            <a:xfrm>
              <a:off x="151272" y="4750504"/>
              <a:ext cx="670871" cy="514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sz="1400" b="1" dirty="0">
                  <a:solidFill>
                    <a:schemeClr val="tx2">
                      <a:lumMod val="50000"/>
                    </a:schemeClr>
                  </a:solidFill>
                </a:rPr>
                <a:t>Pulse</a:t>
              </a:r>
            </a:p>
            <a:p>
              <a:r>
                <a:rPr lang="en-GB" sz="1400" b="1" dirty="0">
                  <a:solidFill>
                    <a:schemeClr val="tx2">
                      <a:lumMod val="50000"/>
                    </a:schemeClr>
                  </a:solidFill>
                </a:rPr>
                <a:t>+DAQ</a:t>
              </a:r>
            </a:p>
          </p:txBody>
        </p:sp>
        <p:sp>
          <p:nvSpPr>
            <p:cNvPr id="70" name="Rectangle 38"/>
            <p:cNvSpPr>
              <a:spLocks noChangeArrowheads="1"/>
            </p:cNvSpPr>
            <p:nvPr/>
          </p:nvSpPr>
          <p:spPr bwMode="auto">
            <a:xfrm>
              <a:off x="962375" y="5375267"/>
              <a:ext cx="2276275" cy="58589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 anchor="ctr"/>
            <a:lstStyle/>
            <a:p>
              <a:endParaRPr lang="en-US"/>
            </a:p>
          </p:txBody>
        </p:sp>
        <p:sp>
          <p:nvSpPr>
            <p:cNvPr id="71" name="Text Box 39"/>
            <p:cNvSpPr txBox="1">
              <a:spLocks noChangeArrowheads="1"/>
            </p:cNvSpPr>
            <p:nvPr/>
          </p:nvSpPr>
          <p:spPr bwMode="auto">
            <a:xfrm>
              <a:off x="1070426" y="4999546"/>
              <a:ext cx="1718979" cy="299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sz="1400" b="1" dirty="0">
                  <a:solidFill>
                    <a:schemeClr val="tx2">
                      <a:lumMod val="50000"/>
                    </a:schemeClr>
                  </a:solidFill>
                </a:rPr>
                <a:t>Database Transfer</a:t>
              </a:r>
            </a:p>
          </p:txBody>
        </p:sp>
        <p:sp>
          <p:nvSpPr>
            <p:cNvPr id="72" name="Rectangle 40"/>
            <p:cNvSpPr>
              <a:spLocks noChangeArrowheads="1"/>
            </p:cNvSpPr>
            <p:nvPr/>
          </p:nvSpPr>
          <p:spPr bwMode="auto">
            <a:xfrm>
              <a:off x="3448989" y="5369509"/>
              <a:ext cx="2063055" cy="5858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 anchor="ctr"/>
            <a:lstStyle/>
            <a:p>
              <a:endParaRPr lang="en-US"/>
            </a:p>
          </p:txBody>
        </p:sp>
        <p:sp>
          <p:nvSpPr>
            <p:cNvPr id="73" name="Text Box 41"/>
            <p:cNvSpPr txBox="1">
              <a:spLocks noChangeArrowheads="1"/>
            </p:cNvSpPr>
            <p:nvPr/>
          </p:nvSpPr>
          <p:spPr bwMode="auto">
            <a:xfrm>
              <a:off x="3761618" y="4999546"/>
              <a:ext cx="1334258" cy="299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sz="1400" b="1">
                  <a:solidFill>
                    <a:schemeClr val="tx2">
                      <a:lumMod val="50000"/>
                    </a:schemeClr>
                  </a:solidFill>
                </a:rPr>
                <a:t>Data Analysis</a:t>
              </a:r>
            </a:p>
          </p:txBody>
        </p:sp>
        <p:sp>
          <p:nvSpPr>
            <p:cNvPr id="74" name="Text Box 49"/>
            <p:cNvSpPr txBox="1">
              <a:spLocks noChangeArrowheads="1"/>
            </p:cNvSpPr>
            <p:nvPr/>
          </p:nvSpPr>
          <p:spPr bwMode="auto">
            <a:xfrm>
              <a:off x="5555264" y="6095041"/>
              <a:ext cx="940745" cy="360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1</a:t>
              </a:r>
              <a:r>
                <a:rPr lang="en-GB" dirty="0" smtClean="0">
                  <a:solidFill>
                    <a:schemeClr val="accent2"/>
                  </a:solidFill>
                </a:rPr>
                <a:t>0 </a:t>
              </a:r>
              <a:r>
                <a:rPr lang="en-GB" dirty="0">
                  <a:solidFill>
                    <a:schemeClr val="accent2"/>
                  </a:solidFill>
                </a:rPr>
                <a:t>min.</a:t>
              </a:r>
            </a:p>
          </p:txBody>
        </p:sp>
        <p:sp>
          <p:nvSpPr>
            <p:cNvPr id="75" name="Line 50"/>
            <p:cNvSpPr>
              <a:spLocks noChangeShapeType="1"/>
            </p:cNvSpPr>
            <p:nvPr/>
          </p:nvSpPr>
          <p:spPr bwMode="auto">
            <a:xfrm>
              <a:off x="6006198" y="5956844"/>
              <a:ext cx="0" cy="1597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54" tIns="41477" rIns="82954" bIns="41477"/>
            <a:lstStyle/>
            <a:p>
              <a:endParaRPr lang="en-US"/>
            </a:p>
          </p:txBody>
        </p:sp>
        <p:sp>
          <p:nvSpPr>
            <p:cNvPr id="76" name="Text Box 51"/>
            <p:cNvSpPr txBox="1">
              <a:spLocks noChangeArrowheads="1"/>
            </p:cNvSpPr>
            <p:nvPr/>
          </p:nvSpPr>
          <p:spPr bwMode="auto">
            <a:xfrm>
              <a:off x="363052" y="6171337"/>
              <a:ext cx="483842" cy="360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3</a:t>
              </a:r>
              <a:r>
                <a:rPr lang="en-GB" dirty="0" smtClean="0">
                  <a:solidFill>
                    <a:schemeClr val="accent2"/>
                  </a:solidFill>
                </a:rPr>
                <a:t> </a:t>
              </a:r>
              <a:r>
                <a:rPr lang="en-GB" dirty="0">
                  <a:solidFill>
                    <a:schemeClr val="accent2"/>
                  </a:solidFill>
                </a:rPr>
                <a:t>s</a:t>
              </a:r>
            </a:p>
          </p:txBody>
        </p:sp>
        <p:sp>
          <p:nvSpPr>
            <p:cNvPr id="77" name="Line 52"/>
            <p:cNvSpPr>
              <a:spLocks noChangeShapeType="1"/>
            </p:cNvSpPr>
            <p:nvPr/>
          </p:nvSpPr>
          <p:spPr bwMode="auto">
            <a:xfrm flipH="1">
              <a:off x="449493" y="5978437"/>
              <a:ext cx="83559" cy="2058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54" tIns="41477" rIns="82954" bIns="41477"/>
            <a:lstStyle/>
            <a:p>
              <a:endParaRPr lang="en-US"/>
            </a:p>
          </p:txBody>
        </p:sp>
        <p:sp>
          <p:nvSpPr>
            <p:cNvPr id="78" name="Line 53"/>
            <p:cNvSpPr>
              <a:spLocks noChangeShapeType="1"/>
            </p:cNvSpPr>
            <p:nvPr/>
          </p:nvSpPr>
          <p:spPr bwMode="auto">
            <a:xfrm>
              <a:off x="730426" y="5964043"/>
              <a:ext cx="152712" cy="2504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54" tIns="41477" rIns="82954" bIns="41477"/>
            <a:lstStyle/>
            <a:p>
              <a:endParaRPr lang="en-US"/>
            </a:p>
          </p:txBody>
        </p:sp>
        <p:sp>
          <p:nvSpPr>
            <p:cNvPr id="79" name="Rectangle 112"/>
            <p:cNvSpPr>
              <a:spLocks noChangeArrowheads="1"/>
            </p:cNvSpPr>
            <p:nvPr/>
          </p:nvSpPr>
          <p:spPr bwMode="auto">
            <a:xfrm>
              <a:off x="6444165" y="5366630"/>
              <a:ext cx="1819579" cy="58589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 anchor="ctr"/>
            <a:lstStyle/>
            <a:p>
              <a:endParaRPr lang="en-US"/>
            </a:p>
          </p:txBody>
        </p:sp>
        <p:sp>
          <p:nvSpPr>
            <p:cNvPr id="80" name="Rectangle 113"/>
            <p:cNvSpPr>
              <a:spLocks noChangeArrowheads="1"/>
            </p:cNvSpPr>
            <p:nvPr/>
          </p:nvSpPr>
          <p:spPr bwMode="auto">
            <a:xfrm>
              <a:off x="6007638" y="5376707"/>
              <a:ext cx="213221" cy="585895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15000">
                  <a:srgbClr val="FF0300"/>
                </a:gs>
                <a:gs pos="27500">
                  <a:srgbClr val="FF7A00"/>
                </a:gs>
                <a:gs pos="50000">
                  <a:srgbClr val="FFF200"/>
                </a:gs>
                <a:gs pos="72500">
                  <a:srgbClr val="FF7A00"/>
                </a:gs>
                <a:gs pos="85000">
                  <a:srgbClr val="FF0300"/>
                </a:gs>
                <a:gs pos="100000">
                  <a:srgbClr val="4D0808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 anchor="ctr"/>
            <a:lstStyle/>
            <a:p>
              <a:endParaRPr lang="en-US"/>
            </a:p>
          </p:txBody>
        </p:sp>
        <p:sp>
          <p:nvSpPr>
            <p:cNvPr id="81" name="Text Box 114"/>
            <p:cNvSpPr txBox="1">
              <a:spLocks noChangeArrowheads="1"/>
            </p:cNvSpPr>
            <p:nvPr/>
          </p:nvSpPr>
          <p:spPr bwMode="auto">
            <a:xfrm>
              <a:off x="5633061" y="4741867"/>
              <a:ext cx="670871" cy="514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54" tIns="41477" rIns="82954" bIns="41477">
              <a:spAutoFit/>
            </a:bodyPr>
            <a:lstStyle/>
            <a:p>
              <a:r>
                <a:rPr lang="en-GB" sz="1400" b="1">
                  <a:solidFill>
                    <a:schemeClr val="tx2">
                      <a:lumMod val="50000"/>
                    </a:schemeClr>
                  </a:solidFill>
                </a:rPr>
                <a:t>Pulse</a:t>
              </a:r>
            </a:p>
            <a:p>
              <a:r>
                <a:rPr lang="en-GB" sz="1400" b="1">
                  <a:solidFill>
                    <a:schemeClr val="tx2">
                      <a:lumMod val="50000"/>
                    </a:schemeClr>
                  </a:solidFill>
                </a:rPr>
                <a:t>+DAQ</a:t>
              </a: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537863" y="857125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Short pulse experiment (W7-AS)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576335" y="3719712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Steady state experiment (W7-X)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520515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mass storage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3808" y="1124744"/>
            <a:ext cx="5473427" cy="4968552"/>
            <a:chOff x="2267744" y="1052736"/>
            <a:chExt cx="5977483" cy="497892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7744" y="1052736"/>
              <a:ext cx="5977483" cy="4978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Elbow Connector 4"/>
            <p:cNvCxnSpPr/>
            <p:nvPr/>
          </p:nvCxnSpPr>
          <p:spPr>
            <a:xfrm>
              <a:off x="5796136" y="1340768"/>
              <a:ext cx="1224136" cy="43204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/>
            <p:nvPr/>
          </p:nvCxnSpPr>
          <p:spPr>
            <a:xfrm flipV="1">
              <a:off x="5796136" y="1772816"/>
              <a:ext cx="1224136" cy="36004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Elbow Connector 6"/>
            <p:cNvCxnSpPr/>
            <p:nvPr/>
          </p:nvCxnSpPr>
          <p:spPr>
            <a:xfrm>
              <a:off x="5868144" y="2852936"/>
              <a:ext cx="1152128" cy="158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Elbow Connector 7"/>
            <p:cNvCxnSpPr/>
            <p:nvPr/>
          </p:nvCxnSpPr>
          <p:spPr>
            <a:xfrm>
              <a:off x="5796136" y="3717032"/>
              <a:ext cx="1275224" cy="35966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/>
            <p:nvPr/>
          </p:nvCxnSpPr>
          <p:spPr>
            <a:xfrm flipV="1">
              <a:off x="5868144" y="4077072"/>
              <a:ext cx="1152128" cy="43204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/>
            <p:nvPr/>
          </p:nvCxnSpPr>
          <p:spPr>
            <a:xfrm>
              <a:off x="5724128" y="5517232"/>
              <a:ext cx="1224136" cy="158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519772" y="3392996"/>
              <a:ext cx="424847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644008" y="1268760"/>
              <a:ext cx="50405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644008" y="2132856"/>
              <a:ext cx="50405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644008" y="2852936"/>
              <a:ext cx="57606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644008" y="3717032"/>
              <a:ext cx="50405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644008" y="4509120"/>
              <a:ext cx="57606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644008" y="5517232"/>
              <a:ext cx="57606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211960" y="2348880"/>
              <a:ext cx="43204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211960" y="3429000"/>
              <a:ext cx="43204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>
              <a:off x="2915816" y="1772816"/>
              <a:ext cx="864096" cy="504056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/>
            <p:nvPr/>
          </p:nvCxnSpPr>
          <p:spPr>
            <a:xfrm flipV="1">
              <a:off x="2915816" y="2420888"/>
              <a:ext cx="864096" cy="28803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>
              <a:off x="2915816" y="3573016"/>
              <a:ext cx="864096" cy="1588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 flipV="1">
              <a:off x="2860675" y="3645024"/>
              <a:ext cx="919237" cy="685676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07504" y="908719"/>
            <a:ext cx="63367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5891D6"/>
                </a:solidFill>
                <a:latin typeface="+mn-lt"/>
              </a:rPr>
              <a:t>Horizontal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scaling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required</a:t>
            </a:r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>
              <a:solidFill>
                <a:srgbClr val="5891D6"/>
              </a:solidFill>
              <a:latin typeface="+mn-lt"/>
            </a:endParaRPr>
          </a:p>
          <a:p>
            <a:r>
              <a:rPr lang="de-DE" b="1" dirty="0" smtClean="0">
                <a:solidFill>
                  <a:srgbClr val="5891D6"/>
                </a:solidFill>
                <a:latin typeface="+mn-lt"/>
              </a:rPr>
              <a:t>Data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server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with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parallel</a:t>
            </a:r>
          </a:p>
          <a:p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filesystem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(GPFS)</a:t>
            </a: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r>
              <a:rPr lang="de-DE" b="1" dirty="0" smtClean="0">
                <a:solidFill>
                  <a:srgbClr val="5891D6"/>
                </a:solidFill>
                <a:latin typeface="+mn-lt"/>
              </a:rPr>
              <a:t>Data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migration</a:t>
            </a:r>
            <a:r>
              <a:rPr lang="de-DE" b="1" dirty="0" smtClean="0">
                <a:solidFill>
                  <a:srgbClr val="5891D6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5891D6"/>
                </a:solidFill>
                <a:latin typeface="+mn-lt"/>
              </a:rPr>
              <a:t>with</a:t>
            </a:r>
            <a:endParaRPr lang="de-DE" b="1" dirty="0">
              <a:solidFill>
                <a:srgbClr val="5891D6"/>
              </a:solidFill>
              <a:latin typeface="+mn-lt"/>
            </a:endParaRPr>
          </a:p>
          <a:p>
            <a:r>
              <a:rPr lang="de-DE" b="1" dirty="0" smtClean="0">
                <a:solidFill>
                  <a:srgbClr val="5891D6"/>
                </a:solidFill>
                <a:latin typeface="+mn-lt"/>
              </a:rPr>
              <a:t>HPSS</a:t>
            </a: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endParaRPr lang="de-DE" b="1" dirty="0">
              <a:solidFill>
                <a:srgbClr val="5891D6"/>
              </a:solidFill>
              <a:latin typeface="+mn-lt"/>
            </a:endParaRPr>
          </a:p>
          <a:p>
            <a:endParaRPr lang="de-DE" b="1" dirty="0">
              <a:solidFill>
                <a:srgbClr val="5891D6"/>
              </a:solidFill>
              <a:latin typeface="+mn-lt"/>
            </a:endParaRPr>
          </a:p>
          <a:p>
            <a:endParaRPr lang="de-DE" b="1" dirty="0" smtClean="0">
              <a:solidFill>
                <a:srgbClr val="5891D6"/>
              </a:solidFill>
              <a:latin typeface="+mn-lt"/>
            </a:endParaRPr>
          </a:p>
          <a:p>
            <a:r>
              <a:rPr lang="de-DE" b="1" dirty="0" smtClean="0">
                <a:solidFill>
                  <a:srgbClr val="C00000"/>
                </a:solidFill>
                <a:latin typeface="+mn-lt"/>
              </a:rPr>
              <a:t>Due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data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streaming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,</a:t>
            </a:r>
          </a:p>
          <a:p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network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has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scale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 in </a:t>
            </a:r>
            <a:r>
              <a:rPr lang="de-DE" b="1" dirty="0" err="1" smtClean="0">
                <a:solidFill>
                  <a:srgbClr val="C00000"/>
                </a:solidFill>
                <a:latin typeface="+mn-lt"/>
              </a:rPr>
              <a:t>bandwidth</a:t>
            </a:r>
            <a:r>
              <a:rPr lang="de-DE" b="1" dirty="0" smtClean="0">
                <a:solidFill>
                  <a:srgbClr val="C00000"/>
                </a:solidFill>
                <a:latin typeface="+mn-lt"/>
              </a:rPr>
              <a:t>!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2051720" y="4142780"/>
            <a:ext cx="2880320" cy="17344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019691" y="5733256"/>
            <a:ext cx="1" cy="4384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 rot="16200000">
            <a:off x="7647903" y="2811842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+mj-lt"/>
              </a:rPr>
              <a:t>WDC</a:t>
            </a:r>
            <a:endParaRPr lang="en-US" b="1" dirty="0">
              <a:latin typeface="+mj-lt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509819" y="5980638"/>
            <a:ext cx="56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+mj-lt"/>
              </a:rPr>
              <a:t>RZG</a:t>
            </a:r>
            <a:endParaRPr lang="en-US" b="1" dirty="0">
              <a:latin typeface="+mj-lt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613275" y="6171698"/>
            <a:ext cx="220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  <a:latin typeface="+mj-lt"/>
              </a:rPr>
              <a:t>WAN 10G link </a:t>
            </a:r>
            <a:r>
              <a:rPr lang="de-DE" b="1" dirty="0" err="1">
                <a:solidFill>
                  <a:srgbClr val="C00000"/>
                </a:solidFill>
                <a:latin typeface="+mj-lt"/>
              </a:rPr>
              <a:t>to</a:t>
            </a:r>
            <a:r>
              <a:rPr lang="de-DE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de-DE" b="1" dirty="0" smtClean="0">
                <a:solidFill>
                  <a:srgbClr val="C00000"/>
                </a:solidFill>
                <a:latin typeface="+mj-lt"/>
              </a:rPr>
              <a:t>RZG</a:t>
            </a:r>
            <a:endParaRPr lang="de-DE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4145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Parameterstreams</a:t>
            </a:r>
            <a:endParaRPr lang="de-DE" dirty="0"/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314325" y="6005513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de-DE" sz="1400" b="1"/>
              <a:t>time</a:t>
            </a:r>
          </a:p>
        </p:txBody>
      </p:sp>
      <p:sp>
        <p:nvSpPr>
          <p:cNvPr id="258054" name="AutoShape 6"/>
          <p:cNvSpPr>
            <a:spLocks noChangeArrowheads="1"/>
          </p:cNvSpPr>
          <p:nvPr/>
        </p:nvSpPr>
        <p:spPr bwMode="auto">
          <a:xfrm>
            <a:off x="1425575" y="45720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1" name="AutoShape 13"/>
          <p:cNvSpPr>
            <a:spLocks noChangeArrowheads="1"/>
          </p:cNvSpPr>
          <p:nvPr/>
        </p:nvSpPr>
        <p:spPr bwMode="auto">
          <a:xfrm>
            <a:off x="2362200" y="45720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2" name="AutoShape 14"/>
          <p:cNvSpPr>
            <a:spLocks noChangeArrowheads="1"/>
          </p:cNvSpPr>
          <p:nvPr/>
        </p:nvSpPr>
        <p:spPr bwMode="auto">
          <a:xfrm>
            <a:off x="3576638" y="4572000"/>
            <a:ext cx="1214437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3" name="AutoShape 15"/>
          <p:cNvSpPr>
            <a:spLocks noChangeArrowheads="1"/>
          </p:cNvSpPr>
          <p:nvPr/>
        </p:nvSpPr>
        <p:spPr bwMode="auto">
          <a:xfrm>
            <a:off x="1381125" y="2971800"/>
            <a:ext cx="1214438" cy="1214438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5" name="AutoShape 17"/>
          <p:cNvSpPr>
            <a:spLocks noChangeArrowheads="1"/>
          </p:cNvSpPr>
          <p:nvPr/>
        </p:nvSpPr>
        <p:spPr bwMode="auto">
          <a:xfrm>
            <a:off x="4419600" y="45720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6" name="AutoShape 18"/>
          <p:cNvSpPr>
            <a:spLocks noChangeArrowheads="1"/>
          </p:cNvSpPr>
          <p:nvPr/>
        </p:nvSpPr>
        <p:spPr bwMode="auto">
          <a:xfrm>
            <a:off x="5292725" y="45720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7" name="AutoShape 19"/>
          <p:cNvSpPr>
            <a:spLocks noChangeArrowheads="1"/>
          </p:cNvSpPr>
          <p:nvPr/>
        </p:nvSpPr>
        <p:spPr bwMode="auto">
          <a:xfrm>
            <a:off x="6156325" y="45720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68" name="AutoShape 20"/>
          <p:cNvSpPr>
            <a:spLocks noChangeArrowheads="1"/>
          </p:cNvSpPr>
          <p:nvPr/>
        </p:nvSpPr>
        <p:spPr bwMode="auto">
          <a:xfrm>
            <a:off x="3729038" y="2971800"/>
            <a:ext cx="1214437" cy="1214438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74" name="Text Box 26"/>
          <p:cNvSpPr txBox="1">
            <a:spLocks noChangeArrowheads="1"/>
          </p:cNvSpPr>
          <p:nvPr/>
        </p:nvSpPr>
        <p:spPr bwMode="auto">
          <a:xfrm>
            <a:off x="0" y="3287713"/>
            <a:ext cx="1450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400" b="1" i="0"/>
              <a:t>Segment</a:t>
            </a:r>
          </a:p>
          <a:p>
            <a:r>
              <a:rPr lang="de-DE" sz="1400" b="1" i="0"/>
              <a:t>Parmboxes</a:t>
            </a:r>
            <a:endParaRPr lang="de-DE" sz="1400" i="0"/>
          </a:p>
        </p:txBody>
      </p:sp>
      <p:sp>
        <p:nvSpPr>
          <p:cNvPr id="258075" name="Text Box 27"/>
          <p:cNvSpPr txBox="1">
            <a:spLocks noChangeArrowheads="1"/>
          </p:cNvSpPr>
          <p:nvPr/>
        </p:nvSpPr>
        <p:spPr bwMode="auto">
          <a:xfrm>
            <a:off x="0" y="4986338"/>
            <a:ext cx="1079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400" b="1" i="0"/>
              <a:t>Databoxes</a:t>
            </a:r>
            <a:endParaRPr lang="de-DE" sz="1400" i="0"/>
          </a:p>
        </p:txBody>
      </p:sp>
      <p:sp>
        <p:nvSpPr>
          <p:cNvPr id="258076" name="Line 28"/>
          <p:cNvSpPr>
            <a:spLocks noChangeShapeType="1"/>
          </p:cNvSpPr>
          <p:nvPr/>
        </p:nvSpPr>
        <p:spPr bwMode="auto">
          <a:xfrm>
            <a:off x="955675" y="6172200"/>
            <a:ext cx="7360741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78" name="AutoShape 30"/>
          <p:cNvSpPr>
            <a:spLocks noChangeArrowheads="1"/>
          </p:cNvSpPr>
          <p:nvPr/>
        </p:nvSpPr>
        <p:spPr bwMode="auto">
          <a:xfrm>
            <a:off x="1828800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79" name="AutoShape 31"/>
          <p:cNvSpPr>
            <a:spLocks noChangeArrowheads="1"/>
          </p:cNvSpPr>
          <p:nvPr/>
        </p:nvSpPr>
        <p:spPr bwMode="auto">
          <a:xfrm>
            <a:off x="4191000" y="3429000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0" name="AutoShape 32"/>
          <p:cNvSpPr>
            <a:spLocks noChangeArrowheads="1"/>
          </p:cNvSpPr>
          <p:nvPr/>
        </p:nvSpPr>
        <p:spPr bwMode="auto">
          <a:xfrm>
            <a:off x="1828800" y="3429000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1" name="AutoShape 33"/>
          <p:cNvSpPr>
            <a:spLocks noChangeArrowheads="1"/>
          </p:cNvSpPr>
          <p:nvPr/>
        </p:nvSpPr>
        <p:spPr bwMode="auto">
          <a:xfrm>
            <a:off x="2819400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2" name="AutoShape 34"/>
          <p:cNvSpPr>
            <a:spLocks noChangeArrowheads="1"/>
          </p:cNvSpPr>
          <p:nvPr/>
        </p:nvSpPr>
        <p:spPr bwMode="auto">
          <a:xfrm>
            <a:off x="4791075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3" name="AutoShape 35"/>
          <p:cNvSpPr>
            <a:spLocks noChangeArrowheads="1"/>
          </p:cNvSpPr>
          <p:nvPr/>
        </p:nvSpPr>
        <p:spPr bwMode="auto">
          <a:xfrm>
            <a:off x="5634038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4" name="AutoShape 36"/>
          <p:cNvSpPr>
            <a:spLocks noChangeArrowheads="1"/>
          </p:cNvSpPr>
          <p:nvPr/>
        </p:nvSpPr>
        <p:spPr bwMode="auto">
          <a:xfrm>
            <a:off x="6629400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088" name="AutoShape 40"/>
          <p:cNvSpPr>
            <a:spLocks noChangeArrowheads="1"/>
          </p:cNvSpPr>
          <p:nvPr/>
        </p:nvSpPr>
        <p:spPr bwMode="auto">
          <a:xfrm>
            <a:off x="3886200" y="4986338"/>
            <a:ext cx="390525" cy="152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8403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58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8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8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8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8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8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8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8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8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8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4" grpId="0" animBg="1"/>
      <p:bldP spid="258061" grpId="0" animBg="1"/>
      <p:bldP spid="258062" grpId="0" animBg="1"/>
      <p:bldP spid="258063" grpId="0" animBg="1"/>
      <p:bldP spid="258065" grpId="0" animBg="1"/>
      <p:bldP spid="258066" grpId="0" animBg="1"/>
      <p:bldP spid="258067" grpId="0" animBg="1"/>
      <p:bldP spid="258068" grpId="0" animBg="1"/>
      <p:bldP spid="258078" grpId="0" animBg="1"/>
      <p:bldP spid="258079" grpId="0" animBg="1"/>
      <p:bldP spid="258080" grpId="0" animBg="1"/>
      <p:bldP spid="258081" grpId="0" animBg="1"/>
      <p:bldP spid="258082" grpId="0" animBg="1"/>
      <p:bldP spid="258083" grpId="0" animBg="1"/>
      <p:bldP spid="258084" grpId="0" animBg="1"/>
      <p:bldP spid="2580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Parameterstreams</a:t>
            </a:r>
            <a:endParaRPr lang="de-DE" dirty="0"/>
          </a:p>
        </p:txBody>
      </p:sp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-26988" y="5735638"/>
            <a:ext cx="12207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time</a:t>
            </a:r>
          </a:p>
        </p:txBody>
      </p:sp>
      <p:sp>
        <p:nvSpPr>
          <p:cNvPr id="273412" name="Line 4"/>
          <p:cNvSpPr>
            <a:spLocks noChangeShapeType="1"/>
          </p:cNvSpPr>
          <p:nvPr/>
        </p:nvSpPr>
        <p:spPr bwMode="auto">
          <a:xfrm>
            <a:off x="955675" y="5949950"/>
            <a:ext cx="7360741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15" name="AutoShape 7"/>
          <p:cNvSpPr>
            <a:spLocks noChangeArrowheads="1"/>
          </p:cNvSpPr>
          <p:nvPr/>
        </p:nvSpPr>
        <p:spPr bwMode="auto">
          <a:xfrm>
            <a:off x="1752600" y="1981200"/>
            <a:ext cx="457200" cy="533400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16" name="AutoShape 8"/>
          <p:cNvSpPr>
            <a:spLocks noChangeArrowheads="1"/>
          </p:cNvSpPr>
          <p:nvPr/>
        </p:nvSpPr>
        <p:spPr bwMode="auto">
          <a:xfrm>
            <a:off x="1752600" y="4114800"/>
            <a:ext cx="914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17" name="AutoShape 9"/>
          <p:cNvSpPr>
            <a:spLocks noChangeArrowheads="1"/>
          </p:cNvSpPr>
          <p:nvPr/>
        </p:nvSpPr>
        <p:spPr bwMode="auto">
          <a:xfrm>
            <a:off x="1752600" y="3581400"/>
            <a:ext cx="457200" cy="533400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19" name="AutoShape 11"/>
          <p:cNvSpPr>
            <a:spLocks noChangeArrowheads="1"/>
          </p:cNvSpPr>
          <p:nvPr/>
        </p:nvSpPr>
        <p:spPr bwMode="auto">
          <a:xfrm>
            <a:off x="17526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23" name="AutoShape 15"/>
          <p:cNvSpPr>
            <a:spLocks noChangeArrowheads="1"/>
          </p:cNvSpPr>
          <p:nvPr/>
        </p:nvSpPr>
        <p:spPr bwMode="auto">
          <a:xfrm>
            <a:off x="6324600" y="3581400"/>
            <a:ext cx="457200" cy="533400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24" name="AutoShape 16"/>
          <p:cNvSpPr>
            <a:spLocks noChangeArrowheads="1"/>
          </p:cNvSpPr>
          <p:nvPr/>
        </p:nvSpPr>
        <p:spPr bwMode="auto">
          <a:xfrm>
            <a:off x="3886200" y="1981200"/>
            <a:ext cx="457200" cy="533400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29" name="AutoShape 21"/>
          <p:cNvSpPr>
            <a:spLocks noChangeArrowheads="1"/>
          </p:cNvSpPr>
          <p:nvPr/>
        </p:nvSpPr>
        <p:spPr bwMode="auto">
          <a:xfrm>
            <a:off x="6324600" y="1981200"/>
            <a:ext cx="457200" cy="533400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33" name="AutoShape 25"/>
          <p:cNvSpPr>
            <a:spLocks noChangeArrowheads="1"/>
          </p:cNvSpPr>
          <p:nvPr/>
        </p:nvSpPr>
        <p:spPr bwMode="auto">
          <a:xfrm>
            <a:off x="4800600" y="4114800"/>
            <a:ext cx="914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34" name="AutoShape 26"/>
          <p:cNvSpPr>
            <a:spLocks noChangeArrowheads="1"/>
          </p:cNvSpPr>
          <p:nvPr/>
        </p:nvSpPr>
        <p:spPr bwMode="auto">
          <a:xfrm>
            <a:off x="3886200" y="4114800"/>
            <a:ext cx="914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35" name="AutoShape 27"/>
          <p:cNvSpPr>
            <a:spLocks noChangeArrowheads="1"/>
          </p:cNvSpPr>
          <p:nvPr/>
        </p:nvSpPr>
        <p:spPr bwMode="auto">
          <a:xfrm>
            <a:off x="6324600" y="4114800"/>
            <a:ext cx="914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36" name="AutoShape 28"/>
          <p:cNvSpPr>
            <a:spLocks noChangeArrowheads="1"/>
          </p:cNvSpPr>
          <p:nvPr/>
        </p:nvSpPr>
        <p:spPr bwMode="auto">
          <a:xfrm>
            <a:off x="5715000" y="4114800"/>
            <a:ext cx="6096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38" name="AutoShape 30"/>
          <p:cNvSpPr>
            <a:spLocks noChangeArrowheads="1"/>
          </p:cNvSpPr>
          <p:nvPr/>
        </p:nvSpPr>
        <p:spPr bwMode="auto">
          <a:xfrm>
            <a:off x="2667000" y="4114800"/>
            <a:ext cx="914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48" name="AutoShape 40"/>
          <p:cNvSpPr>
            <a:spLocks noChangeArrowheads="1"/>
          </p:cNvSpPr>
          <p:nvPr/>
        </p:nvSpPr>
        <p:spPr bwMode="auto">
          <a:xfrm>
            <a:off x="72390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49" name="AutoShape 41"/>
          <p:cNvSpPr>
            <a:spLocks noChangeArrowheads="1"/>
          </p:cNvSpPr>
          <p:nvPr/>
        </p:nvSpPr>
        <p:spPr bwMode="auto">
          <a:xfrm>
            <a:off x="67818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0" name="AutoShape 42"/>
          <p:cNvSpPr>
            <a:spLocks noChangeArrowheads="1"/>
          </p:cNvSpPr>
          <p:nvPr/>
        </p:nvSpPr>
        <p:spPr bwMode="auto">
          <a:xfrm>
            <a:off x="63246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1" name="AutoShape 43"/>
          <p:cNvSpPr>
            <a:spLocks noChangeArrowheads="1"/>
          </p:cNvSpPr>
          <p:nvPr/>
        </p:nvSpPr>
        <p:spPr bwMode="auto">
          <a:xfrm>
            <a:off x="57150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2" name="AutoShape 44"/>
          <p:cNvSpPr>
            <a:spLocks noChangeArrowheads="1"/>
          </p:cNvSpPr>
          <p:nvPr/>
        </p:nvSpPr>
        <p:spPr bwMode="auto">
          <a:xfrm>
            <a:off x="52578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3" name="AutoShape 45"/>
          <p:cNvSpPr>
            <a:spLocks noChangeArrowheads="1"/>
          </p:cNvSpPr>
          <p:nvPr/>
        </p:nvSpPr>
        <p:spPr bwMode="auto">
          <a:xfrm>
            <a:off x="48006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4" name="AutoShape 46"/>
          <p:cNvSpPr>
            <a:spLocks noChangeArrowheads="1"/>
          </p:cNvSpPr>
          <p:nvPr/>
        </p:nvSpPr>
        <p:spPr bwMode="auto">
          <a:xfrm>
            <a:off x="43434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5" name="AutoShape 47"/>
          <p:cNvSpPr>
            <a:spLocks noChangeArrowheads="1"/>
          </p:cNvSpPr>
          <p:nvPr/>
        </p:nvSpPr>
        <p:spPr bwMode="auto">
          <a:xfrm>
            <a:off x="38862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6" name="AutoShape 48"/>
          <p:cNvSpPr>
            <a:spLocks noChangeArrowheads="1"/>
          </p:cNvSpPr>
          <p:nvPr/>
        </p:nvSpPr>
        <p:spPr bwMode="auto">
          <a:xfrm>
            <a:off x="22098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7" name="AutoShape 49"/>
          <p:cNvSpPr>
            <a:spLocks noChangeArrowheads="1"/>
          </p:cNvSpPr>
          <p:nvPr/>
        </p:nvSpPr>
        <p:spPr bwMode="auto">
          <a:xfrm>
            <a:off x="26670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58" name="AutoShape 50"/>
          <p:cNvSpPr>
            <a:spLocks noChangeArrowheads="1"/>
          </p:cNvSpPr>
          <p:nvPr/>
        </p:nvSpPr>
        <p:spPr bwMode="auto">
          <a:xfrm>
            <a:off x="3124200" y="2514600"/>
            <a:ext cx="457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462" name="Text Box 54"/>
          <p:cNvSpPr txBox="1">
            <a:spLocks noChangeArrowheads="1"/>
          </p:cNvSpPr>
          <p:nvPr/>
        </p:nvSpPr>
        <p:spPr bwMode="auto">
          <a:xfrm rot="10800000" flipV="1">
            <a:off x="273050" y="2635250"/>
            <a:ext cx="1479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400" b="1" i="0"/>
              <a:t>Datastream 1</a:t>
            </a:r>
          </a:p>
        </p:txBody>
      </p:sp>
      <p:sp>
        <p:nvSpPr>
          <p:cNvPr id="273463" name="Text Box 55"/>
          <p:cNvSpPr txBox="1">
            <a:spLocks noChangeArrowheads="1"/>
          </p:cNvSpPr>
          <p:nvPr/>
        </p:nvSpPr>
        <p:spPr bwMode="auto">
          <a:xfrm>
            <a:off x="288925" y="4330700"/>
            <a:ext cx="1463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400" b="1" i="0"/>
              <a:t>Datastream 2</a:t>
            </a:r>
            <a:endParaRPr lang="de-DE" sz="1400" i="0"/>
          </a:p>
        </p:txBody>
      </p:sp>
      <p:sp>
        <p:nvSpPr>
          <p:cNvPr id="273466" name="Text Box 58"/>
          <p:cNvSpPr txBox="1">
            <a:spLocks noChangeArrowheads="1"/>
          </p:cNvSpPr>
          <p:nvPr/>
        </p:nvSpPr>
        <p:spPr bwMode="auto">
          <a:xfrm>
            <a:off x="273050" y="2041525"/>
            <a:ext cx="1936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400" b="1" i="0"/>
              <a:t>SegPar 1</a:t>
            </a:r>
          </a:p>
        </p:txBody>
      </p:sp>
      <p:sp>
        <p:nvSpPr>
          <p:cNvPr id="273469" name="Text Box 61"/>
          <p:cNvSpPr txBox="1">
            <a:spLocks noChangeArrowheads="1"/>
          </p:cNvSpPr>
          <p:nvPr/>
        </p:nvSpPr>
        <p:spPr bwMode="auto">
          <a:xfrm>
            <a:off x="273050" y="3706813"/>
            <a:ext cx="1479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400" b="1" i="0"/>
              <a:t>SegPar 2</a:t>
            </a:r>
          </a:p>
        </p:txBody>
      </p:sp>
    </p:spTree>
    <p:extLst>
      <p:ext uri="{BB962C8B-B14F-4D97-AF65-F5344CB8AC3E}">
        <p14:creationId xmlns:p14="http://schemas.microsoft.com/office/powerpoint/2010/main" xmlns="" val="216078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Psi  template TPT1  env TPENV1  fore 0  back 16777215  eqnno 1"/>
  <p:tag name="FILENAME" val="TP_tmp"/>
  <p:tag name="ORIGWIDTH" val="7"/>
  <p:tag name="PICTUREFILESIZE" val="1285"/>
</p:tagLst>
</file>

<file path=ppt/theme/theme1.xml><?xml version="1.0" encoding="utf-8"?>
<a:theme xmlns:a="http://schemas.openxmlformats.org/drawingml/2006/main" name="1_Larissa-Design">
  <a:themeElements>
    <a:clrScheme name="Benutzerdefiniert 1">
      <a:dk1>
        <a:srgbClr val="1F497D"/>
      </a:dk1>
      <a:lt1>
        <a:sysClr val="window" lastClr="FFFFFF"/>
      </a:lt1>
      <a:dk2>
        <a:srgbClr val="4F81B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1328</Words>
  <Application>Microsoft Office PowerPoint</Application>
  <PresentationFormat>Bildschirmpräsentation (4:3)</PresentationFormat>
  <Paragraphs>558</Paragraphs>
  <Slides>27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0" baseType="lpstr">
      <vt:lpstr>1_Larissa-Design</vt:lpstr>
      <vt:lpstr>Photo Editor-Foto</vt:lpstr>
      <vt:lpstr>Equation</vt:lpstr>
      <vt:lpstr>Folie 1</vt:lpstr>
      <vt:lpstr>Introduction Wendelstein 7-X</vt:lpstr>
      <vt:lpstr>The Fusion “Business”</vt:lpstr>
      <vt:lpstr>Wendelstein 7-X Data Sources</vt:lpstr>
      <vt:lpstr>Archiving</vt:lpstr>
      <vt:lpstr>Data Acquisition Challenges</vt:lpstr>
      <vt:lpstr>Scalable mass storage</vt:lpstr>
      <vt:lpstr>Data- and Parameterstreams</vt:lpstr>
      <vt:lpstr>Data- and Parameterstreams</vt:lpstr>
      <vt:lpstr>File Tree of Archived Data</vt:lpstr>
      <vt:lpstr>Wendelstein 7-X Data Archive</vt:lpstr>
      <vt:lpstr>The Data Analysis Challenge</vt:lpstr>
      <vt:lpstr>Petri Net like Analysis Chains</vt:lpstr>
      <vt:lpstr>Bayesian Modeling</vt:lpstr>
      <vt:lpstr>W7-X Online / Offline Data Analyses</vt:lpstr>
      <vt:lpstr>Modeling Offline &amp; Online</vt:lpstr>
      <vt:lpstr>Chain Analyses + Modelling with SOA</vt:lpstr>
      <vt:lpstr>Coupling SOA to Real Time Plasma Control?</vt:lpstr>
      <vt:lpstr>Combination SOA + Virtualization</vt:lpstr>
      <vt:lpstr>W7-X IT Virtualization</vt:lpstr>
      <vt:lpstr>Summary</vt:lpstr>
      <vt:lpstr>Backup Slides</vt:lpstr>
      <vt:lpstr>Scientific Workflow W7-X</vt:lpstr>
      <vt:lpstr>How SOA works</vt:lpstr>
      <vt:lpstr>The Need for Online Modeling</vt:lpstr>
      <vt:lpstr>Solving Model Equations for RT Systems</vt:lpstr>
      <vt:lpstr>VMEC service example</vt:lpstr>
    </vt:vector>
  </TitlesOfParts>
  <Company>Max-Planck-Institut für Plasmaphysik Greifswald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werner</dc:creator>
  <cp:lastModifiedBy>Schönian, Claudia</cp:lastModifiedBy>
  <cp:revision>1203</cp:revision>
  <dcterms:created xsi:type="dcterms:W3CDTF">2008-01-02T13:29:16Z</dcterms:created>
  <dcterms:modified xsi:type="dcterms:W3CDTF">2014-02-04T08:21:36Z</dcterms:modified>
</cp:coreProperties>
</file>