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256" r:id="rId2"/>
    <p:sldId id="278" r:id="rId3"/>
    <p:sldId id="277" r:id="rId4"/>
    <p:sldId id="257" r:id="rId5"/>
    <p:sldId id="258" r:id="rId6"/>
    <p:sldId id="273" r:id="rId7"/>
    <p:sldId id="260" r:id="rId8"/>
    <p:sldId id="261" r:id="rId9"/>
    <p:sldId id="262" r:id="rId10"/>
    <p:sldId id="263" r:id="rId11"/>
    <p:sldId id="272" r:id="rId12"/>
    <p:sldId id="265" r:id="rId13"/>
    <p:sldId id="266" r:id="rId14"/>
    <p:sldId id="264" r:id="rId15"/>
    <p:sldId id="267" r:id="rId16"/>
    <p:sldId id="268" r:id="rId17"/>
    <p:sldId id="269" r:id="rId18"/>
    <p:sldId id="275" r:id="rId19"/>
    <p:sldId id="276" r:id="rId20"/>
    <p:sldId id="270" r:id="rId21"/>
    <p:sldId id="279" r:id="rId22"/>
    <p:sldId id="280" r:id="rId23"/>
    <p:sldId id="281" r:id="rId24"/>
    <p:sldId id="282" r:id="rId25"/>
    <p:sldId id="283" r:id="rId26"/>
    <p:sldId id="284" r:id="rId27"/>
    <p:sldId id="285" r:id="rId28"/>
    <p:sldId id="286" r:id="rId29"/>
    <p:sldId id="287" r:id="rId30"/>
    <p:sldId id="288" r:id="rId31"/>
    <p:sldId id="289" r:id="rId32"/>
    <p:sldId id="290" r:id="rId33"/>
    <p:sldId id="291" r:id="rId34"/>
    <p:sldId id="292" r:id="rId35"/>
    <p:sldId id="293" r:id="rId36"/>
    <p:sldId id="294" r:id="rId37"/>
    <p:sldId id="295" r:id="rId38"/>
    <p:sldId id="296" r:id="rId39"/>
    <p:sldId id="297" r:id="rId40"/>
    <p:sldId id="298" r:id="rId41"/>
    <p:sldId id="299" r:id="rId42"/>
    <p:sldId id="300" r:id="rId43"/>
    <p:sldId id="301" r:id="rId44"/>
    <p:sldId id="302" r:id="rId45"/>
    <p:sldId id="303" r:id="rId46"/>
    <p:sldId id="304" r:id="rId47"/>
    <p:sldId id="305" r:id="rId48"/>
    <p:sldId id="306" r:id="rId49"/>
    <p:sldId id="307" r:id="rId50"/>
    <p:sldId id="308" r:id="rId51"/>
    <p:sldId id="309" r:id="rId52"/>
    <p:sldId id="310"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Lst>
  <p:sldSz cx="9144000" cy="6858000" type="screen4x3"/>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79" d="100"/>
          <a:sy n="179" d="100"/>
        </p:scale>
        <p:origin x="-158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heme" Target="theme/theme1.xml"/><Relationship Id="rId61" Type="http://schemas.openxmlformats.org/officeDocument/2006/relationships/slide" Target="slides/slide60.xml"/><Relationship Id="rId82" Type="http://schemas.openxmlformats.org/officeDocument/2006/relationships/slide" Target="slides/slide8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677555E4-B609-47D0-8043-7B8B60F386D8}" type="datetimeFigureOut">
              <a:rPr lang="de-DE" smtClean="0"/>
              <a:t>08.07.2015</a:t>
            </a:fld>
            <a:endParaRPr lang="de-DE"/>
          </a:p>
        </p:txBody>
      </p:sp>
      <p:sp>
        <p:nvSpPr>
          <p:cNvPr id="4" name="Fußzeilenplatzhalt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954723CE-B4C4-4296-A3AB-7643062FC6D7}" type="slidenum">
              <a:rPr lang="de-DE" smtClean="0"/>
              <a:t>‹Nr.›</a:t>
            </a:fld>
            <a:endParaRPr lang="de-DE"/>
          </a:p>
        </p:txBody>
      </p:sp>
    </p:spTree>
    <p:extLst>
      <p:ext uri="{BB962C8B-B14F-4D97-AF65-F5344CB8AC3E}">
        <p14:creationId xmlns:p14="http://schemas.microsoft.com/office/powerpoint/2010/main" val="3103455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AA9BEA93-46C5-4D3D-91F5-B2FB177EC06A}" type="datetimeFigureOut">
              <a:rPr lang="de-DE" smtClean="0"/>
              <a:t>08.07.2015</a:t>
            </a:fld>
            <a:endParaRPr lang="de-DE"/>
          </a:p>
        </p:txBody>
      </p:sp>
      <p:sp>
        <p:nvSpPr>
          <p:cNvPr id="4" name="Folienbildplatzhalt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6BCA2ED5-323F-49DB-918C-FFAD28523D35}" type="slidenum">
              <a:rPr lang="de-DE" smtClean="0"/>
              <a:t>‹Nr.›</a:t>
            </a:fld>
            <a:endParaRPr lang="de-DE"/>
          </a:p>
        </p:txBody>
      </p:sp>
    </p:spTree>
    <p:extLst>
      <p:ext uri="{BB962C8B-B14F-4D97-AF65-F5344CB8AC3E}">
        <p14:creationId xmlns:p14="http://schemas.microsoft.com/office/powerpoint/2010/main" val="13721030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Katalysator für Data Sharing</a:t>
            </a:r>
            <a:endParaRPr lang="de-DE" dirty="0"/>
          </a:p>
        </p:txBody>
      </p:sp>
      <p:sp>
        <p:nvSpPr>
          <p:cNvPr id="4" name="Foliennummernplatzhalter 3"/>
          <p:cNvSpPr>
            <a:spLocks noGrp="1"/>
          </p:cNvSpPr>
          <p:nvPr>
            <p:ph type="sldNum" sz="quarter" idx="10"/>
          </p:nvPr>
        </p:nvSpPr>
        <p:spPr/>
        <p:txBody>
          <a:bodyPr/>
          <a:lstStyle/>
          <a:p>
            <a:fld id="{3775BD18-6E76-46E2-BECA-9E2DD3574CAD}" type="slidenum">
              <a:rPr lang="de-DE" smtClean="0"/>
              <a:t>25</a:t>
            </a:fld>
            <a:endParaRPr lang="de-DE"/>
          </a:p>
        </p:txBody>
      </p:sp>
    </p:spTree>
    <p:extLst>
      <p:ext uri="{BB962C8B-B14F-4D97-AF65-F5344CB8AC3E}">
        <p14:creationId xmlns:p14="http://schemas.microsoft.com/office/powerpoint/2010/main" val="20587933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Abstimmung</a:t>
            </a:r>
            <a:r>
              <a:rPr lang="de-DE" baseline="0" dirty="0" smtClean="0"/>
              <a:t> übergreifender Strategien</a:t>
            </a:r>
          </a:p>
          <a:p>
            <a:r>
              <a:rPr lang="de-DE" baseline="0" dirty="0" smtClean="0"/>
              <a:t>Beratung der Politik</a:t>
            </a:r>
            <a:endParaRPr lang="de-DE" dirty="0"/>
          </a:p>
        </p:txBody>
      </p:sp>
      <p:sp>
        <p:nvSpPr>
          <p:cNvPr id="4" name="Foliennummernplatzhalter 3"/>
          <p:cNvSpPr>
            <a:spLocks noGrp="1"/>
          </p:cNvSpPr>
          <p:nvPr>
            <p:ph type="sldNum" sz="quarter" idx="10"/>
          </p:nvPr>
        </p:nvSpPr>
        <p:spPr/>
        <p:txBody>
          <a:bodyPr/>
          <a:lstStyle/>
          <a:p>
            <a:fld id="{3775BD18-6E76-46E2-BECA-9E2DD3574CAD}" type="slidenum">
              <a:rPr lang="de-DE" smtClean="0"/>
              <a:t>79</a:t>
            </a:fld>
            <a:endParaRPr lang="de-DE"/>
          </a:p>
        </p:txBody>
      </p:sp>
    </p:spTree>
    <p:extLst>
      <p:ext uri="{BB962C8B-B14F-4D97-AF65-F5344CB8AC3E}">
        <p14:creationId xmlns:p14="http://schemas.microsoft.com/office/powerpoint/2010/main" val="13631880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839DF018-8FD1-475D-AF47-55BC5A5BB378}" type="datetimeFigureOut">
              <a:rPr lang="de-DE" smtClean="0"/>
              <a:t>08.07.2015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3048458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39DF018-8FD1-475D-AF47-55BC5A5BB378}" type="datetimeFigureOut">
              <a:rPr lang="de-DE" smtClean="0"/>
              <a:t>08.07.2015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13856848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39DF018-8FD1-475D-AF47-55BC5A5BB378}" type="datetimeFigureOut">
              <a:rPr lang="de-DE" smtClean="0"/>
              <a:t>08.07.2015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2361744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839DF018-8FD1-475D-AF47-55BC5A5BB378}" type="datetimeFigureOut">
              <a:rPr lang="de-DE" smtClean="0"/>
              <a:t>08.07.2015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5282269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839DF018-8FD1-475D-AF47-55BC5A5BB378}" type="datetimeFigureOut">
              <a:rPr lang="de-DE" smtClean="0"/>
              <a:t>08.07.2015</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38571991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839DF018-8FD1-475D-AF47-55BC5A5BB378}" type="datetimeFigureOut">
              <a:rPr lang="de-DE" smtClean="0"/>
              <a:t>08.07.2015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86662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839DF018-8FD1-475D-AF47-55BC5A5BB378}" type="datetimeFigureOut">
              <a:rPr lang="de-DE" smtClean="0"/>
              <a:t>08.07.2015</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4241553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839DF018-8FD1-475D-AF47-55BC5A5BB378}" type="datetimeFigureOut">
              <a:rPr lang="de-DE" smtClean="0"/>
              <a:t>08.07.2015</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3140433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39DF018-8FD1-475D-AF47-55BC5A5BB378}" type="datetimeFigureOut">
              <a:rPr lang="de-DE" smtClean="0"/>
              <a:t>08.07.2015</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2801429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39DF018-8FD1-475D-AF47-55BC5A5BB378}" type="datetimeFigureOut">
              <a:rPr lang="de-DE" smtClean="0"/>
              <a:t>08.07.2015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5809806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839DF018-8FD1-475D-AF47-55BC5A5BB378}" type="datetimeFigureOut">
              <a:rPr lang="de-DE" smtClean="0"/>
              <a:t>08.07.2015</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DEA0FC4-3E93-4D8E-939A-77ECACF62F95}" type="slidenum">
              <a:rPr lang="de-DE" smtClean="0"/>
              <a:t>‹Nr.›</a:t>
            </a:fld>
            <a:endParaRPr lang="de-DE"/>
          </a:p>
        </p:txBody>
      </p:sp>
    </p:spTree>
    <p:extLst>
      <p:ext uri="{BB962C8B-B14F-4D97-AF65-F5344CB8AC3E}">
        <p14:creationId xmlns:p14="http://schemas.microsoft.com/office/powerpoint/2010/main" val="1906727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brightnessContrast bright="15000"/>
                    </a14:imgEffect>
                  </a14:imgLayer>
                </a14:imgProps>
              </a:ext>
            </a:extLst>
          </a:blip>
          <a:srcRect/>
          <a:stretch>
            <a:fillRect l="-3000" r="-3000"/>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9DF018-8FD1-475D-AF47-55BC5A5BB378}" type="datetimeFigureOut">
              <a:rPr lang="de-DE" smtClean="0"/>
              <a:t>08.07.2015</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EA0FC4-3E93-4D8E-939A-77ECACF62F95}" type="slidenum">
              <a:rPr lang="de-DE" smtClean="0"/>
              <a:t>‹Nr.›</a:t>
            </a:fld>
            <a:endParaRPr lang="de-DE"/>
          </a:p>
        </p:txBody>
      </p:sp>
    </p:spTree>
    <p:extLst>
      <p:ext uri="{BB962C8B-B14F-4D97-AF65-F5344CB8AC3E}">
        <p14:creationId xmlns:p14="http://schemas.microsoft.com/office/powerpoint/2010/main" val="31697950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creativecommons.org/licenses/by/4.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www.movebank.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faces.mpdl.mpg.de/faces/album/escidoc:102107/1/12/escidoc.face.emotion/asc/escidoc.face.identifier/asc/escidoc.face.picture-group/as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youtube.com/watch?v=N2zK3sAtr-4"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www.google.de/search?q=verkehrsinfrastruktur&amp;source=lnms&amp;tbm=isch&amp;sa=X&amp;ei=M-CsU7DECaad0QWloIAY&amp;sqi=2&amp;ved=0CAcQ_AUoAg&amp;biw=1366&amp;bih=582"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lhc-facts.ch/"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hyperlink" Target="http://www.eso.org/public/germany/teles-instr/e-elt/" TargetMode="External"/><Relationship Id="rId5" Type="http://schemas.openxmlformats.org/officeDocument/2006/relationships/hyperlink" Target="http://www.ska.gov.au/" TargetMode="External"/><Relationship Id="rId4" Type="http://schemas.openxmlformats.org/officeDocument/2006/relationships/hyperlink" Target="http://www.awi.de/de/infrastruktur/schiffe/polarstern/"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www.w3.org/RDF/" TargetMode="External"/><Relationship Id="rId2" Type="http://schemas.openxmlformats.org/officeDocument/2006/relationships/hyperlink" Target="http://dublincore.org/" TargetMode="External"/><Relationship Id="rId1" Type="http://schemas.openxmlformats.org/officeDocument/2006/relationships/slideLayout" Target="../slideLayouts/slideLayout2.xml"/><Relationship Id="rId5" Type="http://schemas.openxmlformats.org/officeDocument/2006/relationships/hyperlink" Target="http://metadataregistry.org/" TargetMode="External"/><Relationship Id="rId4" Type="http://schemas.openxmlformats.org/officeDocument/2006/relationships/hyperlink" Target="http://www.w3.org/2004/02/skos/"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hyperlink" Target="http://www.rdaregistry.info/"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data.ub.uni-muenchen.de/" TargetMode="External"/><Relationship Id="rId3" Type="http://schemas.openxmlformats.org/officeDocument/2006/relationships/hyperlink" Target="http://zenodo.org/" TargetMode="External"/><Relationship Id="rId7" Type="http://schemas.openxmlformats.org/officeDocument/2006/relationships/hyperlink" Target="http://www.pangaea.de/" TargetMode="External"/><Relationship Id="rId2" Type="http://schemas.openxmlformats.org/officeDocument/2006/relationships/hyperlink" Target="https://easy.dans.knaw.nl/" TargetMode="External"/><Relationship Id="rId1" Type="http://schemas.openxmlformats.org/officeDocument/2006/relationships/slideLayout" Target="../slideLayouts/slideLayout2.xml"/><Relationship Id="rId6" Type="http://schemas.openxmlformats.org/officeDocument/2006/relationships/hyperlink" Target="http://psychdata.zpid.de/" TargetMode="External"/><Relationship Id="rId5" Type="http://schemas.openxmlformats.org/officeDocument/2006/relationships/hyperlink" Target="http://datadryad.org/" TargetMode="External"/><Relationship Id="rId4" Type="http://schemas.openxmlformats.org/officeDocument/2006/relationships/hyperlink" Target="http://datashare.is.ed.ac.uk/" TargetMode="External"/><Relationship Id="rId9" Type="http://schemas.openxmlformats.org/officeDocument/2006/relationships/hyperlink" Target="http://edmond.mpdl.mpg.de/"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f1000research.com/" TargetMode="External"/><Relationship Id="rId2" Type="http://schemas.openxmlformats.org/officeDocument/2006/relationships/hyperlink" Target="http://www.gigasciencejournal.com/" TargetMode="External"/><Relationship Id="rId1" Type="http://schemas.openxmlformats.org/officeDocument/2006/relationships/slideLayout" Target="../slideLayouts/slideLayout2.xml"/><Relationship Id="rId6" Type="http://schemas.openxmlformats.org/officeDocument/2006/relationships/hyperlink" Target="http://www.nature.com/sdata/" TargetMode="External"/><Relationship Id="rId5" Type="http://schemas.openxmlformats.org/officeDocument/2006/relationships/hyperlink" Target="http://www.earth-system-science-data.net/" TargetMode="External"/><Relationship Id="rId4" Type="http://schemas.openxmlformats.org/officeDocument/2006/relationships/hyperlink" Target="http://openhealthdata.metajnl.com/"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http://de.wikipedia.org/wiki/Dodo" TargetMode="External"/><Relationship Id="rId2" Type="http://schemas.openxmlformats.org/officeDocument/2006/relationships/hyperlink" Target="http://www.allianzinitiative.de/handlungsfelder/virtuelle-forschungsumgebung.html" TargetMode="External"/><Relationship Id="rId1" Type="http://schemas.openxmlformats.org/officeDocument/2006/relationships/slideLayout" Target="../slideLayouts/slideLayout2.xml"/><Relationship Id="rId6" Type="http://schemas.openxmlformats.org/officeDocument/2006/relationships/hyperlink" Target="http://julianhume.co.uk/wp-content/uploads/2010/07/History-of-the-dodo-Hume.pdf" TargetMode="External"/><Relationship Id="rId5" Type="http://schemas.openxmlformats.org/officeDocument/2006/relationships/hyperlink" Target="http://en.wikipedia.org/wiki/Adriaen_van_de_Venne" TargetMode="External"/><Relationship Id="rId4" Type="http://schemas.openxmlformats.org/officeDocument/2006/relationships/image" Target="../media/image12.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libereurope.eu/"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libereurope.eu/wp-content/uploads/The%20research%20data%20group%202012%20v7%20final.pd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ec.europa.eu/research/participants/data/ref/h2020/grants_manual/hi/oa_pilot/h2020-hi-oa-pilot-guide_en.pdf" TargetMode="External"/><Relationship Id="rId2" Type="http://schemas.openxmlformats.org/officeDocument/2006/relationships/hyperlink" Target="http://www.dfg.de/formulare/54_01/54_01_de.pdf" TargetMode="External"/><Relationship Id="rId1" Type="http://schemas.openxmlformats.org/officeDocument/2006/relationships/slideLayout" Target="../slideLayouts/slideLayout2.xml"/><Relationship Id="rId4" Type="http://schemas.openxmlformats.org/officeDocument/2006/relationships/hyperlink" Target="http://docs.lib.purdue.edu/dcp/"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hyperlink" Target="http://ekvv.uni-bielefeld.de/kvv_publ/publ/vd?id=48958178"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ddialliance.org/" TargetMode="External"/><Relationship Id="rId2" Type="http://schemas.openxmlformats.org/officeDocument/2006/relationships/hyperlink" Target="http://www.dnb.de/DE/Standardisierung/International/rda.html"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hyperlink" Target="http://www.ed.ac.uk/schools-departments/information-services/about/policies-and-regulations/research-data-policy" TargetMode="External"/><Relationship Id="rId2" Type="http://schemas.openxmlformats.org/officeDocument/2006/relationships/hyperlink" Target="https://data.uni-bielefeld.de/de/policy" TargetMode="External"/><Relationship Id="rId1" Type="http://schemas.openxmlformats.org/officeDocument/2006/relationships/slideLayout" Target="../slideLayouts/slideLayout2.xml"/><Relationship Id="rId5" Type="http://schemas.openxmlformats.org/officeDocument/2006/relationships/hyperlink" Target="http://www.kit.edu/downloads/K_OBP_XX_RI_01_05-10.pdf" TargetMode="External"/><Relationship Id="rId4" Type="http://schemas.openxmlformats.org/officeDocument/2006/relationships/hyperlink" Target="http://www.calendar.soton.ac.uk/sectionIV/research-data-management.html" TargetMode="External"/></Relationships>
</file>

<file path=ppt/slides/_rels/slide49.xml.rels><?xml version="1.0" encoding="UTF-8" standalone="yes"?>
<Relationships xmlns="http://schemas.openxmlformats.org/package/2006/relationships"><Relationship Id="rId2" Type="http://schemas.openxmlformats.org/officeDocument/2006/relationships/hyperlink" Target="http://oclc.org/content/dam/research/publications/library/2013/2013-08.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pidconsortium.eu/" TargetMode="External"/><Relationship Id="rId2" Type="http://schemas.openxmlformats.org/officeDocument/2006/relationships/hyperlink" Target="http://www.dnb.de/DE/Netzpublikationen/URNService/urnservice_node.html" TargetMode="External"/><Relationship Id="rId1" Type="http://schemas.openxmlformats.org/officeDocument/2006/relationships/slideLayout" Target="../slideLayouts/slideLayout2.xml"/><Relationship Id="rId5" Type="http://schemas.openxmlformats.org/officeDocument/2006/relationships/hyperlink" Target="http://www.da-ra.de/" TargetMode="External"/><Relationship Id="rId4" Type="http://schemas.openxmlformats.org/officeDocument/2006/relationships/hyperlink" Target="http://www.tib-hannover.de/de/dienstleistungen/doi-service/"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lfu.bayern.de/geologie/braz/archiv/index.htm"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bicepkeck.org/" TargetMode="Externa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hyperlink" Target="https://www.fosteropenscience.eu/foster-taxonomy/open-science-definition" TargetMode="Externa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hyperlink" Target="http://www.gapminder.org/videos/the-joy-of-stats/" TargetMode="External"/><Relationship Id="rId2" Type="http://schemas.openxmlformats.org/officeDocument/2006/relationships/hyperlink" Target="http://www.enzyklopaedie-der-wirtschaftsinformatik.de/wi-enzyklopaedie/lexikon/daten-wissen/Datenmanagement/Datenmanagement--Konzepte-des/Big-Data" TargetMode="Externa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hyperlink" Target="https://www.govdata.de/" TargetMode="External"/><Relationship Id="rId2" Type="http://schemas.openxmlformats.org/officeDocument/2006/relationships/hyperlink" Target="https://www.opengov-muenchen.de/" TargetMode="External"/><Relationship Id="rId1" Type="http://schemas.openxmlformats.org/officeDocument/2006/relationships/slideLayout" Target="../slideLayouts/slideLayout2.xml"/><Relationship Id="rId4" Type="http://schemas.openxmlformats.org/officeDocument/2006/relationships/hyperlink" Target="https://open-data.europa.eu/de/data" TargetMode="Externa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wmf"/></Relationships>
</file>

<file path=ppt/slides/_rels/slide79.xml.rels><?xml version="1.0" encoding="UTF-8" standalone="yes"?>
<Relationships xmlns="http://schemas.openxmlformats.org/package/2006/relationships"><Relationship Id="rId8" Type="http://schemas.openxmlformats.org/officeDocument/2006/relationships/hyperlink" Target="http://www.scienceeurope.org/" TargetMode="External"/><Relationship Id="rId3" Type="http://schemas.openxmlformats.org/officeDocument/2006/relationships/hyperlink" Target="http://www.wissenschaftsrat.de/home.html" TargetMode="External"/><Relationship Id="rId7" Type="http://schemas.openxmlformats.org/officeDocument/2006/relationships/hyperlink" Target="http://www.leru.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hyperlink" Target="http://libereurope.eu/" TargetMode="External"/><Relationship Id="rId5" Type="http://schemas.openxmlformats.org/officeDocument/2006/relationships/hyperlink" Target="http://www.allianzinitiative.de/start.html" TargetMode="External"/><Relationship Id="rId4" Type="http://schemas.openxmlformats.org/officeDocument/2006/relationships/hyperlink" Target="http://www.gwk-bonn.de/" TargetMode="External"/><Relationship Id="rId9" Type="http://schemas.openxmlformats.org/officeDocument/2006/relationships/hyperlink" Target="https://www.rd-alliance.or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ncbi.nlm.nih.gov/genbank/"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hyperlink" Target="http://www.europeana.eu/" TargetMode="External"/><Relationship Id="rId2" Type="http://schemas.openxmlformats.org/officeDocument/2006/relationships/hyperlink" Target="https://www.deutsche-digitale-bibliothek.de/" TargetMode="Externa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ndb.nal.usda.gov/ndb/food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dirty="0" smtClean="0"/>
              <a:t>Forschungsdatenmanagement</a:t>
            </a:r>
            <a:endParaRPr lang="de-DE" dirty="0"/>
          </a:p>
        </p:txBody>
      </p:sp>
      <p:sp>
        <p:nvSpPr>
          <p:cNvPr id="3" name="Untertitel 2"/>
          <p:cNvSpPr>
            <a:spLocks noGrp="1"/>
          </p:cNvSpPr>
          <p:nvPr>
            <p:ph type="subTitle" idx="1"/>
          </p:nvPr>
        </p:nvSpPr>
        <p:spPr/>
        <p:txBody>
          <a:bodyPr>
            <a:normAutofit fontScale="85000" lnSpcReduction="10000"/>
          </a:bodyPr>
          <a:lstStyle/>
          <a:p>
            <a:pPr algn="l"/>
            <a:r>
              <a:rPr lang="de-DE" dirty="0" smtClean="0"/>
              <a:t>Fachhochschule für öffentliche Verwaltung und Rechtspflege in Bayern, SS 2015</a:t>
            </a:r>
          </a:p>
          <a:p>
            <a:pPr algn="l"/>
            <a:endParaRPr lang="de-DE" dirty="0" smtClean="0"/>
          </a:p>
          <a:p>
            <a:pPr algn="l"/>
            <a:r>
              <a:rPr lang="de-DE" dirty="0" smtClean="0"/>
              <a:t>Michael Franke, Max Planck Digital Library</a:t>
            </a:r>
            <a:endParaRPr lang="de-DE" dirty="0"/>
          </a:p>
        </p:txBody>
      </p:sp>
      <p:sp>
        <p:nvSpPr>
          <p:cNvPr id="5" name="Textfeld 4"/>
          <p:cNvSpPr txBox="1"/>
          <p:nvPr/>
        </p:nvSpPr>
        <p:spPr>
          <a:xfrm>
            <a:off x="107504" y="6552734"/>
            <a:ext cx="3817071" cy="215444"/>
          </a:xfrm>
          <a:prstGeom prst="rect">
            <a:avLst/>
          </a:prstGeom>
          <a:noFill/>
        </p:spPr>
        <p:txBody>
          <a:bodyPr wrap="none" rtlCol="0">
            <a:spAutoFit/>
          </a:bodyPr>
          <a:lstStyle/>
          <a:p>
            <a:r>
              <a:rPr lang="de-DE" sz="800" dirty="0" smtClean="0"/>
              <a:t>Hintergrund: NIAID, </a:t>
            </a:r>
            <a:r>
              <a:rPr lang="en-US" sz="800" dirty="0"/>
              <a:t>Micrograph of Methicillin-Resistant Staphylococcus aureus (MRSA)</a:t>
            </a:r>
            <a:endParaRPr lang="de-DE" sz="800" dirty="0"/>
          </a:p>
        </p:txBody>
      </p:sp>
      <p:pic>
        <p:nvPicPr>
          <p:cNvPr id="6" name="Picture 2" descr="Creative Commons License">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41676" y="6418770"/>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7" name="Textfeld 4"/>
          <p:cNvSpPr txBox="1"/>
          <p:nvPr/>
        </p:nvSpPr>
        <p:spPr>
          <a:xfrm>
            <a:off x="4544242" y="6552734"/>
            <a:ext cx="3752950" cy="215444"/>
          </a:xfrm>
          <a:prstGeom prst="rect">
            <a:avLst/>
          </a:prstGeom>
          <a:noFill/>
        </p:spPr>
        <p:txBody>
          <a:bodyPr wrap="non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This work is licensed under a </a:t>
            </a:r>
            <a:r>
              <a:rPr lang="en-US" sz="800" dirty="0">
                <a:hlinkClick r:id="rId2"/>
              </a:rPr>
              <a:t>Creative Commons Attribution 4.0 International License</a:t>
            </a:r>
            <a:r>
              <a:rPr lang="en-US" sz="800" dirty="0"/>
              <a:t>.</a:t>
            </a:r>
            <a:endParaRPr lang="de-DE" sz="800" dirty="0"/>
          </a:p>
        </p:txBody>
      </p:sp>
    </p:spTree>
    <p:extLst>
      <p:ext uri="{BB962C8B-B14F-4D97-AF65-F5344CB8AC3E}">
        <p14:creationId xmlns:p14="http://schemas.microsoft.com/office/powerpoint/2010/main" val="3391287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Forschungsdaten</a:t>
            </a:r>
            <a:endParaRPr lang="de-DE" dirty="0"/>
          </a:p>
        </p:txBody>
      </p:sp>
      <p:sp>
        <p:nvSpPr>
          <p:cNvPr id="3" name="Inhaltsplatzhalter 2"/>
          <p:cNvSpPr>
            <a:spLocks noGrp="1"/>
          </p:cNvSpPr>
          <p:nvPr>
            <p:ph idx="1"/>
          </p:nvPr>
        </p:nvSpPr>
        <p:spPr/>
        <p:txBody>
          <a:bodyPr/>
          <a:lstStyle/>
          <a:p>
            <a:pPr marL="0" indent="0">
              <a:buNone/>
            </a:pPr>
            <a:r>
              <a:rPr lang="de-DE" dirty="0" smtClean="0"/>
              <a:t>Tierbewegungen</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smtClean="0"/>
              <a:t>Movebank</a:t>
            </a:r>
            <a:endParaRPr lang="de-DE" dirty="0"/>
          </a:p>
        </p:txBody>
      </p:sp>
      <p:pic>
        <p:nvPicPr>
          <p:cNvPr id="4098"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43406" y="2924944"/>
            <a:ext cx="5685394" cy="3547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66688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Forschungsdaten</a:t>
            </a:r>
            <a:endParaRPr lang="de-DE" dirty="0"/>
          </a:p>
        </p:txBody>
      </p:sp>
      <p:sp>
        <p:nvSpPr>
          <p:cNvPr id="3" name="Inhaltsplatzhalter 2"/>
          <p:cNvSpPr>
            <a:spLocks noGrp="1"/>
          </p:cNvSpPr>
          <p:nvPr>
            <p:ph idx="1"/>
          </p:nvPr>
        </p:nvSpPr>
        <p:spPr/>
        <p:txBody>
          <a:bodyPr/>
          <a:lstStyle/>
          <a:p>
            <a:pPr marL="0" indent="0">
              <a:buNone/>
            </a:pPr>
            <a:r>
              <a:rPr lang="de-DE" dirty="0" smtClean="0"/>
              <a:t>Gesichter/Mimik</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err="1" smtClean="0"/>
              <a:t>Faces</a:t>
            </a:r>
            <a:endParaRPr lang="de-DE" dirty="0"/>
          </a:p>
        </p:txBody>
      </p:sp>
      <p:pic>
        <p:nvPicPr>
          <p:cNvPr id="2050"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1880" y="1556792"/>
            <a:ext cx="5434717" cy="4814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122244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Definitionsversuche I</a:t>
            </a:r>
            <a:endParaRPr lang="de-DE" dirty="0"/>
          </a:p>
        </p:txBody>
      </p:sp>
      <p:sp>
        <p:nvSpPr>
          <p:cNvPr id="3" name="Inhaltsplatzhalter 2"/>
          <p:cNvSpPr>
            <a:spLocks noGrp="1"/>
          </p:cNvSpPr>
          <p:nvPr>
            <p:ph idx="1"/>
          </p:nvPr>
        </p:nvSpPr>
        <p:spPr/>
        <p:txBody>
          <a:bodyPr>
            <a:normAutofit/>
          </a:bodyPr>
          <a:lstStyle/>
          <a:p>
            <a:r>
              <a:rPr lang="de-DE" sz="1800" dirty="0" smtClean="0"/>
              <a:t>„Ganz allgemein gesprochen sind Forschungsdaten Daten, die im Forschungsprozess erzeugt, gesammelt oder zusammengestellt werden und auf deren Grundlage wissenschaftliche Hypothesen, Modelle oder Theorien gebildet werden“ (Uni Heidelberg).</a:t>
            </a:r>
          </a:p>
          <a:p>
            <a:r>
              <a:rPr lang="de-DE" sz="1800" dirty="0" smtClean="0"/>
              <a:t>„Forschungsdaten stellen im weitesten Sinne Primärdaten, Sekundäranalysen, Visualisierungen, Modelle, Analysewerkzeuge, Objektsammlungen oder Produkte dar, die während des wissenschaftlichen Arbeitsprozesses erzeugt und benutzt werden“ (Johanna </a:t>
            </a:r>
            <a:r>
              <a:rPr lang="de-DE" sz="1800" dirty="0" err="1" smtClean="0"/>
              <a:t>Vompras</a:t>
            </a:r>
            <a:r>
              <a:rPr lang="de-DE" sz="1800" dirty="0" smtClean="0"/>
              <a:t>, Uni Bielefeld).</a:t>
            </a:r>
          </a:p>
          <a:p>
            <a:r>
              <a:rPr lang="de-DE" sz="1800" i="1" dirty="0" smtClean="0"/>
              <a:t>„Forschungsdaten sind Daten, die im Zuge wissenschaftlicher Vorhaben z.B. durch Digitalisierung, Quellenforschungen, Experimente, Messungen, Erhebungen oder Befragungen entstehen.“ (Allianz AG „Forschungsdaten“)</a:t>
            </a:r>
          </a:p>
          <a:p>
            <a:r>
              <a:rPr lang="de-DE" sz="1800" i="1" dirty="0" smtClean="0"/>
              <a:t>„.(…)</a:t>
            </a:r>
            <a:r>
              <a:rPr lang="en-US" sz="1800" dirty="0" smtClean="0"/>
              <a:t> researchers know within their projects what research data is</a:t>
            </a:r>
            <a:r>
              <a:rPr lang="de-DE" sz="1800" i="1" dirty="0" smtClean="0"/>
              <a:t>“ (Leibniz-Gemeinschaft)</a:t>
            </a:r>
            <a:endParaRPr lang="de-DE" sz="1800" dirty="0" smtClean="0"/>
          </a:p>
          <a:p>
            <a:endParaRPr lang="de-DE" sz="1800" dirty="0" smtClean="0"/>
          </a:p>
          <a:p>
            <a:endParaRPr lang="de-DE" sz="1800" dirty="0"/>
          </a:p>
        </p:txBody>
      </p:sp>
    </p:spTree>
    <p:extLst>
      <p:ext uri="{BB962C8B-B14F-4D97-AF65-F5344CB8AC3E}">
        <p14:creationId xmlns:p14="http://schemas.microsoft.com/office/powerpoint/2010/main" val="3787536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Definitionsversuche II</a:t>
            </a:r>
            <a:endParaRPr lang="de-DE" dirty="0"/>
          </a:p>
        </p:txBody>
      </p:sp>
      <p:sp>
        <p:nvSpPr>
          <p:cNvPr id="3" name="Inhaltsplatzhalter 2"/>
          <p:cNvSpPr>
            <a:spLocks noGrp="1"/>
          </p:cNvSpPr>
          <p:nvPr>
            <p:ph idx="1"/>
          </p:nvPr>
        </p:nvSpPr>
        <p:spPr/>
        <p:txBody>
          <a:bodyPr/>
          <a:lstStyle/>
          <a:p>
            <a:r>
              <a:rPr lang="de-DE" i="1" dirty="0" smtClean="0"/>
              <a:t>Forschungsdaten sind jene Fakten, auf denen wissenschaftliche Publikationen gründen.</a:t>
            </a:r>
            <a:endParaRPr lang="de-DE" dirty="0" smtClean="0"/>
          </a:p>
          <a:p>
            <a:endParaRPr lang="de-DE" dirty="0"/>
          </a:p>
        </p:txBody>
      </p:sp>
    </p:spTree>
    <p:extLst>
      <p:ext uri="{BB962C8B-B14F-4D97-AF65-F5344CB8AC3E}">
        <p14:creationId xmlns:p14="http://schemas.microsoft.com/office/powerpoint/2010/main" val="3634164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Klassifikation von Forschungsdaten</a:t>
            </a:r>
            <a:endParaRPr lang="de-DE" dirty="0"/>
          </a:p>
        </p:txBody>
      </p:sp>
      <p:sp>
        <p:nvSpPr>
          <p:cNvPr id="3" name="Inhaltsplatzhalter 2"/>
          <p:cNvSpPr>
            <a:spLocks noGrp="1"/>
          </p:cNvSpPr>
          <p:nvPr>
            <p:ph idx="1"/>
          </p:nvPr>
        </p:nvSpPr>
        <p:spPr/>
        <p:txBody>
          <a:bodyPr>
            <a:normAutofit/>
          </a:bodyPr>
          <a:lstStyle/>
          <a:p>
            <a:pPr marL="0" indent="0">
              <a:buNone/>
            </a:pPr>
            <a:r>
              <a:rPr lang="de-DE" dirty="0" smtClean="0"/>
              <a:t>Nach dem Charakter der Daten</a:t>
            </a:r>
          </a:p>
          <a:p>
            <a:pPr marL="0" indent="0">
              <a:buNone/>
            </a:pPr>
            <a:endParaRPr lang="de-DE" dirty="0" smtClean="0"/>
          </a:p>
          <a:p>
            <a:pPr marL="0" indent="0">
              <a:buNone/>
            </a:pPr>
            <a:endParaRPr lang="de-DE" dirty="0" smtClean="0"/>
          </a:p>
          <a:p>
            <a:pPr marL="0" indent="0">
              <a:buNone/>
            </a:pPr>
            <a:r>
              <a:rPr lang="de-DE" sz="1600" dirty="0" smtClean="0"/>
              <a:t>Bilder (Scans, Fotos, </a:t>
            </a:r>
            <a:r>
              <a:rPr lang="de-DE" sz="1600" dirty="0" err="1" smtClean="0"/>
              <a:t>Mikroskopdaten</a:t>
            </a:r>
            <a:r>
              <a:rPr lang="de-DE" sz="1600" dirty="0" smtClean="0"/>
              <a:t>, Teleskopdaten, Satellitendaten)</a:t>
            </a:r>
          </a:p>
          <a:p>
            <a:pPr marL="0" lvl="0" indent="0">
              <a:buNone/>
            </a:pPr>
            <a:r>
              <a:rPr lang="de-DE" sz="1600" dirty="0" smtClean="0"/>
              <a:t>Multimedia (Audiodaten, Videodaten, </a:t>
            </a:r>
            <a:r>
              <a:rPr lang="en-US" sz="1600" dirty="0" smtClean="0"/>
              <a:t>3D-Daten, </a:t>
            </a:r>
            <a:r>
              <a:rPr lang="de-DE" sz="1600" dirty="0" smtClean="0"/>
              <a:t>4D-Daten)</a:t>
            </a:r>
          </a:p>
          <a:p>
            <a:pPr marL="0" lvl="0" indent="0">
              <a:buNone/>
            </a:pPr>
            <a:endParaRPr lang="de-DE" sz="1600" dirty="0" smtClean="0"/>
          </a:p>
          <a:p>
            <a:pPr marL="0" lvl="0" indent="0">
              <a:buNone/>
            </a:pPr>
            <a:r>
              <a:rPr lang="de-DE" sz="1600" dirty="0" smtClean="0"/>
              <a:t>Zahlenreihen (Umfragedaten, Experimentaldaten, Sensormessreihen, Gensequenzen, </a:t>
            </a:r>
            <a:r>
              <a:rPr lang="de-DE" sz="1600" dirty="0" err="1" smtClean="0"/>
              <a:t>Geodaten</a:t>
            </a:r>
            <a:r>
              <a:rPr lang="de-DE" sz="1600" dirty="0" smtClean="0"/>
              <a:t>)</a:t>
            </a:r>
          </a:p>
          <a:p>
            <a:pPr marL="0" lvl="0" indent="0">
              <a:buNone/>
            </a:pPr>
            <a:r>
              <a:rPr lang="de-DE" sz="1600" dirty="0" smtClean="0"/>
              <a:t>Born-</a:t>
            </a:r>
            <a:r>
              <a:rPr lang="de-DE" sz="1600" dirty="0" err="1" smtClean="0"/>
              <a:t>digitals</a:t>
            </a:r>
            <a:r>
              <a:rPr lang="de-DE" sz="1600" dirty="0" smtClean="0"/>
              <a:t> (Simulationsdaten, Algorithmen, Websites)</a:t>
            </a:r>
          </a:p>
          <a:p>
            <a:endParaRPr lang="de-DE" dirty="0"/>
          </a:p>
        </p:txBody>
      </p:sp>
      <p:sp>
        <p:nvSpPr>
          <p:cNvPr id="5" name="Textfeld 4"/>
          <p:cNvSpPr txBox="1"/>
          <p:nvPr/>
        </p:nvSpPr>
        <p:spPr>
          <a:xfrm>
            <a:off x="6516216" y="2924944"/>
            <a:ext cx="1954381" cy="369332"/>
          </a:xfrm>
          <a:prstGeom prst="rect">
            <a:avLst/>
          </a:prstGeom>
          <a:noFill/>
        </p:spPr>
        <p:txBody>
          <a:bodyPr wrap="none" rtlCol="0">
            <a:spAutoFit/>
          </a:bodyPr>
          <a:lstStyle/>
          <a:p>
            <a:r>
              <a:rPr lang="de-DE" dirty="0" smtClean="0"/>
              <a:t>Qualitative Daten</a:t>
            </a:r>
            <a:endParaRPr lang="de-DE" dirty="0"/>
          </a:p>
        </p:txBody>
      </p:sp>
      <p:sp>
        <p:nvSpPr>
          <p:cNvPr id="6" name="Textfeld 5"/>
          <p:cNvSpPr txBox="1"/>
          <p:nvPr/>
        </p:nvSpPr>
        <p:spPr>
          <a:xfrm>
            <a:off x="6660232" y="4725144"/>
            <a:ext cx="2095445" cy="369332"/>
          </a:xfrm>
          <a:prstGeom prst="rect">
            <a:avLst/>
          </a:prstGeom>
          <a:noFill/>
        </p:spPr>
        <p:txBody>
          <a:bodyPr wrap="none" rtlCol="0">
            <a:spAutoFit/>
          </a:bodyPr>
          <a:lstStyle/>
          <a:p>
            <a:r>
              <a:rPr lang="de-DE" dirty="0" smtClean="0"/>
              <a:t>Quantitative Daten</a:t>
            </a:r>
            <a:endParaRPr lang="de-DE" dirty="0"/>
          </a:p>
        </p:txBody>
      </p:sp>
      <p:cxnSp>
        <p:nvCxnSpPr>
          <p:cNvPr id="8" name="Gerade Verbindung mit Pfeil 7"/>
          <p:cNvCxnSpPr/>
          <p:nvPr/>
        </p:nvCxnSpPr>
        <p:spPr>
          <a:xfrm flipH="1" flipV="1">
            <a:off x="6156176" y="4581128"/>
            <a:ext cx="360040" cy="21602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flipH="1">
            <a:off x="6444208" y="3294276"/>
            <a:ext cx="504056" cy="2067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745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Klassifikation von Forschungsdaten</a:t>
            </a:r>
            <a:endParaRPr lang="de-DE" dirty="0"/>
          </a:p>
        </p:txBody>
      </p:sp>
      <p:sp>
        <p:nvSpPr>
          <p:cNvPr id="3" name="Inhaltsplatzhalter 2"/>
          <p:cNvSpPr>
            <a:spLocks noGrp="1"/>
          </p:cNvSpPr>
          <p:nvPr>
            <p:ph idx="1"/>
          </p:nvPr>
        </p:nvSpPr>
        <p:spPr/>
        <p:txBody>
          <a:bodyPr>
            <a:normAutofit/>
          </a:bodyPr>
          <a:lstStyle/>
          <a:p>
            <a:pPr marL="0" indent="0">
              <a:buNone/>
            </a:pPr>
            <a:r>
              <a:rPr lang="de-DE" dirty="0" smtClean="0"/>
              <a:t>Nach dem Format der Daten</a:t>
            </a:r>
          </a:p>
          <a:p>
            <a:endParaRPr lang="de-DE" dirty="0" smtClean="0"/>
          </a:p>
          <a:p>
            <a:pPr marL="0" indent="0">
              <a:buNone/>
            </a:pPr>
            <a:endParaRPr lang="de-DE" sz="1600" dirty="0" smtClean="0"/>
          </a:p>
          <a:p>
            <a:pPr marL="0" indent="0">
              <a:buNone/>
            </a:pPr>
            <a:r>
              <a:rPr lang="de-DE" sz="1600" dirty="0" smtClean="0"/>
              <a:t>Bilder (TIFF, JPEG, …)</a:t>
            </a:r>
          </a:p>
          <a:p>
            <a:pPr marL="0" lvl="0" indent="0">
              <a:buNone/>
            </a:pPr>
            <a:r>
              <a:rPr lang="de-DE" sz="1600" dirty="0" smtClean="0"/>
              <a:t>Multimedia (MP4, </a:t>
            </a:r>
            <a:r>
              <a:rPr lang="de-DE" sz="1600" dirty="0" err="1" smtClean="0"/>
              <a:t>Dicom</a:t>
            </a:r>
            <a:r>
              <a:rPr lang="de-DE" sz="1600" dirty="0" smtClean="0"/>
              <a:t>, …)</a:t>
            </a:r>
          </a:p>
          <a:p>
            <a:pPr marL="0" lvl="0" indent="0">
              <a:buNone/>
            </a:pPr>
            <a:endParaRPr lang="de-DE" sz="1600" dirty="0" smtClean="0"/>
          </a:p>
          <a:p>
            <a:pPr marL="0" lvl="0" indent="0">
              <a:buNone/>
            </a:pPr>
            <a:r>
              <a:rPr lang="de-DE" sz="1600" dirty="0" smtClean="0"/>
              <a:t>Messdaten (TXT, XLSX, …)</a:t>
            </a:r>
          </a:p>
          <a:p>
            <a:pPr marL="0" lvl="0" indent="0">
              <a:buNone/>
            </a:pPr>
            <a:r>
              <a:rPr lang="de-DE" sz="1600" dirty="0" smtClean="0"/>
              <a:t>Born-</a:t>
            </a:r>
            <a:r>
              <a:rPr lang="de-DE" sz="1600" dirty="0" err="1" smtClean="0"/>
              <a:t>digitals</a:t>
            </a:r>
            <a:r>
              <a:rPr lang="de-DE" sz="1600" dirty="0" smtClean="0"/>
              <a:t> (</a:t>
            </a:r>
            <a:r>
              <a:rPr lang="de-DE" sz="1600" dirty="0" err="1" smtClean="0"/>
              <a:t>netCDF</a:t>
            </a:r>
            <a:r>
              <a:rPr lang="de-DE" sz="1600" dirty="0" smtClean="0"/>
              <a:t>, </a:t>
            </a:r>
            <a:r>
              <a:rPr lang="de-DE" sz="1600" dirty="0" err="1" smtClean="0"/>
              <a:t>grib</a:t>
            </a:r>
            <a:r>
              <a:rPr lang="de-DE" sz="1600" dirty="0" smtClean="0"/>
              <a:t>, …)</a:t>
            </a:r>
          </a:p>
          <a:p>
            <a:pPr marL="0" indent="0">
              <a:buNone/>
            </a:pPr>
            <a:endParaRPr lang="de-DE" sz="1600" dirty="0"/>
          </a:p>
        </p:txBody>
      </p:sp>
    </p:spTree>
    <p:extLst>
      <p:ext uri="{BB962C8B-B14F-4D97-AF65-F5344CB8AC3E}">
        <p14:creationId xmlns:p14="http://schemas.microsoft.com/office/powerpoint/2010/main" val="29916388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Klassifikation von Forschungsdaten</a:t>
            </a:r>
            <a:endParaRPr lang="de-DE" dirty="0"/>
          </a:p>
        </p:txBody>
      </p:sp>
      <p:sp>
        <p:nvSpPr>
          <p:cNvPr id="3" name="Inhaltsplatzhalter 2"/>
          <p:cNvSpPr>
            <a:spLocks noGrp="1"/>
          </p:cNvSpPr>
          <p:nvPr>
            <p:ph idx="1"/>
          </p:nvPr>
        </p:nvSpPr>
        <p:spPr/>
        <p:txBody>
          <a:bodyPr>
            <a:normAutofit fontScale="32500" lnSpcReduction="20000"/>
          </a:bodyPr>
          <a:lstStyle/>
          <a:p>
            <a:pPr marL="0" indent="0">
              <a:buNone/>
            </a:pPr>
            <a:r>
              <a:rPr lang="de-DE" sz="6700" dirty="0" smtClean="0"/>
              <a:t>Nach der Quelle der Daten</a:t>
            </a:r>
          </a:p>
          <a:p>
            <a:pPr marL="0" indent="0">
              <a:buNone/>
            </a:pPr>
            <a:r>
              <a:rPr lang="de-DE" sz="6700" dirty="0" smtClean="0"/>
              <a:t>bzw. der Art der Forschung</a:t>
            </a:r>
          </a:p>
          <a:p>
            <a:pPr marL="0" indent="0">
              <a:buNone/>
            </a:pPr>
            <a:endParaRPr lang="de-DE" dirty="0" smtClean="0"/>
          </a:p>
          <a:p>
            <a:pPr marL="0" indent="0">
              <a:buNone/>
            </a:pPr>
            <a:r>
              <a:rPr lang="en-US" sz="4300" b="1" dirty="0" smtClean="0"/>
              <a:t>Observational</a:t>
            </a:r>
            <a:r>
              <a:rPr lang="en-US" sz="4300" dirty="0" smtClean="0"/>
              <a:t>: data captured in real time that is usually unique and irreplaceable. For example, remote sensing data, survey data, field recordings, sample data.</a:t>
            </a:r>
          </a:p>
          <a:p>
            <a:pPr marL="0" indent="0">
              <a:buNone/>
            </a:pPr>
            <a:endParaRPr lang="en-US" sz="4300" dirty="0" smtClean="0"/>
          </a:p>
          <a:p>
            <a:pPr marL="0" indent="0">
              <a:buNone/>
            </a:pPr>
            <a:r>
              <a:rPr lang="en-US" sz="4300" b="1" dirty="0" smtClean="0"/>
              <a:t>Experimental</a:t>
            </a:r>
            <a:r>
              <a:rPr lang="en-US" sz="4300" dirty="0" smtClean="0"/>
              <a:t>: data captured from lab equipment that is often reproducible. For example, gene sequences, chromatograms, magnetic field data.</a:t>
            </a:r>
          </a:p>
          <a:p>
            <a:pPr marL="0" indent="0">
              <a:buNone/>
            </a:pPr>
            <a:endParaRPr lang="en-US" sz="4300" dirty="0" smtClean="0"/>
          </a:p>
          <a:p>
            <a:pPr marL="0" indent="0">
              <a:buNone/>
            </a:pPr>
            <a:r>
              <a:rPr lang="en-US" sz="4300" b="1" dirty="0" smtClean="0"/>
              <a:t>Models or simulation</a:t>
            </a:r>
            <a:r>
              <a:rPr lang="en-US" sz="4300" dirty="0" smtClean="0"/>
              <a:t>: data generated from test models where model and metadata may be more important than output data from the model. For example, climate models, economic models.</a:t>
            </a:r>
          </a:p>
          <a:p>
            <a:pPr marL="0" indent="0">
              <a:buNone/>
            </a:pPr>
            <a:endParaRPr lang="en-US" sz="4300" dirty="0" smtClean="0"/>
          </a:p>
          <a:p>
            <a:pPr marL="0" indent="0">
              <a:buNone/>
            </a:pPr>
            <a:r>
              <a:rPr lang="en-US" sz="4300" b="1" dirty="0" smtClean="0"/>
              <a:t>Derived or compiled</a:t>
            </a:r>
            <a:r>
              <a:rPr lang="en-US" sz="4300" dirty="0" smtClean="0"/>
              <a:t>: resulting from processing or combining 'raw' data. For example, text and data mining, compiled databases, 3D models.</a:t>
            </a:r>
          </a:p>
          <a:p>
            <a:pPr marL="0" indent="0">
              <a:buNone/>
            </a:pPr>
            <a:endParaRPr lang="en-US" sz="4300" dirty="0" smtClean="0"/>
          </a:p>
          <a:p>
            <a:pPr marL="0" indent="0">
              <a:buNone/>
            </a:pPr>
            <a:r>
              <a:rPr lang="en-US" sz="4300" b="1" dirty="0" smtClean="0"/>
              <a:t>Reference or canonical</a:t>
            </a:r>
            <a:r>
              <a:rPr lang="en-US" sz="4300" dirty="0" smtClean="0"/>
              <a:t>: a static or organic conglomeration or collection of datasets, probably published and curated. For example, gene sequence databanks, collection of letters.</a:t>
            </a:r>
          </a:p>
          <a:p>
            <a:pPr marL="0" indent="0">
              <a:buNone/>
            </a:pPr>
            <a:endParaRPr lang="en-US" sz="4300" dirty="0" smtClean="0"/>
          </a:p>
          <a:p>
            <a:pPr marL="0" indent="0">
              <a:buNone/>
            </a:pPr>
            <a:r>
              <a:rPr lang="de-DE" sz="4300" dirty="0" smtClean="0"/>
              <a:t>(University </a:t>
            </a:r>
            <a:r>
              <a:rPr lang="de-DE" sz="4300" dirty="0" err="1" smtClean="0"/>
              <a:t>of</a:t>
            </a:r>
            <a:r>
              <a:rPr lang="de-DE" sz="4300" dirty="0" smtClean="0"/>
              <a:t> Bristol, Boston University)</a:t>
            </a:r>
            <a:endParaRPr lang="en-US" sz="4300" dirty="0" smtClean="0"/>
          </a:p>
        </p:txBody>
      </p:sp>
    </p:spTree>
    <p:extLst>
      <p:ext uri="{BB962C8B-B14F-4D97-AF65-F5344CB8AC3E}">
        <p14:creationId xmlns:p14="http://schemas.microsoft.com/office/powerpoint/2010/main" val="31388112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Klassifikation von Forschungsdaten</a:t>
            </a:r>
            <a:endParaRPr lang="de-DE" dirty="0"/>
          </a:p>
        </p:txBody>
      </p:sp>
      <p:sp>
        <p:nvSpPr>
          <p:cNvPr id="3" name="Inhaltsplatzhalter 2"/>
          <p:cNvSpPr>
            <a:spLocks noGrp="1"/>
          </p:cNvSpPr>
          <p:nvPr>
            <p:ph idx="1"/>
          </p:nvPr>
        </p:nvSpPr>
        <p:spPr/>
        <p:txBody>
          <a:bodyPr>
            <a:normAutofit fontScale="92500" lnSpcReduction="10000"/>
          </a:bodyPr>
          <a:lstStyle/>
          <a:p>
            <a:pPr marL="0" indent="0">
              <a:buNone/>
            </a:pPr>
            <a:r>
              <a:rPr lang="de-DE" dirty="0" smtClean="0"/>
              <a:t>Nach dem Grad der Aggregation/Verdichtung</a:t>
            </a:r>
          </a:p>
          <a:p>
            <a:pPr marL="0" indent="0">
              <a:buNone/>
            </a:pPr>
            <a:endParaRPr lang="de-DE" sz="1600" dirty="0" smtClean="0"/>
          </a:p>
          <a:p>
            <a:pPr marL="0" indent="0">
              <a:buNone/>
            </a:pPr>
            <a:endParaRPr lang="de-DE" sz="1600" dirty="0"/>
          </a:p>
          <a:p>
            <a:pPr marL="0" indent="0">
              <a:buNone/>
            </a:pPr>
            <a:endParaRPr lang="de-DE" sz="1600" dirty="0" smtClean="0"/>
          </a:p>
          <a:p>
            <a:pPr marL="0" indent="0">
              <a:buNone/>
            </a:pPr>
            <a:r>
              <a:rPr lang="de-DE" sz="1600" b="1" dirty="0" smtClean="0"/>
              <a:t>Rohdaten</a:t>
            </a:r>
            <a:r>
              <a:rPr lang="de-DE" sz="1600" dirty="0" smtClean="0"/>
              <a:t>: Als Rohdaten soll die Gesamtmenge aller Daten bezeichnet werden, die empirischer Wissenschaft als Forschungsgrundlage zur Verfügung stehen.</a:t>
            </a:r>
          </a:p>
          <a:p>
            <a:pPr marL="0" indent="0">
              <a:buNone/>
            </a:pPr>
            <a:endParaRPr lang="de-DE" sz="1600" dirty="0" smtClean="0"/>
          </a:p>
          <a:p>
            <a:pPr marL="0" indent="0">
              <a:buNone/>
            </a:pPr>
            <a:r>
              <a:rPr lang="de-DE" sz="1600" b="1" dirty="0" smtClean="0"/>
              <a:t>Primärdaten</a:t>
            </a:r>
            <a:r>
              <a:rPr lang="de-DE" sz="1600" dirty="0" smtClean="0"/>
              <a:t>: Primärdaten seien diejenigen Daten, die als Teilmenge der Rohdaten tatsächlich zur Forschung herangezogen werden.</a:t>
            </a:r>
          </a:p>
          <a:p>
            <a:pPr marL="0" indent="0">
              <a:buNone/>
            </a:pPr>
            <a:endParaRPr lang="de-DE" sz="1600" dirty="0" smtClean="0"/>
          </a:p>
          <a:p>
            <a:pPr marL="0" indent="0">
              <a:buNone/>
            </a:pPr>
            <a:r>
              <a:rPr lang="de-DE" sz="1600" b="1" dirty="0" smtClean="0"/>
              <a:t>Sekundärdaten</a:t>
            </a:r>
            <a:r>
              <a:rPr lang="de-DE" sz="1600" dirty="0" smtClean="0"/>
              <a:t>: Sekundärdaten seien Daten, die in Prozessschritten aus Primärdaten gewonnen wurden.</a:t>
            </a:r>
          </a:p>
          <a:p>
            <a:pPr marL="0" indent="0">
              <a:buNone/>
            </a:pPr>
            <a:endParaRPr lang="de-DE" sz="1600" dirty="0" smtClean="0"/>
          </a:p>
          <a:p>
            <a:pPr marL="0" indent="0">
              <a:buNone/>
            </a:pPr>
            <a:r>
              <a:rPr lang="de-DE" sz="1600" b="1" dirty="0" smtClean="0"/>
              <a:t>Tertiärdaten</a:t>
            </a:r>
            <a:r>
              <a:rPr lang="de-DE" sz="1600" dirty="0" smtClean="0"/>
              <a:t>: Als Tertiärdaten sollen Informationen bezeichnet werden, die nicht aus den Primärdaten </a:t>
            </a:r>
            <a:r>
              <a:rPr lang="de-DE" sz="1600" dirty="0" err="1" smtClean="0"/>
              <a:t>herleitbar</a:t>
            </a:r>
            <a:r>
              <a:rPr lang="de-DE" sz="1600" dirty="0" smtClean="0"/>
              <a:t> sind, aber im wissenschaftlichen Prozess anfallen.</a:t>
            </a:r>
          </a:p>
          <a:p>
            <a:pPr marL="0" indent="0">
              <a:buNone/>
            </a:pPr>
            <a:endParaRPr lang="de-DE" sz="1600" dirty="0" smtClean="0"/>
          </a:p>
          <a:p>
            <a:pPr marL="0" indent="0">
              <a:buNone/>
            </a:pPr>
            <a:r>
              <a:rPr lang="de-DE" sz="1600" dirty="0" smtClean="0"/>
              <a:t>(Franke)</a:t>
            </a:r>
            <a:endParaRPr lang="de-DE" sz="1600" dirty="0"/>
          </a:p>
        </p:txBody>
      </p:sp>
    </p:spTree>
    <p:extLst>
      <p:ext uri="{BB962C8B-B14F-4D97-AF65-F5344CB8AC3E}">
        <p14:creationId xmlns:p14="http://schemas.microsoft.com/office/powerpoint/2010/main" val="232729180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Forschungsdatenzyklus</a:t>
            </a:r>
          </a:p>
        </p:txBody>
      </p:sp>
      <p:sp>
        <p:nvSpPr>
          <p:cNvPr id="3" name="Inhaltsplatzhalter 2"/>
          <p:cNvSpPr>
            <a:spLocks noGrp="1"/>
          </p:cNvSpPr>
          <p:nvPr>
            <p:ph idx="1"/>
          </p:nvPr>
        </p:nvSpPr>
        <p:spPr/>
        <p:txBody>
          <a:bodyPr>
            <a:normAutofit lnSpcReduction="10000"/>
          </a:bodyPr>
          <a:lstStyle/>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pPr marL="0" indent="0">
              <a:buNone/>
            </a:pPr>
            <a:r>
              <a:rPr lang="de-DE" dirty="0" smtClean="0"/>
              <a:t>UK Data Archive</a:t>
            </a:r>
            <a:endParaRPr lang="de-DE"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3968" y="1700808"/>
            <a:ext cx="4241081" cy="42262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641182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Forschungsdatenzyklus</a:t>
            </a:r>
          </a:p>
        </p:txBody>
      </p:sp>
      <p:sp>
        <p:nvSpPr>
          <p:cNvPr id="3" name="Inhaltsplatzhalter 2"/>
          <p:cNvSpPr>
            <a:spLocks noGrp="1"/>
          </p:cNvSpPr>
          <p:nvPr>
            <p:ph idx="1"/>
          </p:nvPr>
        </p:nvSpPr>
        <p:spPr/>
        <p:txBody>
          <a:bodyPr>
            <a:normAutofit lnSpcReduction="10000"/>
          </a:bodyPr>
          <a:lstStyle/>
          <a:p>
            <a:endParaRPr lang="de-DE" dirty="0" smtClean="0"/>
          </a:p>
          <a:p>
            <a:endParaRPr lang="de-DE" dirty="0"/>
          </a:p>
          <a:p>
            <a:endParaRPr lang="de-DE" dirty="0" smtClean="0"/>
          </a:p>
          <a:p>
            <a:endParaRPr lang="de-DE" dirty="0"/>
          </a:p>
          <a:p>
            <a:endParaRPr lang="de-DE" dirty="0" smtClean="0"/>
          </a:p>
          <a:p>
            <a:endParaRPr lang="de-DE" dirty="0"/>
          </a:p>
          <a:p>
            <a:endParaRPr lang="de-DE" dirty="0" smtClean="0"/>
          </a:p>
          <a:p>
            <a:pPr marL="0" indent="0">
              <a:buNone/>
            </a:pPr>
            <a:r>
              <a:rPr lang="de-DE" dirty="0" smtClean="0"/>
              <a:t>University </a:t>
            </a:r>
            <a:r>
              <a:rPr lang="de-DE" dirty="0" err="1" smtClean="0"/>
              <a:t>of</a:t>
            </a:r>
            <a:r>
              <a:rPr lang="de-DE" dirty="0" smtClean="0"/>
              <a:t> Virginia</a:t>
            </a:r>
            <a:endParaRPr lang="de-DE" dirty="0"/>
          </a:p>
        </p:txBody>
      </p:sp>
      <p:pic>
        <p:nvPicPr>
          <p:cNvPr id="3074" name="Picture 2" descr="http://dmconsult.library.virginia.edu/files/2013/03/DataLifeCycle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77317" y="1772816"/>
            <a:ext cx="6851311"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1776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Forschungsdaten – Situation normal, alles im Eimer</a:t>
            </a:r>
            <a:endParaRPr lang="de-DE" dirty="0"/>
          </a:p>
        </p:txBody>
      </p:sp>
      <p:sp>
        <p:nvSpPr>
          <p:cNvPr id="3" name="Inhaltsplatzhalter 2"/>
          <p:cNvSpPr>
            <a:spLocks noGrp="1"/>
          </p:cNvSpPr>
          <p:nvPr>
            <p:ph idx="1"/>
          </p:nvPr>
        </p:nvSpPr>
        <p:spPr/>
        <p:txBody>
          <a:bodyPr/>
          <a:lstStyle/>
          <a:p>
            <a:endParaRPr lang="de-DE"/>
          </a:p>
        </p:txBody>
      </p:sp>
      <p:pic>
        <p:nvPicPr>
          <p:cNvPr id="1026"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1628799"/>
            <a:ext cx="7488832" cy="50732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447889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Forschungsdatenzyklus</a:t>
            </a:r>
            <a:endParaRPr lang="de-DE" dirty="0"/>
          </a:p>
        </p:txBody>
      </p:sp>
      <p:sp>
        <p:nvSpPr>
          <p:cNvPr id="6" name="Textfeld 5"/>
          <p:cNvSpPr txBox="1"/>
          <p:nvPr/>
        </p:nvSpPr>
        <p:spPr>
          <a:xfrm>
            <a:off x="2035358" y="3465964"/>
            <a:ext cx="936104"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Rohdaten</a:t>
            </a:r>
            <a:endParaRPr lang="de-DE" sz="1400" dirty="0"/>
          </a:p>
        </p:txBody>
      </p:sp>
      <p:sp>
        <p:nvSpPr>
          <p:cNvPr id="7" name="Textfeld 6"/>
          <p:cNvSpPr txBox="1"/>
          <p:nvPr/>
        </p:nvSpPr>
        <p:spPr>
          <a:xfrm>
            <a:off x="3763550" y="3481169"/>
            <a:ext cx="1094576"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Primärdaten</a:t>
            </a:r>
            <a:endParaRPr lang="de-DE" sz="1400" dirty="0"/>
          </a:p>
        </p:txBody>
      </p:sp>
      <p:sp>
        <p:nvSpPr>
          <p:cNvPr id="8" name="Textfeld 7"/>
          <p:cNvSpPr txBox="1"/>
          <p:nvPr/>
        </p:nvSpPr>
        <p:spPr>
          <a:xfrm>
            <a:off x="8026478" y="3466194"/>
            <a:ext cx="1080120"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Tertiärdaten</a:t>
            </a:r>
            <a:endParaRPr lang="de-DE" sz="1400" dirty="0"/>
          </a:p>
        </p:txBody>
      </p:sp>
      <p:sp>
        <p:nvSpPr>
          <p:cNvPr id="9" name="Textfeld 8"/>
          <p:cNvSpPr txBox="1"/>
          <p:nvPr/>
        </p:nvSpPr>
        <p:spPr>
          <a:xfrm>
            <a:off x="5772376" y="3466194"/>
            <a:ext cx="1296144"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Sekundärdaten</a:t>
            </a:r>
            <a:endParaRPr lang="de-DE" sz="1400" dirty="0"/>
          </a:p>
        </p:txBody>
      </p:sp>
      <p:sp>
        <p:nvSpPr>
          <p:cNvPr id="10" name="Ellipse 9"/>
          <p:cNvSpPr/>
          <p:nvPr/>
        </p:nvSpPr>
        <p:spPr>
          <a:xfrm>
            <a:off x="35496" y="3500717"/>
            <a:ext cx="113576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Planung</a:t>
            </a:r>
            <a:endParaRPr lang="de-DE" sz="1400" dirty="0">
              <a:solidFill>
                <a:schemeClr val="tx1"/>
              </a:solidFill>
            </a:endParaRPr>
          </a:p>
        </p:txBody>
      </p:sp>
      <p:sp>
        <p:nvSpPr>
          <p:cNvPr id="11" name="Pfeil nach rechts 10"/>
          <p:cNvSpPr/>
          <p:nvPr/>
        </p:nvSpPr>
        <p:spPr>
          <a:xfrm>
            <a:off x="1243270" y="3496376"/>
            <a:ext cx="720080" cy="277365"/>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2" name="Textfeld 11"/>
          <p:cNvSpPr txBox="1"/>
          <p:nvPr/>
        </p:nvSpPr>
        <p:spPr>
          <a:xfrm>
            <a:off x="1177119" y="3219546"/>
            <a:ext cx="888385" cy="307777"/>
          </a:xfrm>
          <a:prstGeom prst="rect">
            <a:avLst/>
          </a:prstGeom>
          <a:noFill/>
        </p:spPr>
        <p:txBody>
          <a:bodyPr wrap="none" rtlCol="0">
            <a:spAutoFit/>
          </a:bodyPr>
          <a:lstStyle/>
          <a:p>
            <a:r>
              <a:rPr lang="de-DE" sz="1400" dirty="0" smtClean="0"/>
              <a:t>Erhebung</a:t>
            </a:r>
            <a:endParaRPr lang="de-DE" sz="1400" dirty="0"/>
          </a:p>
        </p:txBody>
      </p:sp>
      <p:sp>
        <p:nvSpPr>
          <p:cNvPr id="13" name="Textfeld 12"/>
          <p:cNvSpPr txBox="1"/>
          <p:nvPr/>
        </p:nvSpPr>
        <p:spPr>
          <a:xfrm>
            <a:off x="1147142" y="3722981"/>
            <a:ext cx="948337" cy="307777"/>
          </a:xfrm>
          <a:prstGeom prst="rect">
            <a:avLst/>
          </a:prstGeom>
          <a:noFill/>
        </p:spPr>
        <p:txBody>
          <a:bodyPr wrap="none" rtlCol="0">
            <a:spAutoFit/>
          </a:bodyPr>
          <a:lstStyle/>
          <a:p>
            <a:r>
              <a:rPr lang="de-DE" sz="1400" dirty="0" smtClean="0"/>
              <a:t>Recherche</a:t>
            </a:r>
            <a:endParaRPr lang="de-DE" sz="1400" dirty="0"/>
          </a:p>
        </p:txBody>
      </p:sp>
      <p:sp>
        <p:nvSpPr>
          <p:cNvPr id="15" name="Pfeil nach rechts 14"/>
          <p:cNvSpPr/>
          <p:nvPr/>
        </p:nvSpPr>
        <p:spPr>
          <a:xfrm>
            <a:off x="3043470" y="3496376"/>
            <a:ext cx="648072"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6" name="Textfeld 15"/>
          <p:cNvSpPr txBox="1"/>
          <p:nvPr/>
        </p:nvSpPr>
        <p:spPr>
          <a:xfrm>
            <a:off x="2937388" y="3231076"/>
            <a:ext cx="860235" cy="307777"/>
          </a:xfrm>
          <a:prstGeom prst="rect">
            <a:avLst/>
          </a:prstGeom>
          <a:noFill/>
        </p:spPr>
        <p:txBody>
          <a:bodyPr wrap="none" rtlCol="0">
            <a:spAutoFit/>
          </a:bodyPr>
          <a:lstStyle/>
          <a:p>
            <a:r>
              <a:rPr lang="de-DE" sz="1400" dirty="0" smtClean="0"/>
              <a:t>Selektion</a:t>
            </a:r>
            <a:endParaRPr lang="de-DE" sz="1400" dirty="0"/>
          </a:p>
        </p:txBody>
      </p:sp>
      <p:sp>
        <p:nvSpPr>
          <p:cNvPr id="18" name="Textfeld 17"/>
          <p:cNvSpPr txBox="1"/>
          <p:nvPr/>
        </p:nvSpPr>
        <p:spPr>
          <a:xfrm>
            <a:off x="4739623" y="3224507"/>
            <a:ext cx="1137106" cy="307777"/>
          </a:xfrm>
          <a:prstGeom prst="rect">
            <a:avLst/>
          </a:prstGeom>
          <a:noFill/>
        </p:spPr>
        <p:txBody>
          <a:bodyPr wrap="none" rtlCol="0">
            <a:spAutoFit/>
          </a:bodyPr>
          <a:lstStyle/>
          <a:p>
            <a:r>
              <a:rPr lang="de-DE" sz="1400" dirty="0" smtClean="0"/>
              <a:t>Verarbeitung</a:t>
            </a:r>
            <a:endParaRPr lang="de-DE" sz="1400" dirty="0"/>
          </a:p>
        </p:txBody>
      </p:sp>
      <p:sp>
        <p:nvSpPr>
          <p:cNvPr id="19" name="Pfeil nach rechts 18"/>
          <p:cNvSpPr/>
          <p:nvPr/>
        </p:nvSpPr>
        <p:spPr>
          <a:xfrm>
            <a:off x="4930134" y="3500969"/>
            <a:ext cx="75608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0" name="Pfeil nach rechts 19"/>
          <p:cNvSpPr/>
          <p:nvPr/>
        </p:nvSpPr>
        <p:spPr>
          <a:xfrm>
            <a:off x="7162382" y="3494148"/>
            <a:ext cx="75608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1" name="Textfeld 20"/>
          <p:cNvSpPr txBox="1"/>
          <p:nvPr/>
        </p:nvSpPr>
        <p:spPr>
          <a:xfrm>
            <a:off x="6965972" y="3212976"/>
            <a:ext cx="1148904" cy="307777"/>
          </a:xfrm>
          <a:prstGeom prst="rect">
            <a:avLst/>
          </a:prstGeom>
          <a:noFill/>
        </p:spPr>
        <p:txBody>
          <a:bodyPr wrap="none" rtlCol="0">
            <a:spAutoFit/>
          </a:bodyPr>
          <a:lstStyle/>
          <a:p>
            <a:r>
              <a:rPr lang="de-DE" sz="1400" dirty="0" smtClean="0"/>
              <a:t>Aufbereitung</a:t>
            </a:r>
            <a:endParaRPr lang="de-DE" sz="1400" dirty="0"/>
          </a:p>
        </p:txBody>
      </p:sp>
      <p:sp>
        <p:nvSpPr>
          <p:cNvPr id="22" name="Nach oben gekrümmter Pfeil 21"/>
          <p:cNvSpPr/>
          <p:nvPr/>
        </p:nvSpPr>
        <p:spPr>
          <a:xfrm flipH="1">
            <a:off x="1331639" y="4030758"/>
            <a:ext cx="7416818" cy="2206554"/>
          </a:xfrm>
          <a:prstGeom prst="curvedUpArrow">
            <a:avLst>
              <a:gd name="adj1" fmla="val 8818"/>
              <a:gd name="adj2" fmla="val 21859"/>
              <a:gd name="adj3" fmla="val 5709"/>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3" name="Textfeld 22"/>
          <p:cNvSpPr txBox="1"/>
          <p:nvPr/>
        </p:nvSpPr>
        <p:spPr>
          <a:xfrm>
            <a:off x="6558168" y="6022744"/>
            <a:ext cx="1110176" cy="307777"/>
          </a:xfrm>
          <a:prstGeom prst="rect">
            <a:avLst/>
          </a:prstGeom>
          <a:noFill/>
        </p:spPr>
        <p:txBody>
          <a:bodyPr wrap="none" rtlCol="0">
            <a:spAutoFit/>
          </a:bodyPr>
          <a:lstStyle/>
          <a:p>
            <a:r>
              <a:rPr lang="de-DE" sz="1400" dirty="0" smtClean="0"/>
              <a:t>Archivierung</a:t>
            </a:r>
            <a:endParaRPr lang="de-DE" sz="1400" dirty="0"/>
          </a:p>
        </p:txBody>
      </p:sp>
      <p:sp>
        <p:nvSpPr>
          <p:cNvPr id="24" name="Textfeld 23"/>
          <p:cNvSpPr txBox="1"/>
          <p:nvPr/>
        </p:nvSpPr>
        <p:spPr>
          <a:xfrm>
            <a:off x="2699792" y="6022744"/>
            <a:ext cx="1005468" cy="307777"/>
          </a:xfrm>
          <a:prstGeom prst="rect">
            <a:avLst/>
          </a:prstGeom>
          <a:noFill/>
        </p:spPr>
        <p:txBody>
          <a:bodyPr wrap="none" rtlCol="0">
            <a:spAutoFit/>
          </a:bodyPr>
          <a:lstStyle/>
          <a:p>
            <a:r>
              <a:rPr lang="de-DE" sz="1400" dirty="0" smtClean="0"/>
              <a:t>Publikation</a:t>
            </a:r>
            <a:endParaRPr lang="de-DE" sz="1400" dirty="0"/>
          </a:p>
        </p:txBody>
      </p:sp>
      <p:sp>
        <p:nvSpPr>
          <p:cNvPr id="25" name="Pfeil nach rechts 24"/>
          <p:cNvSpPr/>
          <p:nvPr/>
        </p:nvSpPr>
        <p:spPr>
          <a:xfrm rot="5400000">
            <a:off x="5424453" y="4736478"/>
            <a:ext cx="1991989"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6" name="Pfeil nach rechts 25"/>
          <p:cNvSpPr/>
          <p:nvPr/>
        </p:nvSpPr>
        <p:spPr>
          <a:xfrm rot="5400000">
            <a:off x="3241441" y="4816961"/>
            <a:ext cx="213879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7" name="Pfeil nach rechts 26"/>
          <p:cNvSpPr/>
          <p:nvPr/>
        </p:nvSpPr>
        <p:spPr>
          <a:xfrm rot="5400000">
            <a:off x="1830785" y="4420189"/>
            <a:ext cx="1345250"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8" name="Ellipse 27"/>
          <p:cNvSpPr/>
          <p:nvPr/>
        </p:nvSpPr>
        <p:spPr>
          <a:xfrm>
            <a:off x="3920702" y="1484784"/>
            <a:ext cx="1368152"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Hypothese</a:t>
            </a:r>
            <a:endParaRPr lang="de-DE" sz="1400" dirty="0">
              <a:solidFill>
                <a:schemeClr val="tx1"/>
              </a:solidFill>
            </a:endParaRPr>
          </a:p>
        </p:txBody>
      </p:sp>
      <p:sp>
        <p:nvSpPr>
          <p:cNvPr id="29" name="Ellipse 28"/>
          <p:cNvSpPr/>
          <p:nvPr/>
        </p:nvSpPr>
        <p:spPr>
          <a:xfrm>
            <a:off x="41353" y="2780928"/>
            <a:ext cx="113576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Planung</a:t>
            </a:r>
            <a:endParaRPr lang="de-DE" sz="1400" dirty="0">
              <a:solidFill>
                <a:schemeClr val="tx1"/>
              </a:solidFill>
            </a:endParaRPr>
          </a:p>
        </p:txBody>
      </p:sp>
      <p:sp>
        <p:nvSpPr>
          <p:cNvPr id="30" name="Ellipse 29"/>
          <p:cNvSpPr/>
          <p:nvPr/>
        </p:nvSpPr>
        <p:spPr>
          <a:xfrm>
            <a:off x="4049900" y="2778757"/>
            <a:ext cx="110975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Analyse</a:t>
            </a:r>
            <a:endParaRPr lang="de-DE" sz="1400" dirty="0">
              <a:solidFill>
                <a:schemeClr val="tx1"/>
              </a:solidFill>
            </a:endParaRPr>
          </a:p>
        </p:txBody>
      </p:sp>
      <p:sp>
        <p:nvSpPr>
          <p:cNvPr id="31" name="Ellipse 30"/>
          <p:cNvSpPr/>
          <p:nvPr/>
        </p:nvSpPr>
        <p:spPr>
          <a:xfrm>
            <a:off x="7668344" y="2776587"/>
            <a:ext cx="1417278"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Publikation</a:t>
            </a:r>
            <a:endParaRPr lang="de-DE" sz="1400" dirty="0">
              <a:solidFill>
                <a:schemeClr val="tx1"/>
              </a:solidFill>
            </a:endParaRPr>
          </a:p>
        </p:txBody>
      </p:sp>
      <p:sp>
        <p:nvSpPr>
          <p:cNvPr id="32" name="Pfeil nach rechts 31"/>
          <p:cNvSpPr/>
          <p:nvPr/>
        </p:nvSpPr>
        <p:spPr>
          <a:xfrm>
            <a:off x="1243270" y="2804960"/>
            <a:ext cx="2752666" cy="220365"/>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33" name="Pfeil nach rechts 32"/>
          <p:cNvSpPr/>
          <p:nvPr/>
        </p:nvSpPr>
        <p:spPr>
          <a:xfrm>
            <a:off x="5258045" y="2798479"/>
            <a:ext cx="2341989" cy="224706"/>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34" name="Rechteckiger Pfeil 33"/>
          <p:cNvSpPr/>
          <p:nvPr/>
        </p:nvSpPr>
        <p:spPr>
          <a:xfrm flipH="1">
            <a:off x="5364088" y="1484784"/>
            <a:ext cx="3096344" cy="1152128"/>
          </a:xfrm>
          <a:prstGeom prst="bentArrow">
            <a:avLst>
              <a:gd name="adj1" fmla="val 9068"/>
              <a:gd name="adj2" fmla="val 12177"/>
              <a:gd name="adj3" fmla="val 10234"/>
              <a:gd name="adj4" fmla="val 43750"/>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5" name="Rechteckiger Pfeil 34"/>
          <p:cNvSpPr/>
          <p:nvPr/>
        </p:nvSpPr>
        <p:spPr>
          <a:xfrm rot="16200000" flipH="1">
            <a:off x="1544604" y="418434"/>
            <a:ext cx="1213429" cy="3367551"/>
          </a:xfrm>
          <a:prstGeom prst="bentArrow">
            <a:avLst>
              <a:gd name="adj1" fmla="val 10542"/>
              <a:gd name="adj2" fmla="val 13828"/>
              <a:gd name="adj3" fmla="val 12733"/>
              <a:gd name="adj4" fmla="val 43750"/>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6" name="Pfeil nach unten 35"/>
          <p:cNvSpPr/>
          <p:nvPr/>
        </p:nvSpPr>
        <p:spPr>
          <a:xfrm>
            <a:off x="533137" y="31409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unten 36"/>
          <p:cNvSpPr/>
          <p:nvPr/>
        </p:nvSpPr>
        <p:spPr>
          <a:xfrm rot="10800000">
            <a:off x="4234739" y="3134399"/>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unten 37"/>
          <p:cNvSpPr/>
          <p:nvPr/>
        </p:nvSpPr>
        <p:spPr>
          <a:xfrm rot="10800000">
            <a:off x="6344348" y="31228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Pfeil nach unten 38"/>
          <p:cNvSpPr/>
          <p:nvPr/>
        </p:nvSpPr>
        <p:spPr>
          <a:xfrm rot="10800000">
            <a:off x="8490439" y="31409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504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6"/>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27"/>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2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35"/>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29"/>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grpId="0" nodeType="clickEffect">
                                  <p:stCondLst>
                                    <p:cond delay="0"/>
                                  </p:stCondLst>
                                  <p:childTnLst>
                                    <p:set>
                                      <p:cBhvr>
                                        <p:cTn id="88" dur="1" fill="hold">
                                          <p:stCondLst>
                                            <p:cond delay="0"/>
                                          </p:stCondLst>
                                        </p:cTn>
                                        <p:tgtEl>
                                          <p:spTgt spid="36"/>
                                        </p:tgtEl>
                                        <p:attrNameLst>
                                          <p:attrName>style.visibility</p:attrName>
                                        </p:attrNameLst>
                                      </p:cBhvr>
                                      <p:to>
                                        <p:strVal val="visible"/>
                                      </p:to>
                                    </p:set>
                                  </p:childTnLst>
                                </p:cTn>
                              </p:par>
                            </p:childTnLst>
                          </p:cTn>
                        </p:par>
                      </p:childTnLst>
                    </p:cTn>
                  </p:par>
                  <p:par>
                    <p:cTn id="89" fill="hold">
                      <p:stCondLst>
                        <p:cond delay="indefinite"/>
                      </p:stCondLst>
                      <p:childTnLst>
                        <p:par>
                          <p:cTn id="90" fill="hold">
                            <p:stCondLst>
                              <p:cond delay="0"/>
                            </p:stCondLst>
                            <p:childTnLst>
                              <p:par>
                                <p:cTn id="91" presetID="1" presetClass="entr" presetSubtype="0" fill="hold" grpId="0" nodeType="clickEffect">
                                  <p:stCondLst>
                                    <p:cond delay="0"/>
                                  </p:stCondLst>
                                  <p:childTnLst>
                                    <p:set>
                                      <p:cBhvr>
                                        <p:cTn id="92" dur="1" fill="hold">
                                          <p:stCondLst>
                                            <p:cond delay="0"/>
                                          </p:stCondLst>
                                        </p:cTn>
                                        <p:tgtEl>
                                          <p:spTgt spid="32"/>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30"/>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37"/>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33"/>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31"/>
                                        </p:tgtEl>
                                        <p:attrNameLst>
                                          <p:attrName>style.visibility</p:attrName>
                                        </p:attrNameLst>
                                      </p:cBhvr>
                                      <p:to>
                                        <p:strVal val="visible"/>
                                      </p:to>
                                    </p:set>
                                  </p:childTnLst>
                                </p:cTn>
                              </p:par>
                            </p:childTnLst>
                          </p:cTn>
                        </p:par>
                      </p:childTnLst>
                    </p:cTn>
                  </p:par>
                  <p:par>
                    <p:cTn id="105" fill="hold">
                      <p:stCondLst>
                        <p:cond delay="indefinite"/>
                      </p:stCondLst>
                      <p:childTnLst>
                        <p:par>
                          <p:cTn id="106" fill="hold">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38"/>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39"/>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p:bldP spid="13" grpId="0"/>
      <p:bldP spid="15" grpId="0" animBg="1"/>
      <p:bldP spid="16" grpId="0"/>
      <p:bldP spid="18" grpId="0"/>
      <p:bldP spid="19" grpId="0" animBg="1"/>
      <p:bldP spid="20" grpId="0" animBg="1"/>
      <p:bldP spid="21" grpId="0"/>
      <p:bldP spid="22" grpId="0" animBg="1"/>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67544" y="3068960"/>
            <a:ext cx="7920880" cy="432048"/>
          </a:xfrm>
          <a:prstGeom prst="rect">
            <a:avLst/>
          </a:prstGeom>
          <a:solidFill>
            <a:schemeClr val="bg1">
              <a:lumMod val="85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Struktur der Veranstaltung</a:t>
            </a:r>
            <a:endParaRPr lang="de-DE" dirty="0"/>
          </a:p>
        </p:txBody>
      </p:sp>
      <p:sp>
        <p:nvSpPr>
          <p:cNvPr id="3" name="Inhaltsplatzhalter 2"/>
          <p:cNvSpPr>
            <a:spLocks noGrp="1"/>
          </p:cNvSpPr>
          <p:nvPr>
            <p:ph idx="1"/>
          </p:nvPr>
        </p:nvSpPr>
        <p:spPr>
          <a:xfrm>
            <a:off x="539552" y="2420888"/>
            <a:ext cx="8147248" cy="3705275"/>
          </a:xfrm>
        </p:spPr>
        <p:txBody>
          <a:bodyPr/>
          <a:lstStyle/>
          <a:p>
            <a:pPr marL="0" indent="0">
              <a:spcAft>
                <a:spcPts val="600"/>
              </a:spcAft>
              <a:buNone/>
            </a:pPr>
            <a:r>
              <a:rPr lang="de-DE" sz="2800" dirty="0" smtClean="0"/>
              <a:t>Teil 1: Forschungsdaten</a:t>
            </a:r>
          </a:p>
          <a:p>
            <a:pPr marL="0" indent="0">
              <a:spcAft>
                <a:spcPts val="600"/>
              </a:spcAft>
              <a:buNone/>
            </a:pPr>
            <a:r>
              <a:rPr lang="de-DE" sz="2800" dirty="0" smtClean="0"/>
              <a:t>Teil 2: Forschungsdateninfrastruktur</a:t>
            </a:r>
          </a:p>
          <a:p>
            <a:pPr marL="0" indent="0">
              <a:spcAft>
                <a:spcPts val="600"/>
              </a:spcAft>
              <a:buNone/>
            </a:pPr>
            <a:r>
              <a:rPr lang="de-DE" sz="2800" dirty="0" smtClean="0"/>
              <a:t>Teil 3: Forschungsdatenmanagement in Bibliotheken</a:t>
            </a:r>
          </a:p>
          <a:p>
            <a:pPr marL="0" indent="0">
              <a:spcAft>
                <a:spcPts val="600"/>
              </a:spcAft>
              <a:buNone/>
            </a:pPr>
            <a:r>
              <a:rPr lang="de-DE" sz="2800" dirty="0" smtClean="0"/>
              <a:t>Teil 4: Weiterführende Überlegungen</a:t>
            </a:r>
            <a:endParaRPr lang="de-DE" sz="2800" dirty="0"/>
          </a:p>
        </p:txBody>
      </p:sp>
    </p:spTree>
    <p:extLst>
      <p:ext uri="{BB962C8B-B14F-4D97-AF65-F5344CB8AC3E}">
        <p14:creationId xmlns:p14="http://schemas.microsoft.com/office/powerpoint/2010/main" val="278634935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Infrastruktur?</a:t>
            </a:r>
            <a:endParaRPr lang="de-DE" dirty="0"/>
          </a:p>
        </p:txBody>
      </p:sp>
      <p:sp>
        <p:nvSpPr>
          <p:cNvPr id="3" name="Inhaltsplatzhalter 2"/>
          <p:cNvSpPr>
            <a:spLocks noGrp="1"/>
          </p:cNvSpPr>
          <p:nvPr>
            <p:ph idx="1"/>
          </p:nvPr>
        </p:nvSpPr>
        <p:spPr/>
        <p:txBody>
          <a:bodyPr/>
          <a:lstStyle/>
          <a:p>
            <a:r>
              <a:rPr lang="de-DE" dirty="0" smtClean="0"/>
              <a:t>z.B. </a:t>
            </a:r>
            <a:r>
              <a:rPr lang="de-DE" dirty="0" smtClean="0">
                <a:hlinkClick r:id="rId2"/>
              </a:rPr>
              <a:t>Verkehrsinfrastruktur</a:t>
            </a:r>
            <a:endParaRPr lang="de-DE" dirty="0" smtClean="0"/>
          </a:p>
          <a:p>
            <a:pPr lvl="1"/>
            <a:r>
              <a:rPr lang="de-DE" dirty="0" smtClean="0"/>
              <a:t>Straßen, Brücken</a:t>
            </a:r>
          </a:p>
          <a:p>
            <a:pPr lvl="1"/>
            <a:r>
              <a:rPr lang="de-DE" dirty="0" smtClean="0"/>
              <a:t>Schienen, Wasserwege</a:t>
            </a:r>
          </a:p>
          <a:p>
            <a:pPr lvl="1"/>
            <a:r>
              <a:rPr lang="de-DE" dirty="0" smtClean="0"/>
              <a:t>Tankstellennetz, Verkehrsfunk, GPS</a:t>
            </a:r>
          </a:p>
          <a:p>
            <a:pPr lvl="1"/>
            <a:r>
              <a:rPr lang="de-DE" dirty="0" smtClean="0"/>
              <a:t>Straßenverkehrsordnung, Straßenwacht, ADAC</a:t>
            </a:r>
          </a:p>
          <a:p>
            <a:pPr lvl="1"/>
            <a:r>
              <a:rPr lang="de-DE" dirty="0" smtClean="0"/>
              <a:t>Räumdienst, Mautsystem, KFZ-Steuer</a:t>
            </a:r>
          </a:p>
          <a:p>
            <a:pPr lvl="1"/>
            <a:r>
              <a:rPr lang="de-DE" dirty="0" smtClean="0"/>
              <a:t>Autoindustrie, Verkehrsministerium, ÖPNV</a:t>
            </a:r>
            <a:endParaRPr lang="de-DE" dirty="0"/>
          </a:p>
        </p:txBody>
      </p:sp>
    </p:spTree>
    <p:extLst>
      <p:ext uri="{BB962C8B-B14F-4D97-AF65-F5344CB8AC3E}">
        <p14:creationId xmlns:p14="http://schemas.microsoft.com/office/powerpoint/2010/main" val="1647070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Schnittmengen</a:t>
            </a:r>
            <a:endParaRPr lang="de-DE" dirty="0"/>
          </a:p>
        </p:txBody>
      </p:sp>
      <p:sp>
        <p:nvSpPr>
          <p:cNvPr id="4" name="Ellipse 3"/>
          <p:cNvSpPr/>
          <p:nvPr/>
        </p:nvSpPr>
        <p:spPr>
          <a:xfrm>
            <a:off x="1043608" y="1628800"/>
            <a:ext cx="6984776" cy="4392488"/>
          </a:xfrm>
          <a:prstGeom prst="ellipse">
            <a:avLst/>
          </a:prstGeom>
          <a:solidFill>
            <a:schemeClr val="tx2">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5" name="Textfeld 4"/>
          <p:cNvSpPr txBox="1"/>
          <p:nvPr/>
        </p:nvSpPr>
        <p:spPr>
          <a:xfrm>
            <a:off x="1004724" y="3397642"/>
            <a:ext cx="2415148" cy="369332"/>
          </a:xfrm>
          <a:prstGeom prst="rect">
            <a:avLst/>
          </a:prstGeom>
          <a:noFill/>
        </p:spPr>
        <p:txBody>
          <a:bodyPr wrap="none" rtlCol="0">
            <a:spAutoFit/>
          </a:bodyPr>
          <a:lstStyle/>
          <a:p>
            <a:r>
              <a:rPr lang="de-DE" dirty="0" smtClean="0"/>
              <a:t>Forschungsinfrastruktur</a:t>
            </a:r>
            <a:endParaRPr lang="de-DE" dirty="0"/>
          </a:p>
        </p:txBody>
      </p:sp>
      <p:sp>
        <p:nvSpPr>
          <p:cNvPr id="6" name="Ellipse 5"/>
          <p:cNvSpPr/>
          <p:nvPr/>
        </p:nvSpPr>
        <p:spPr>
          <a:xfrm>
            <a:off x="2987824" y="3073725"/>
            <a:ext cx="4240088" cy="2799928"/>
          </a:xfrm>
          <a:prstGeom prst="ellipse">
            <a:avLst/>
          </a:prstGeom>
          <a:solidFill>
            <a:schemeClr val="accent6">
              <a:lumMod val="20000"/>
              <a:lumOff val="80000"/>
              <a:alpha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7" name="Textfeld 6"/>
          <p:cNvSpPr txBox="1"/>
          <p:nvPr/>
        </p:nvSpPr>
        <p:spPr>
          <a:xfrm>
            <a:off x="3629290" y="5157192"/>
            <a:ext cx="2957156" cy="369332"/>
          </a:xfrm>
          <a:prstGeom prst="rect">
            <a:avLst/>
          </a:prstGeom>
          <a:noFill/>
        </p:spPr>
        <p:txBody>
          <a:bodyPr wrap="none" rtlCol="0">
            <a:spAutoFit/>
          </a:bodyPr>
          <a:lstStyle/>
          <a:p>
            <a:r>
              <a:rPr lang="de-DE" dirty="0" smtClean="0"/>
              <a:t>Forschungsdateninfrastruktur</a:t>
            </a:r>
            <a:endParaRPr lang="de-DE" dirty="0"/>
          </a:p>
        </p:txBody>
      </p:sp>
      <p:sp>
        <p:nvSpPr>
          <p:cNvPr id="8" name="Ellipse 7"/>
          <p:cNvSpPr/>
          <p:nvPr/>
        </p:nvSpPr>
        <p:spPr>
          <a:xfrm>
            <a:off x="3419872" y="1988840"/>
            <a:ext cx="4240088" cy="2799928"/>
          </a:xfrm>
          <a:prstGeom prst="ellipse">
            <a:avLst/>
          </a:prstGeom>
          <a:solidFill>
            <a:schemeClr val="accent3">
              <a:lumMod val="20000"/>
              <a:lumOff val="80000"/>
              <a:alpha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Textfeld 8"/>
          <p:cNvSpPr txBox="1"/>
          <p:nvPr/>
        </p:nvSpPr>
        <p:spPr>
          <a:xfrm>
            <a:off x="4257609" y="2420888"/>
            <a:ext cx="2564613" cy="369332"/>
          </a:xfrm>
          <a:prstGeom prst="rect">
            <a:avLst/>
          </a:prstGeom>
          <a:noFill/>
        </p:spPr>
        <p:txBody>
          <a:bodyPr wrap="none" rtlCol="0">
            <a:spAutoFit/>
          </a:bodyPr>
          <a:lstStyle/>
          <a:p>
            <a:r>
              <a:rPr lang="de-DE" dirty="0" smtClean="0"/>
              <a:t>Informationsinfrastruktur</a:t>
            </a:r>
            <a:endParaRPr lang="de-DE" dirty="0"/>
          </a:p>
        </p:txBody>
      </p:sp>
    </p:spTree>
    <p:extLst>
      <p:ext uri="{BB962C8B-B14F-4D97-AF65-F5344CB8AC3E}">
        <p14:creationId xmlns:p14="http://schemas.microsoft.com/office/powerpoint/2010/main" val="4091982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Forschungsdateninfrastruktur</a:t>
            </a:r>
            <a:endParaRPr lang="de-DE" dirty="0"/>
          </a:p>
        </p:txBody>
      </p:sp>
      <p:sp>
        <p:nvSpPr>
          <p:cNvPr id="3" name="Inhaltsplatzhalter 2"/>
          <p:cNvSpPr>
            <a:spLocks noGrp="1"/>
          </p:cNvSpPr>
          <p:nvPr>
            <p:ph idx="1"/>
          </p:nvPr>
        </p:nvSpPr>
        <p:spPr/>
        <p:txBody>
          <a:bodyPr>
            <a:normAutofit/>
          </a:bodyPr>
          <a:lstStyle/>
          <a:p>
            <a:r>
              <a:rPr lang="de-DE" dirty="0" smtClean="0"/>
              <a:t>Wiss. Großanlagen</a:t>
            </a:r>
          </a:p>
          <a:p>
            <a:r>
              <a:rPr lang="de-DE" dirty="0" smtClean="0"/>
              <a:t>Metadaten, Standards, </a:t>
            </a:r>
            <a:r>
              <a:rPr lang="de-DE" dirty="0" err="1" smtClean="0"/>
              <a:t>Identifikatoren</a:t>
            </a:r>
            <a:endParaRPr lang="de-DE" dirty="0" smtClean="0"/>
          </a:p>
          <a:p>
            <a:r>
              <a:rPr lang="de-DE" dirty="0" smtClean="0"/>
              <a:t>Repositorien, </a:t>
            </a:r>
            <a:r>
              <a:rPr lang="de-DE" dirty="0" err="1" smtClean="0"/>
              <a:t>Registries</a:t>
            </a:r>
            <a:r>
              <a:rPr lang="de-DE" dirty="0" smtClean="0"/>
              <a:t>, Datenjournale</a:t>
            </a:r>
          </a:p>
          <a:p>
            <a:r>
              <a:rPr lang="de-DE" dirty="0" smtClean="0"/>
              <a:t>Rechtsgrundlagen</a:t>
            </a:r>
          </a:p>
          <a:p>
            <a:r>
              <a:rPr lang="de-DE" dirty="0" smtClean="0"/>
              <a:t>Wissenschaftler, Universitäten, Wissenschaftsorganisationen, Förderer, Regierung, Gremien, Rechenzentren, Verlage, Archive, Sammlungen, Museen, Bibliotheken</a:t>
            </a:r>
          </a:p>
          <a:p>
            <a:endParaRPr lang="de-DE" dirty="0"/>
          </a:p>
        </p:txBody>
      </p:sp>
    </p:spTree>
    <p:extLst>
      <p:ext uri="{BB962C8B-B14F-4D97-AF65-F5344CB8AC3E}">
        <p14:creationId xmlns:p14="http://schemas.microsoft.com/office/powerpoint/2010/main" val="3432950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Wissenschaftliche Großanlagen</a:t>
            </a:r>
            <a:endParaRPr lang="de-DE" dirty="0"/>
          </a:p>
        </p:txBody>
      </p:sp>
      <p:sp>
        <p:nvSpPr>
          <p:cNvPr id="3" name="Inhaltsplatzhalter 2"/>
          <p:cNvSpPr>
            <a:spLocks noGrp="1"/>
          </p:cNvSpPr>
          <p:nvPr>
            <p:ph idx="1"/>
          </p:nvPr>
        </p:nvSpPr>
        <p:spPr/>
        <p:txBody>
          <a:bodyPr/>
          <a:lstStyle/>
          <a:p>
            <a:r>
              <a:rPr lang="de-DE" dirty="0"/>
              <a:t>z</a:t>
            </a:r>
            <a:r>
              <a:rPr lang="de-DE" dirty="0" smtClean="0"/>
              <a:t>.B. </a:t>
            </a:r>
            <a:r>
              <a:rPr lang="de-DE" dirty="0" smtClean="0">
                <a:hlinkClick r:id="rId3"/>
              </a:rPr>
              <a:t>LHC</a:t>
            </a:r>
            <a:r>
              <a:rPr lang="de-DE" dirty="0" smtClean="0"/>
              <a:t>, </a:t>
            </a:r>
            <a:r>
              <a:rPr lang="de-DE" dirty="0" smtClean="0">
                <a:hlinkClick r:id="rId4"/>
              </a:rPr>
              <a:t>Polarstern</a:t>
            </a:r>
            <a:r>
              <a:rPr lang="de-DE" dirty="0" smtClean="0"/>
              <a:t>, </a:t>
            </a:r>
            <a:r>
              <a:rPr lang="de-DE" dirty="0" smtClean="0">
                <a:hlinkClick r:id="rId5"/>
              </a:rPr>
              <a:t>Square </a:t>
            </a:r>
            <a:r>
              <a:rPr lang="de-DE" dirty="0" err="1" smtClean="0">
                <a:hlinkClick r:id="rId5"/>
              </a:rPr>
              <a:t>Kilometre</a:t>
            </a:r>
            <a:r>
              <a:rPr lang="de-DE" dirty="0" smtClean="0">
                <a:hlinkClick r:id="rId5"/>
              </a:rPr>
              <a:t> Array</a:t>
            </a:r>
            <a:r>
              <a:rPr lang="de-DE" dirty="0" smtClean="0"/>
              <a:t>, </a:t>
            </a:r>
            <a:r>
              <a:rPr lang="de-DE" dirty="0" smtClean="0">
                <a:hlinkClick r:id="rId6"/>
              </a:rPr>
              <a:t>E-ELT</a:t>
            </a:r>
            <a:endParaRPr lang="de-DE" dirty="0" smtClean="0"/>
          </a:p>
          <a:p>
            <a:endParaRPr lang="de-DE" dirty="0"/>
          </a:p>
          <a:p>
            <a:r>
              <a:rPr lang="de-DE" dirty="0" smtClean="0"/>
              <a:t>Erheben/Erzeugen Daten</a:t>
            </a:r>
          </a:p>
          <a:p>
            <a:r>
              <a:rPr lang="de-DE" dirty="0" smtClean="0"/>
              <a:t>Verteilen Daten</a:t>
            </a:r>
          </a:p>
          <a:p>
            <a:r>
              <a:rPr lang="de-DE" dirty="0" smtClean="0"/>
              <a:t>Zwingen zur Kooperation</a:t>
            </a:r>
          </a:p>
          <a:p>
            <a:endParaRPr lang="de-DE" dirty="0"/>
          </a:p>
        </p:txBody>
      </p:sp>
    </p:spTree>
    <p:extLst>
      <p:ext uri="{BB962C8B-B14F-4D97-AF65-F5344CB8AC3E}">
        <p14:creationId xmlns:p14="http://schemas.microsoft.com/office/powerpoint/2010/main" val="255653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Metadaten</a:t>
            </a:r>
            <a:endParaRPr lang="de-DE" dirty="0"/>
          </a:p>
        </p:txBody>
      </p:sp>
      <p:sp>
        <p:nvSpPr>
          <p:cNvPr id="3" name="Inhaltsplatzhalter 2"/>
          <p:cNvSpPr>
            <a:spLocks noGrp="1"/>
          </p:cNvSpPr>
          <p:nvPr>
            <p:ph idx="1"/>
          </p:nvPr>
        </p:nvSpPr>
        <p:spPr/>
        <p:txBody>
          <a:bodyPr/>
          <a:lstStyle/>
          <a:p>
            <a:r>
              <a:rPr lang="de-DE" dirty="0" smtClean="0">
                <a:hlinkClick r:id="rId2"/>
              </a:rPr>
              <a:t>DC</a:t>
            </a:r>
            <a:r>
              <a:rPr lang="de-DE" dirty="0" smtClean="0"/>
              <a:t> – Dublin Core </a:t>
            </a:r>
            <a:r>
              <a:rPr lang="de-DE" dirty="0" err="1" smtClean="0"/>
              <a:t>Metadata</a:t>
            </a:r>
            <a:r>
              <a:rPr lang="de-DE" dirty="0" smtClean="0"/>
              <a:t> Initiative</a:t>
            </a:r>
          </a:p>
          <a:p>
            <a:r>
              <a:rPr lang="de-DE" dirty="0" smtClean="0">
                <a:hlinkClick r:id="rId3"/>
              </a:rPr>
              <a:t>RDF</a:t>
            </a:r>
            <a:r>
              <a:rPr lang="de-DE" dirty="0" smtClean="0"/>
              <a:t> – </a:t>
            </a:r>
            <a:r>
              <a:rPr lang="de-DE" dirty="0" err="1" smtClean="0"/>
              <a:t>Resource</a:t>
            </a:r>
            <a:r>
              <a:rPr lang="de-DE" dirty="0" smtClean="0"/>
              <a:t> Description Framework</a:t>
            </a:r>
          </a:p>
          <a:p>
            <a:r>
              <a:rPr lang="de-DE" dirty="0" smtClean="0">
                <a:hlinkClick r:id="rId4"/>
              </a:rPr>
              <a:t>SKOS</a:t>
            </a:r>
            <a:r>
              <a:rPr lang="de-DE" dirty="0" smtClean="0"/>
              <a:t> – Simple Knowledge </a:t>
            </a:r>
            <a:r>
              <a:rPr lang="de-DE" dirty="0" err="1" smtClean="0"/>
              <a:t>Organization</a:t>
            </a:r>
            <a:r>
              <a:rPr lang="de-DE" dirty="0" smtClean="0"/>
              <a:t> System</a:t>
            </a:r>
          </a:p>
          <a:p>
            <a:r>
              <a:rPr lang="de-DE" dirty="0">
                <a:hlinkClick r:id="rId5"/>
              </a:rPr>
              <a:t>Metadaten-</a:t>
            </a:r>
            <a:r>
              <a:rPr lang="de-DE" dirty="0" err="1">
                <a:hlinkClick r:id="rId5"/>
              </a:rPr>
              <a:t>Registries</a:t>
            </a:r>
            <a:endParaRPr lang="de-DE" dirty="0"/>
          </a:p>
          <a:p>
            <a:endParaRPr lang="de-DE" dirty="0"/>
          </a:p>
        </p:txBody>
      </p:sp>
    </p:spTree>
    <p:extLst>
      <p:ext uri="{BB962C8B-B14F-4D97-AF65-F5344CB8AC3E}">
        <p14:creationId xmlns:p14="http://schemas.microsoft.com/office/powerpoint/2010/main" val="4078588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Standards</a:t>
            </a:r>
            <a:endParaRPr lang="de-DE" dirty="0"/>
          </a:p>
        </p:txBody>
      </p:sp>
      <p:sp>
        <p:nvSpPr>
          <p:cNvPr id="3" name="Inhaltsplatzhalter 2"/>
          <p:cNvSpPr>
            <a:spLocks noGrp="1"/>
          </p:cNvSpPr>
          <p:nvPr>
            <p:ph idx="1"/>
          </p:nvPr>
        </p:nvSpPr>
        <p:spPr>
          <a:xfrm>
            <a:off x="457200" y="1600200"/>
            <a:ext cx="4690864" cy="4525963"/>
          </a:xfrm>
        </p:spPr>
        <p:txBody>
          <a:bodyPr/>
          <a:lstStyle/>
          <a:p>
            <a:r>
              <a:rPr lang="de-DE" dirty="0" smtClean="0"/>
              <a:t>Metadaten</a:t>
            </a:r>
          </a:p>
          <a:p>
            <a:r>
              <a:rPr lang="de-DE" dirty="0" smtClean="0"/>
              <a:t>Daten-/Dateiformate</a:t>
            </a:r>
          </a:p>
          <a:p>
            <a:r>
              <a:rPr lang="de-DE" dirty="0" smtClean="0"/>
              <a:t>Protokolle/Schnittstellen</a:t>
            </a:r>
          </a:p>
          <a:p>
            <a:r>
              <a:rPr lang="de-DE" dirty="0" smtClean="0"/>
              <a:t>Lizenzen</a:t>
            </a:r>
            <a:endParaRPr lang="de-DE" dirty="0"/>
          </a:p>
        </p:txBody>
      </p:sp>
      <p:sp>
        <p:nvSpPr>
          <p:cNvPr id="4" name="Textfeld 3"/>
          <p:cNvSpPr txBox="1"/>
          <p:nvPr/>
        </p:nvSpPr>
        <p:spPr>
          <a:xfrm>
            <a:off x="7092280" y="2607059"/>
            <a:ext cx="1055738" cy="1200329"/>
          </a:xfrm>
          <a:prstGeom prst="rect">
            <a:avLst/>
          </a:prstGeom>
          <a:noFill/>
        </p:spPr>
        <p:txBody>
          <a:bodyPr wrap="none" rtlCol="0">
            <a:spAutoFit/>
          </a:bodyPr>
          <a:lstStyle/>
          <a:p>
            <a:r>
              <a:rPr lang="de-DE" dirty="0" smtClean="0"/>
              <a:t>HTTP</a:t>
            </a:r>
          </a:p>
          <a:p>
            <a:r>
              <a:rPr lang="de-DE" dirty="0" smtClean="0"/>
              <a:t>REST</a:t>
            </a:r>
          </a:p>
          <a:p>
            <a:r>
              <a:rPr lang="de-DE" dirty="0" smtClean="0"/>
              <a:t>OAI-PMH</a:t>
            </a:r>
          </a:p>
          <a:p>
            <a:r>
              <a:rPr lang="de-DE" dirty="0" smtClean="0"/>
              <a:t>Z39.50</a:t>
            </a:r>
            <a:endParaRPr lang="de-DE" dirty="0"/>
          </a:p>
        </p:txBody>
      </p:sp>
      <p:sp>
        <p:nvSpPr>
          <p:cNvPr id="5" name="Textfeld 4"/>
          <p:cNvSpPr txBox="1"/>
          <p:nvPr/>
        </p:nvSpPr>
        <p:spPr>
          <a:xfrm>
            <a:off x="5364088" y="1916832"/>
            <a:ext cx="929550" cy="923330"/>
          </a:xfrm>
          <a:prstGeom prst="rect">
            <a:avLst/>
          </a:prstGeom>
          <a:noFill/>
        </p:spPr>
        <p:txBody>
          <a:bodyPr wrap="none" rtlCol="0">
            <a:spAutoFit/>
          </a:bodyPr>
          <a:lstStyle/>
          <a:p>
            <a:r>
              <a:rPr lang="de-DE" dirty="0" err="1" smtClean="0"/>
              <a:t>Pronom</a:t>
            </a:r>
            <a:endParaRPr lang="de-DE" dirty="0" smtClean="0"/>
          </a:p>
          <a:p>
            <a:r>
              <a:rPr lang="de-DE" dirty="0" smtClean="0"/>
              <a:t>IANA</a:t>
            </a:r>
          </a:p>
          <a:p>
            <a:r>
              <a:rPr lang="de-DE" dirty="0" err="1" smtClean="0"/>
              <a:t>Isocat</a:t>
            </a:r>
            <a:endParaRPr lang="de-DE" dirty="0"/>
          </a:p>
        </p:txBody>
      </p:sp>
      <p:sp>
        <p:nvSpPr>
          <p:cNvPr id="6" name="Textfeld 5"/>
          <p:cNvSpPr txBox="1"/>
          <p:nvPr/>
        </p:nvSpPr>
        <p:spPr>
          <a:xfrm>
            <a:off x="3851920" y="4221088"/>
            <a:ext cx="2185085" cy="923330"/>
          </a:xfrm>
          <a:prstGeom prst="rect">
            <a:avLst/>
          </a:prstGeom>
          <a:noFill/>
        </p:spPr>
        <p:txBody>
          <a:bodyPr wrap="none" rtlCol="0">
            <a:spAutoFit/>
          </a:bodyPr>
          <a:lstStyle/>
          <a:p>
            <a:r>
              <a:rPr lang="de-DE" dirty="0" smtClean="0"/>
              <a:t>Creative </a:t>
            </a:r>
            <a:r>
              <a:rPr lang="de-DE" dirty="0" err="1" smtClean="0"/>
              <a:t>Commons</a:t>
            </a:r>
            <a:endParaRPr lang="de-DE" dirty="0" smtClean="0"/>
          </a:p>
          <a:p>
            <a:r>
              <a:rPr lang="de-DE" dirty="0" smtClean="0"/>
              <a:t>Open Data </a:t>
            </a:r>
            <a:r>
              <a:rPr lang="de-DE" dirty="0" err="1" smtClean="0"/>
              <a:t>Commons</a:t>
            </a:r>
            <a:endParaRPr lang="de-DE" dirty="0" smtClean="0"/>
          </a:p>
          <a:p>
            <a:r>
              <a:rPr lang="de-DE" dirty="0" smtClean="0"/>
              <a:t>Public Domain</a:t>
            </a:r>
            <a:endParaRPr lang="de-DE" dirty="0"/>
          </a:p>
        </p:txBody>
      </p:sp>
    </p:spTree>
    <p:extLst>
      <p:ext uri="{BB962C8B-B14F-4D97-AF65-F5344CB8AC3E}">
        <p14:creationId xmlns:p14="http://schemas.microsoft.com/office/powerpoint/2010/main" val="418051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Nachtrag zur letzten Stunde</a:t>
            </a:r>
            <a:endParaRPr lang="de-DE" dirty="0"/>
          </a:p>
        </p:txBody>
      </p:sp>
      <p:sp>
        <p:nvSpPr>
          <p:cNvPr id="3" name="Inhaltsplatzhalter 2"/>
          <p:cNvSpPr>
            <a:spLocks noGrp="1"/>
          </p:cNvSpPr>
          <p:nvPr>
            <p:ph idx="1"/>
          </p:nvPr>
        </p:nvSpPr>
        <p:spPr/>
        <p:txBody>
          <a:bodyPr/>
          <a:lstStyle/>
          <a:p>
            <a:r>
              <a:rPr lang="de-DE" dirty="0" smtClean="0"/>
              <a:t>Verhältnis RDF – RDA: </a:t>
            </a:r>
            <a:r>
              <a:rPr lang="de-DE" dirty="0" smtClean="0">
                <a:hlinkClick r:id="rId2"/>
              </a:rPr>
              <a:t>RDARegistry</a:t>
            </a:r>
            <a:endParaRPr lang="de-DE" dirty="0" smtClean="0"/>
          </a:p>
          <a:p>
            <a:endParaRPr lang="de-DE" dirty="0"/>
          </a:p>
        </p:txBody>
      </p:sp>
    </p:spTree>
    <p:extLst>
      <p:ext uri="{BB962C8B-B14F-4D97-AF65-F5344CB8AC3E}">
        <p14:creationId xmlns:p14="http://schemas.microsoft.com/office/powerpoint/2010/main" val="19566383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Persistente Identifikation</a:t>
            </a:r>
            <a:endParaRPr lang="de-DE" dirty="0"/>
          </a:p>
        </p:txBody>
      </p:sp>
      <p:sp>
        <p:nvSpPr>
          <p:cNvPr id="3" name="Inhaltsplatzhalter 2"/>
          <p:cNvSpPr>
            <a:spLocks noGrp="1"/>
          </p:cNvSpPr>
          <p:nvPr>
            <p:ph idx="1"/>
          </p:nvPr>
        </p:nvSpPr>
        <p:spPr>
          <a:xfrm>
            <a:off x="457200" y="1600200"/>
            <a:ext cx="3826768" cy="4525963"/>
          </a:xfrm>
        </p:spPr>
        <p:txBody>
          <a:bodyPr/>
          <a:lstStyle/>
          <a:p>
            <a:r>
              <a:rPr lang="de-DE" dirty="0" smtClean="0"/>
              <a:t>URL/URI</a:t>
            </a:r>
          </a:p>
          <a:p>
            <a:r>
              <a:rPr lang="de-DE" dirty="0" smtClean="0"/>
              <a:t>URN</a:t>
            </a:r>
          </a:p>
          <a:p>
            <a:r>
              <a:rPr lang="de-DE" dirty="0" smtClean="0"/>
              <a:t>Handle-System</a:t>
            </a:r>
          </a:p>
          <a:p>
            <a:r>
              <a:rPr lang="de-DE" dirty="0" smtClean="0"/>
              <a:t>DOI</a:t>
            </a:r>
          </a:p>
          <a:p>
            <a:endParaRPr lang="de-DE" dirty="0"/>
          </a:p>
          <a:p>
            <a:r>
              <a:rPr lang="de-DE" dirty="0" smtClean="0"/>
              <a:t>Researcher-ID</a:t>
            </a:r>
          </a:p>
          <a:p>
            <a:r>
              <a:rPr lang="de-DE" dirty="0" smtClean="0"/>
              <a:t>ORCID</a:t>
            </a:r>
          </a:p>
          <a:p>
            <a:endParaRPr lang="de-DE" dirty="0"/>
          </a:p>
        </p:txBody>
      </p:sp>
      <p:sp>
        <p:nvSpPr>
          <p:cNvPr id="4" name="Textfeld 3"/>
          <p:cNvSpPr txBox="1"/>
          <p:nvPr/>
        </p:nvSpPr>
        <p:spPr>
          <a:xfrm>
            <a:off x="3059832" y="1484784"/>
            <a:ext cx="5688632" cy="307777"/>
          </a:xfrm>
          <a:prstGeom prst="rect">
            <a:avLst/>
          </a:prstGeom>
          <a:noFill/>
        </p:spPr>
        <p:txBody>
          <a:bodyPr wrap="square" rtlCol="0">
            <a:spAutoFit/>
          </a:bodyPr>
          <a:lstStyle/>
          <a:p>
            <a:r>
              <a:rPr lang="de-DE" sz="1400" dirty="0"/>
              <a:t>http://zuse.zib.de/collection/wI3XoEDHO8v0ImCa/item/VqNgKUacPrlhqPKu</a:t>
            </a:r>
          </a:p>
        </p:txBody>
      </p:sp>
      <p:sp>
        <p:nvSpPr>
          <p:cNvPr id="5" name="Textfeld 4"/>
          <p:cNvSpPr txBox="1"/>
          <p:nvPr/>
        </p:nvSpPr>
        <p:spPr>
          <a:xfrm>
            <a:off x="3563888" y="2204864"/>
            <a:ext cx="2432782" cy="307777"/>
          </a:xfrm>
          <a:prstGeom prst="rect">
            <a:avLst/>
          </a:prstGeom>
          <a:noFill/>
        </p:spPr>
        <p:txBody>
          <a:bodyPr wrap="none" rtlCol="0">
            <a:spAutoFit/>
          </a:bodyPr>
          <a:lstStyle/>
          <a:p>
            <a:r>
              <a:rPr lang="de-DE" sz="1400" dirty="0"/>
              <a:t>urn:nbn:de:bsz:25-opus-14124</a:t>
            </a:r>
          </a:p>
        </p:txBody>
      </p:sp>
      <p:sp>
        <p:nvSpPr>
          <p:cNvPr id="6" name="Textfeld 5"/>
          <p:cNvSpPr txBox="1"/>
          <p:nvPr/>
        </p:nvSpPr>
        <p:spPr>
          <a:xfrm>
            <a:off x="5292080" y="2996952"/>
            <a:ext cx="3070071" cy="307777"/>
          </a:xfrm>
          <a:prstGeom prst="rect">
            <a:avLst/>
          </a:prstGeom>
          <a:noFill/>
        </p:spPr>
        <p:txBody>
          <a:bodyPr wrap="none" rtlCol="0">
            <a:spAutoFit/>
          </a:bodyPr>
          <a:lstStyle/>
          <a:p>
            <a:r>
              <a:rPr lang="de-DE" sz="1400" dirty="0" smtClean="0"/>
              <a:t>hdl:11858/00-001M-0000-0019-D20F-6</a:t>
            </a:r>
            <a:endParaRPr lang="de-DE" sz="1400" dirty="0"/>
          </a:p>
        </p:txBody>
      </p:sp>
      <p:sp>
        <p:nvSpPr>
          <p:cNvPr id="7" name="Textfeld 6"/>
          <p:cNvSpPr txBox="1"/>
          <p:nvPr/>
        </p:nvSpPr>
        <p:spPr>
          <a:xfrm>
            <a:off x="3779912" y="3707159"/>
            <a:ext cx="2850460" cy="307777"/>
          </a:xfrm>
          <a:prstGeom prst="rect">
            <a:avLst/>
          </a:prstGeom>
          <a:noFill/>
        </p:spPr>
        <p:txBody>
          <a:bodyPr wrap="none" rtlCol="0">
            <a:spAutoFit/>
          </a:bodyPr>
          <a:lstStyle/>
          <a:p>
            <a:r>
              <a:rPr lang="de-DE" sz="1400" dirty="0"/>
              <a:t>d</a:t>
            </a:r>
            <a:r>
              <a:rPr lang="de-DE" sz="1400" dirty="0" smtClean="0"/>
              <a:t>oi:10.1088/0004-637X/715/2/1453</a:t>
            </a:r>
            <a:endParaRPr lang="de-DE" sz="1400" dirty="0"/>
          </a:p>
        </p:txBody>
      </p:sp>
      <p:sp>
        <p:nvSpPr>
          <p:cNvPr id="8" name="Textfeld 7"/>
          <p:cNvSpPr txBox="1"/>
          <p:nvPr/>
        </p:nvSpPr>
        <p:spPr>
          <a:xfrm>
            <a:off x="3707904" y="4437112"/>
            <a:ext cx="1138453" cy="307777"/>
          </a:xfrm>
          <a:prstGeom prst="rect">
            <a:avLst/>
          </a:prstGeom>
          <a:noFill/>
        </p:spPr>
        <p:txBody>
          <a:bodyPr wrap="none" rtlCol="0">
            <a:spAutoFit/>
          </a:bodyPr>
          <a:lstStyle/>
          <a:p>
            <a:r>
              <a:rPr lang="de-DE" sz="1400" dirty="0"/>
              <a:t>G-2512-2011</a:t>
            </a:r>
          </a:p>
        </p:txBody>
      </p:sp>
      <p:sp>
        <p:nvSpPr>
          <p:cNvPr id="9" name="Textfeld 8"/>
          <p:cNvSpPr txBox="1"/>
          <p:nvPr/>
        </p:nvSpPr>
        <p:spPr>
          <a:xfrm>
            <a:off x="3240565" y="5517232"/>
            <a:ext cx="1810111" cy="307777"/>
          </a:xfrm>
          <a:prstGeom prst="rect">
            <a:avLst/>
          </a:prstGeom>
          <a:noFill/>
        </p:spPr>
        <p:txBody>
          <a:bodyPr wrap="none" rtlCol="0">
            <a:spAutoFit/>
          </a:bodyPr>
          <a:lstStyle/>
          <a:p>
            <a:r>
              <a:rPr lang="de-DE" sz="1400" dirty="0"/>
              <a:t>0000-0002-2661-8242</a:t>
            </a:r>
          </a:p>
        </p:txBody>
      </p:sp>
    </p:spTree>
    <p:extLst>
      <p:ext uri="{BB962C8B-B14F-4D97-AF65-F5344CB8AC3E}">
        <p14:creationId xmlns:p14="http://schemas.microsoft.com/office/powerpoint/2010/main" val="951700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P spid="7" grpId="0"/>
      <p:bldP spid="8" grpId="0"/>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Wofür Forschungsdatenmanagement?</a:t>
            </a:r>
            <a:endParaRPr lang="de-DE" dirty="0"/>
          </a:p>
        </p:txBody>
      </p:sp>
      <p:sp>
        <p:nvSpPr>
          <p:cNvPr id="3" name="Inhaltsplatzhalter 2"/>
          <p:cNvSpPr>
            <a:spLocks noGrp="1"/>
          </p:cNvSpPr>
          <p:nvPr>
            <p:ph idx="1"/>
          </p:nvPr>
        </p:nvSpPr>
        <p:spPr/>
        <p:txBody>
          <a:bodyPr/>
          <a:lstStyle/>
          <a:p>
            <a:r>
              <a:rPr lang="de-DE" dirty="0" smtClean="0"/>
              <a:t>Gute wissenschaftliche Praxis</a:t>
            </a:r>
          </a:p>
          <a:p>
            <a:r>
              <a:rPr lang="de-DE" dirty="0" smtClean="0"/>
              <a:t>Wissenschaftliches Renommee</a:t>
            </a:r>
          </a:p>
          <a:p>
            <a:r>
              <a:rPr lang="de-DE" dirty="0" smtClean="0"/>
              <a:t>Nachnutzung der Daten</a:t>
            </a:r>
            <a:endParaRPr lang="de-DE" dirty="0"/>
          </a:p>
        </p:txBody>
      </p:sp>
    </p:spTree>
    <p:extLst>
      <p:ext uri="{BB962C8B-B14F-4D97-AF65-F5344CB8AC3E}">
        <p14:creationId xmlns:p14="http://schemas.microsoft.com/office/powerpoint/2010/main" val="2089388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Forschungsdatenrepositorien I</a:t>
            </a:r>
            <a:endParaRPr lang="de-DE" dirty="0"/>
          </a:p>
        </p:txBody>
      </p:sp>
      <p:sp>
        <p:nvSpPr>
          <p:cNvPr id="3" name="Inhaltsplatzhalter 2"/>
          <p:cNvSpPr>
            <a:spLocks noGrp="1"/>
          </p:cNvSpPr>
          <p:nvPr>
            <p:ph idx="1"/>
          </p:nvPr>
        </p:nvSpPr>
        <p:spPr>
          <a:xfrm>
            <a:off x="457200" y="1600201"/>
            <a:ext cx="8229600" cy="676672"/>
          </a:xfrm>
        </p:spPr>
        <p:txBody>
          <a:bodyPr/>
          <a:lstStyle/>
          <a:p>
            <a:pPr marL="0" indent="0">
              <a:buNone/>
            </a:pPr>
            <a:r>
              <a:rPr lang="de-DE" dirty="0" smtClean="0"/>
              <a:t>Institutionell	       Fachlich	         Allgemein</a:t>
            </a:r>
            <a:endParaRPr lang="de-DE" dirty="0"/>
          </a:p>
        </p:txBody>
      </p:sp>
      <p:sp>
        <p:nvSpPr>
          <p:cNvPr id="4" name="Textfeld 3"/>
          <p:cNvSpPr txBox="1"/>
          <p:nvPr/>
        </p:nvSpPr>
        <p:spPr>
          <a:xfrm>
            <a:off x="6300192" y="3140968"/>
            <a:ext cx="1173526" cy="369332"/>
          </a:xfrm>
          <a:prstGeom prst="rect">
            <a:avLst/>
          </a:prstGeom>
          <a:noFill/>
        </p:spPr>
        <p:txBody>
          <a:bodyPr wrap="none" rtlCol="0">
            <a:spAutoFit/>
          </a:bodyPr>
          <a:lstStyle/>
          <a:p>
            <a:r>
              <a:rPr lang="de-DE" dirty="0" smtClean="0">
                <a:hlinkClick r:id="rId2"/>
              </a:rPr>
              <a:t>DANS Easy</a:t>
            </a:r>
            <a:endParaRPr lang="de-DE" dirty="0"/>
          </a:p>
        </p:txBody>
      </p:sp>
      <p:sp>
        <p:nvSpPr>
          <p:cNvPr id="5" name="Textfeld 4"/>
          <p:cNvSpPr txBox="1"/>
          <p:nvPr/>
        </p:nvSpPr>
        <p:spPr>
          <a:xfrm>
            <a:off x="6804248" y="4149080"/>
            <a:ext cx="891334" cy="369332"/>
          </a:xfrm>
          <a:prstGeom prst="rect">
            <a:avLst/>
          </a:prstGeom>
          <a:noFill/>
        </p:spPr>
        <p:txBody>
          <a:bodyPr wrap="none" rtlCol="0">
            <a:spAutoFit/>
          </a:bodyPr>
          <a:lstStyle/>
          <a:p>
            <a:r>
              <a:rPr lang="de-DE" dirty="0" err="1" smtClean="0">
                <a:hlinkClick r:id="rId3"/>
              </a:rPr>
              <a:t>Zenodo</a:t>
            </a:r>
            <a:endParaRPr lang="de-DE" dirty="0"/>
          </a:p>
        </p:txBody>
      </p:sp>
      <p:sp>
        <p:nvSpPr>
          <p:cNvPr id="6" name="Textfeld 5"/>
          <p:cNvSpPr txBox="1"/>
          <p:nvPr/>
        </p:nvSpPr>
        <p:spPr>
          <a:xfrm>
            <a:off x="611560" y="3861048"/>
            <a:ext cx="2161104" cy="369332"/>
          </a:xfrm>
          <a:prstGeom prst="rect">
            <a:avLst/>
          </a:prstGeom>
          <a:noFill/>
        </p:spPr>
        <p:txBody>
          <a:bodyPr wrap="none" rtlCol="0">
            <a:spAutoFit/>
          </a:bodyPr>
          <a:lstStyle/>
          <a:p>
            <a:r>
              <a:rPr lang="de-DE" dirty="0" smtClean="0">
                <a:hlinkClick r:id="rId4"/>
              </a:rPr>
              <a:t>Edinburgh </a:t>
            </a:r>
            <a:r>
              <a:rPr lang="de-DE" dirty="0" err="1" smtClean="0">
                <a:hlinkClick r:id="rId4"/>
              </a:rPr>
              <a:t>DataShare</a:t>
            </a:r>
            <a:endParaRPr lang="de-DE" dirty="0"/>
          </a:p>
        </p:txBody>
      </p:sp>
      <p:sp>
        <p:nvSpPr>
          <p:cNvPr id="7" name="Textfeld 6"/>
          <p:cNvSpPr txBox="1"/>
          <p:nvPr/>
        </p:nvSpPr>
        <p:spPr>
          <a:xfrm>
            <a:off x="7740352" y="3491716"/>
            <a:ext cx="741806" cy="369332"/>
          </a:xfrm>
          <a:prstGeom prst="rect">
            <a:avLst/>
          </a:prstGeom>
          <a:noFill/>
        </p:spPr>
        <p:txBody>
          <a:bodyPr wrap="none" rtlCol="0">
            <a:spAutoFit/>
          </a:bodyPr>
          <a:lstStyle/>
          <a:p>
            <a:r>
              <a:rPr lang="de-DE" dirty="0" err="1" smtClean="0">
                <a:hlinkClick r:id="rId5"/>
              </a:rPr>
              <a:t>Dryad</a:t>
            </a:r>
            <a:endParaRPr lang="de-DE" dirty="0"/>
          </a:p>
        </p:txBody>
      </p:sp>
      <p:sp>
        <p:nvSpPr>
          <p:cNvPr id="8" name="Textfeld 7"/>
          <p:cNvSpPr txBox="1"/>
          <p:nvPr/>
        </p:nvSpPr>
        <p:spPr>
          <a:xfrm>
            <a:off x="3707904" y="2924944"/>
            <a:ext cx="1142044" cy="369332"/>
          </a:xfrm>
          <a:prstGeom prst="rect">
            <a:avLst/>
          </a:prstGeom>
          <a:noFill/>
        </p:spPr>
        <p:txBody>
          <a:bodyPr wrap="none" rtlCol="0">
            <a:spAutoFit/>
          </a:bodyPr>
          <a:lstStyle/>
          <a:p>
            <a:r>
              <a:rPr lang="de-DE" dirty="0" err="1" smtClean="0">
                <a:hlinkClick r:id="rId6"/>
              </a:rPr>
              <a:t>PsychData</a:t>
            </a:r>
            <a:endParaRPr lang="de-DE" dirty="0"/>
          </a:p>
        </p:txBody>
      </p:sp>
      <p:sp>
        <p:nvSpPr>
          <p:cNvPr id="9" name="Textfeld 8"/>
          <p:cNvSpPr txBox="1"/>
          <p:nvPr/>
        </p:nvSpPr>
        <p:spPr>
          <a:xfrm>
            <a:off x="4256194" y="3676382"/>
            <a:ext cx="972126" cy="369332"/>
          </a:xfrm>
          <a:prstGeom prst="rect">
            <a:avLst/>
          </a:prstGeom>
          <a:noFill/>
        </p:spPr>
        <p:txBody>
          <a:bodyPr wrap="none" rtlCol="0">
            <a:spAutoFit/>
          </a:bodyPr>
          <a:lstStyle/>
          <a:p>
            <a:r>
              <a:rPr lang="de-DE" dirty="0" err="1" smtClean="0">
                <a:hlinkClick r:id="rId7"/>
              </a:rPr>
              <a:t>Pangaea</a:t>
            </a:r>
            <a:endParaRPr lang="de-DE" dirty="0"/>
          </a:p>
        </p:txBody>
      </p:sp>
      <p:sp>
        <p:nvSpPr>
          <p:cNvPr id="10" name="Textfeld 9"/>
          <p:cNvSpPr txBox="1"/>
          <p:nvPr/>
        </p:nvSpPr>
        <p:spPr>
          <a:xfrm>
            <a:off x="1259632" y="2996952"/>
            <a:ext cx="1680140" cy="369332"/>
          </a:xfrm>
          <a:prstGeom prst="rect">
            <a:avLst/>
          </a:prstGeom>
          <a:noFill/>
        </p:spPr>
        <p:txBody>
          <a:bodyPr wrap="none" rtlCol="0">
            <a:spAutoFit/>
          </a:bodyPr>
          <a:lstStyle/>
          <a:p>
            <a:r>
              <a:rPr lang="de-DE" dirty="0" smtClean="0">
                <a:hlinkClick r:id="rId8"/>
              </a:rPr>
              <a:t>Open Data LMU</a:t>
            </a:r>
            <a:endParaRPr lang="de-DE" dirty="0"/>
          </a:p>
        </p:txBody>
      </p:sp>
      <p:sp>
        <p:nvSpPr>
          <p:cNvPr id="11" name="Textfeld 10"/>
          <p:cNvSpPr txBox="1"/>
          <p:nvPr/>
        </p:nvSpPr>
        <p:spPr>
          <a:xfrm>
            <a:off x="1475656" y="4653136"/>
            <a:ext cx="965136" cy="369332"/>
          </a:xfrm>
          <a:prstGeom prst="rect">
            <a:avLst/>
          </a:prstGeom>
          <a:noFill/>
        </p:spPr>
        <p:txBody>
          <a:bodyPr wrap="none" rtlCol="0">
            <a:spAutoFit/>
          </a:bodyPr>
          <a:lstStyle/>
          <a:p>
            <a:r>
              <a:rPr lang="de-DE" dirty="0" smtClean="0">
                <a:hlinkClick r:id="rId9"/>
              </a:rPr>
              <a:t>Edmond</a:t>
            </a:r>
            <a:endParaRPr lang="de-DE" dirty="0"/>
          </a:p>
        </p:txBody>
      </p:sp>
    </p:spTree>
    <p:extLst>
      <p:ext uri="{BB962C8B-B14F-4D97-AF65-F5344CB8AC3E}">
        <p14:creationId xmlns:p14="http://schemas.microsoft.com/office/powerpoint/2010/main" val="16025151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Forschungsdatenrepositorien II</a:t>
            </a:r>
            <a:endParaRPr lang="de-DE" dirty="0"/>
          </a:p>
        </p:txBody>
      </p:sp>
      <p:sp>
        <p:nvSpPr>
          <p:cNvPr id="3" name="Inhaltsplatzhalter 2"/>
          <p:cNvSpPr>
            <a:spLocks noGrp="1"/>
          </p:cNvSpPr>
          <p:nvPr>
            <p:ph idx="1"/>
          </p:nvPr>
        </p:nvSpPr>
        <p:spPr/>
        <p:txBody>
          <a:bodyPr/>
          <a:lstStyle/>
          <a:p>
            <a:r>
              <a:rPr lang="de-DE" dirty="0" smtClean="0"/>
              <a:t>Daten aufnehmen</a:t>
            </a:r>
          </a:p>
          <a:p>
            <a:r>
              <a:rPr lang="de-DE" dirty="0" smtClean="0"/>
              <a:t>Langzeitarchivierung</a:t>
            </a:r>
          </a:p>
          <a:p>
            <a:r>
              <a:rPr lang="de-DE" dirty="0" smtClean="0"/>
              <a:t>Daten auffindbar machen</a:t>
            </a:r>
          </a:p>
          <a:p>
            <a:r>
              <a:rPr lang="de-DE" dirty="0" smtClean="0"/>
              <a:t>Daten exportieren</a:t>
            </a:r>
          </a:p>
          <a:p>
            <a:endParaRPr lang="de-DE" dirty="0"/>
          </a:p>
        </p:txBody>
      </p:sp>
    </p:spTree>
    <p:extLst>
      <p:ext uri="{BB962C8B-B14F-4D97-AF65-F5344CB8AC3E}">
        <p14:creationId xmlns:p14="http://schemas.microsoft.com/office/powerpoint/2010/main" val="49530503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Datenjournale</a:t>
            </a:r>
            <a:endParaRPr lang="de-DE" dirty="0"/>
          </a:p>
        </p:txBody>
      </p:sp>
      <p:sp>
        <p:nvSpPr>
          <p:cNvPr id="3" name="Inhaltsplatzhalter 2"/>
          <p:cNvSpPr>
            <a:spLocks noGrp="1"/>
          </p:cNvSpPr>
          <p:nvPr>
            <p:ph idx="1"/>
          </p:nvPr>
        </p:nvSpPr>
        <p:spPr/>
        <p:txBody>
          <a:bodyPr/>
          <a:lstStyle/>
          <a:p>
            <a:r>
              <a:rPr lang="de-DE" dirty="0" smtClean="0"/>
              <a:t>Lebenswissenschaften</a:t>
            </a:r>
          </a:p>
          <a:p>
            <a:pPr lvl="1"/>
            <a:r>
              <a:rPr lang="de-DE" dirty="0" smtClean="0">
                <a:hlinkClick r:id="rId2"/>
              </a:rPr>
              <a:t>Gigascience</a:t>
            </a:r>
            <a:endParaRPr lang="de-DE" dirty="0" smtClean="0"/>
          </a:p>
          <a:p>
            <a:pPr lvl="1"/>
            <a:r>
              <a:rPr lang="de-DE" dirty="0" smtClean="0">
                <a:hlinkClick r:id="rId3"/>
              </a:rPr>
              <a:t>F1000</a:t>
            </a:r>
            <a:endParaRPr lang="de-DE" dirty="0" smtClean="0"/>
          </a:p>
          <a:p>
            <a:pPr lvl="1"/>
            <a:r>
              <a:rPr lang="de-DE" dirty="0" smtClean="0">
                <a:hlinkClick r:id="rId4"/>
              </a:rPr>
              <a:t>Open </a:t>
            </a:r>
            <a:r>
              <a:rPr lang="de-DE" dirty="0" err="1" smtClean="0">
                <a:hlinkClick r:id="rId4"/>
              </a:rPr>
              <a:t>Health</a:t>
            </a:r>
            <a:r>
              <a:rPr lang="de-DE" dirty="0" smtClean="0">
                <a:hlinkClick r:id="rId4"/>
              </a:rPr>
              <a:t> Data</a:t>
            </a:r>
            <a:endParaRPr lang="de-DE" dirty="0" smtClean="0"/>
          </a:p>
          <a:p>
            <a:r>
              <a:rPr lang="de-DE" dirty="0" smtClean="0"/>
              <a:t>Geowissenschaften</a:t>
            </a:r>
          </a:p>
          <a:p>
            <a:pPr lvl="1"/>
            <a:r>
              <a:rPr lang="de-DE" dirty="0" smtClean="0">
                <a:hlinkClick r:id="rId5"/>
              </a:rPr>
              <a:t>Earth System Science Data</a:t>
            </a:r>
            <a:endParaRPr lang="de-DE" dirty="0" smtClean="0"/>
          </a:p>
          <a:p>
            <a:r>
              <a:rPr lang="de-DE" dirty="0" smtClean="0"/>
              <a:t>Naturwissenschaften</a:t>
            </a:r>
          </a:p>
          <a:p>
            <a:pPr lvl="1"/>
            <a:r>
              <a:rPr lang="de-DE" dirty="0" smtClean="0">
                <a:hlinkClick r:id="rId6"/>
              </a:rPr>
              <a:t>Scientific Data</a:t>
            </a:r>
            <a:endParaRPr lang="de-DE" dirty="0"/>
          </a:p>
        </p:txBody>
      </p:sp>
    </p:spTree>
    <p:extLst>
      <p:ext uri="{BB962C8B-B14F-4D97-AF65-F5344CB8AC3E}">
        <p14:creationId xmlns:p14="http://schemas.microsoft.com/office/powerpoint/2010/main" val="12431851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Rechtsgrundlagen</a:t>
            </a:r>
            <a:endParaRPr lang="de-DE" dirty="0"/>
          </a:p>
        </p:txBody>
      </p:sp>
      <p:sp>
        <p:nvSpPr>
          <p:cNvPr id="3" name="Inhaltsplatzhalter 2"/>
          <p:cNvSpPr>
            <a:spLocks noGrp="1"/>
          </p:cNvSpPr>
          <p:nvPr>
            <p:ph idx="1"/>
          </p:nvPr>
        </p:nvSpPr>
        <p:spPr/>
        <p:txBody>
          <a:bodyPr>
            <a:normAutofit fontScale="77500" lnSpcReduction="20000"/>
          </a:bodyPr>
          <a:lstStyle/>
          <a:p>
            <a:r>
              <a:rPr lang="de-DE" dirty="0" smtClean="0"/>
              <a:t>Urheberrecht</a:t>
            </a:r>
          </a:p>
          <a:p>
            <a:r>
              <a:rPr lang="de-DE" dirty="0" smtClean="0"/>
              <a:t>Datenbankrecht</a:t>
            </a:r>
          </a:p>
          <a:p>
            <a:r>
              <a:rPr lang="de-DE" dirty="0" smtClean="0"/>
              <a:t>Archivrecht</a:t>
            </a:r>
          </a:p>
          <a:p>
            <a:r>
              <a:rPr lang="de-DE" dirty="0" smtClean="0"/>
              <a:t>Persönlichkeitsrechte</a:t>
            </a:r>
          </a:p>
          <a:p>
            <a:r>
              <a:rPr lang="de-DE" dirty="0" smtClean="0"/>
              <a:t>Strafrecht</a:t>
            </a:r>
          </a:p>
          <a:p>
            <a:r>
              <a:rPr lang="de-DE" dirty="0" smtClean="0"/>
              <a:t>Kriegswaffenkontrollgesetz</a:t>
            </a:r>
          </a:p>
          <a:p>
            <a:r>
              <a:rPr lang="de-DE" dirty="0" smtClean="0"/>
              <a:t>Jugendschutzgesetz</a:t>
            </a:r>
          </a:p>
          <a:p>
            <a:r>
              <a:rPr lang="de-DE" dirty="0" smtClean="0"/>
              <a:t>Kooperationsverbot</a:t>
            </a:r>
          </a:p>
          <a:p>
            <a:endParaRPr lang="de-DE" dirty="0"/>
          </a:p>
          <a:p>
            <a:r>
              <a:rPr lang="de-DE" dirty="0" smtClean="0"/>
              <a:t>Lizenzen für Forschungsdaten</a:t>
            </a:r>
          </a:p>
          <a:p>
            <a:r>
              <a:rPr lang="de-DE" dirty="0" smtClean="0"/>
              <a:t>Einwilligungserklärungen</a:t>
            </a:r>
            <a:endParaRPr lang="de-DE" dirty="0"/>
          </a:p>
        </p:txBody>
      </p:sp>
    </p:spTree>
    <p:extLst>
      <p:ext uri="{BB962C8B-B14F-4D97-AF65-F5344CB8AC3E}">
        <p14:creationId xmlns:p14="http://schemas.microsoft.com/office/powerpoint/2010/main" val="313922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VREs – Virtuelle Forschungsumgebungen</a:t>
            </a:r>
            <a:endParaRPr lang="de-DE" dirty="0"/>
          </a:p>
        </p:txBody>
      </p:sp>
      <p:sp>
        <p:nvSpPr>
          <p:cNvPr id="3" name="Inhaltsplatzhalter 2"/>
          <p:cNvSpPr>
            <a:spLocks noGrp="1"/>
          </p:cNvSpPr>
          <p:nvPr>
            <p:ph idx="1"/>
          </p:nvPr>
        </p:nvSpPr>
        <p:spPr>
          <a:xfrm>
            <a:off x="457199" y="1600200"/>
            <a:ext cx="5012809" cy="4525963"/>
          </a:xfrm>
        </p:spPr>
        <p:txBody>
          <a:bodyPr>
            <a:noAutofit/>
          </a:bodyPr>
          <a:lstStyle/>
          <a:p>
            <a:pPr marL="0" indent="0">
              <a:buNone/>
            </a:pPr>
            <a:r>
              <a:rPr lang="de-DE" sz="1800" i="1" dirty="0"/>
              <a:t>Eine Virtuelle Forschungsumgebung (Virtual Research Environment - VRE) ist eine </a:t>
            </a:r>
            <a:r>
              <a:rPr lang="de-DE" sz="1800" i="1" dirty="0" smtClean="0"/>
              <a:t>Arbeitsplatt-form</a:t>
            </a:r>
            <a:r>
              <a:rPr lang="de-DE" sz="1800" i="1" dirty="0"/>
              <a:t>, die eine kooperative Forschungstätigkeit durch mehrere Wissenschaftlerinnen und </a:t>
            </a:r>
            <a:r>
              <a:rPr lang="de-DE" sz="1800" i="1" dirty="0" smtClean="0"/>
              <a:t>Wissen-</a:t>
            </a:r>
            <a:r>
              <a:rPr lang="de-DE" sz="1800" i="1" dirty="0" err="1" smtClean="0"/>
              <a:t>schaftler</a:t>
            </a:r>
            <a:r>
              <a:rPr lang="de-DE" sz="1800" i="1" dirty="0" smtClean="0"/>
              <a:t> </a:t>
            </a:r>
            <a:r>
              <a:rPr lang="de-DE" sz="1800" i="1" dirty="0"/>
              <a:t>an unterschiedlichen Orten zu gleicher Zeit ohne Einschränkungen ermöglicht. Inhaltlich unterstützt sie potentiell den gesamten </a:t>
            </a:r>
            <a:r>
              <a:rPr lang="de-DE" sz="1800" i="1" dirty="0" smtClean="0"/>
              <a:t>Forschungs-prozess </a:t>
            </a:r>
            <a:r>
              <a:rPr lang="de-DE" sz="1800" i="1" dirty="0"/>
              <a:t>– von der Erhebung, der </a:t>
            </a:r>
            <a:r>
              <a:rPr lang="de-DE" sz="1800" i="1" dirty="0" smtClean="0"/>
              <a:t>Diskussion </a:t>
            </a:r>
            <a:r>
              <a:rPr lang="de-DE" sz="1800" i="1" dirty="0"/>
              <a:t>und weiteren Bearbeitung der Daten bis zur Publikation der Ergebnisse - während sie </a:t>
            </a:r>
            <a:r>
              <a:rPr lang="de-DE" sz="1800" i="1" dirty="0" smtClean="0"/>
              <a:t>technologisch </a:t>
            </a:r>
            <a:r>
              <a:rPr lang="de-DE" sz="1800" i="1" dirty="0"/>
              <a:t>vor allem auf Softwarediensten und </a:t>
            </a:r>
            <a:r>
              <a:rPr lang="de-DE" sz="1800" i="1" dirty="0" smtClean="0"/>
              <a:t>Kommunikations-netzwerken </a:t>
            </a:r>
            <a:r>
              <a:rPr lang="de-DE" sz="1800" i="1" dirty="0"/>
              <a:t>basiert. Virtuelle </a:t>
            </a:r>
            <a:r>
              <a:rPr lang="de-DE" sz="1800" i="1" dirty="0" err="1" smtClean="0"/>
              <a:t>Forschungsumge</a:t>
            </a:r>
            <a:r>
              <a:rPr lang="de-DE" sz="1800" i="1" dirty="0" smtClean="0"/>
              <a:t>-bungen </a:t>
            </a:r>
            <a:r>
              <a:rPr lang="de-DE" sz="1800" i="1" dirty="0"/>
              <a:t>sind wesentliche Komponenten moderner Forschungsinfrastrukturen und spielen eine entscheidende Rolle für die Produktivität und Wettbewerbsfähigkeit der Forschung</a:t>
            </a:r>
            <a:r>
              <a:rPr lang="de-DE" sz="1800" i="1" dirty="0" smtClean="0"/>
              <a:t>.</a:t>
            </a:r>
          </a:p>
          <a:p>
            <a:pPr marL="0" indent="0">
              <a:buNone/>
            </a:pPr>
            <a:r>
              <a:rPr lang="de-DE" sz="800" i="1" dirty="0"/>
              <a:t>(</a:t>
            </a:r>
            <a:r>
              <a:rPr lang="de-DE" sz="800" i="1" dirty="0">
                <a:hlinkClick r:id="rId2"/>
              </a:rPr>
              <a:t>http://</a:t>
            </a:r>
            <a:r>
              <a:rPr lang="de-DE" sz="800" i="1" dirty="0" smtClean="0">
                <a:hlinkClick r:id="rId2"/>
              </a:rPr>
              <a:t>www.allianzinitiative.de/handlungsfelder/virtuelle-forschungsumgebung.html</a:t>
            </a:r>
            <a:r>
              <a:rPr lang="de-DE" sz="800" i="1" dirty="0" smtClean="0"/>
              <a:t>)</a:t>
            </a:r>
            <a:endParaRPr lang="de-DE" sz="800" dirty="0"/>
          </a:p>
        </p:txBody>
      </p:sp>
      <p:pic>
        <p:nvPicPr>
          <p:cNvPr id="4098" name="Picture 2" descr="http://upload.wikimedia.org/wikipedia/commons/5/5b/Van_den_Venne_dodo.jpg">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70009" y="1556792"/>
            <a:ext cx="3286417" cy="4752528"/>
          </a:xfrm>
          <a:prstGeom prst="rect">
            <a:avLst/>
          </a:prstGeom>
          <a:noFill/>
          <a:extLst>
            <a:ext uri="{909E8E84-426E-40DD-AFC4-6F175D3DCCD1}">
              <a14:hiddenFill xmlns:a14="http://schemas.microsoft.com/office/drawing/2010/main">
                <a:solidFill>
                  <a:srgbClr val="FFFFFF"/>
                </a:solidFill>
              </a14:hiddenFill>
            </a:ext>
          </a:extLst>
        </p:spPr>
      </p:pic>
      <p:sp>
        <p:nvSpPr>
          <p:cNvPr id="4" name="Textfeld 3"/>
          <p:cNvSpPr txBox="1"/>
          <p:nvPr/>
        </p:nvSpPr>
        <p:spPr>
          <a:xfrm rot="16200000">
            <a:off x="6487884" y="3763779"/>
            <a:ext cx="4752528" cy="338554"/>
          </a:xfrm>
          <a:prstGeom prst="rect">
            <a:avLst/>
          </a:prstGeom>
          <a:noFill/>
        </p:spPr>
        <p:txBody>
          <a:bodyPr wrap="square" rtlCol="0">
            <a:spAutoFit/>
          </a:bodyPr>
          <a:lstStyle/>
          <a:p>
            <a:r>
              <a:rPr lang="de-DE" sz="800" dirty="0" err="1">
                <a:hlinkClick r:id="rId5" tooltip="en:Adriaen van de Venne"/>
              </a:rPr>
              <a:t>Adriaen</a:t>
            </a:r>
            <a:r>
              <a:rPr lang="de-DE" sz="800" dirty="0">
                <a:hlinkClick r:id="rId5" tooltip="en:Adriaen van de Venne"/>
              </a:rPr>
              <a:t> van de </a:t>
            </a:r>
            <a:r>
              <a:rPr lang="de-DE" sz="800" dirty="0" err="1">
                <a:hlinkClick r:id="rId5" tooltip="en:Adriaen van de Venne"/>
              </a:rPr>
              <a:t>Venne</a:t>
            </a:r>
            <a:r>
              <a:rPr lang="de-DE" sz="800" dirty="0"/>
              <a:t> (circa 1589–1662) - </a:t>
            </a:r>
            <a:r>
              <a:rPr lang="de-DE" sz="800" dirty="0">
                <a:hlinkClick r:id="rId6"/>
              </a:rPr>
              <a:t>http://julianhume.co.uk/wp-content/uploads/2010/07/History-of-the-dodo-Hume.pdf</a:t>
            </a:r>
            <a:endParaRPr lang="de-DE" sz="800" dirty="0"/>
          </a:p>
        </p:txBody>
      </p:sp>
    </p:spTree>
    <p:extLst>
      <p:ext uri="{BB962C8B-B14F-4D97-AF65-F5344CB8AC3E}">
        <p14:creationId xmlns:p14="http://schemas.microsoft.com/office/powerpoint/2010/main" val="178951680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67544" y="3645024"/>
            <a:ext cx="7920880" cy="432048"/>
          </a:xfrm>
          <a:prstGeom prst="rect">
            <a:avLst/>
          </a:prstGeom>
          <a:solidFill>
            <a:schemeClr val="bg1">
              <a:lumMod val="85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Struktur der Veranstaltung</a:t>
            </a:r>
            <a:endParaRPr lang="de-DE" dirty="0"/>
          </a:p>
        </p:txBody>
      </p:sp>
      <p:sp>
        <p:nvSpPr>
          <p:cNvPr id="3" name="Inhaltsplatzhalter 2"/>
          <p:cNvSpPr>
            <a:spLocks noGrp="1"/>
          </p:cNvSpPr>
          <p:nvPr>
            <p:ph idx="1"/>
          </p:nvPr>
        </p:nvSpPr>
        <p:spPr>
          <a:xfrm>
            <a:off x="539552" y="2420888"/>
            <a:ext cx="8147248" cy="3705275"/>
          </a:xfrm>
        </p:spPr>
        <p:txBody>
          <a:bodyPr/>
          <a:lstStyle/>
          <a:p>
            <a:pPr marL="0" indent="0">
              <a:spcAft>
                <a:spcPts val="600"/>
              </a:spcAft>
              <a:buNone/>
            </a:pPr>
            <a:r>
              <a:rPr lang="de-DE" sz="2800" dirty="0" smtClean="0"/>
              <a:t>Teil 1: Forschungsdaten</a:t>
            </a:r>
          </a:p>
          <a:p>
            <a:pPr marL="0" indent="0">
              <a:spcAft>
                <a:spcPts val="600"/>
              </a:spcAft>
              <a:buNone/>
            </a:pPr>
            <a:r>
              <a:rPr lang="de-DE" sz="2800" dirty="0" smtClean="0"/>
              <a:t>Teil 2: Forschungsdateninfrastruktur</a:t>
            </a:r>
          </a:p>
          <a:p>
            <a:pPr marL="0" indent="0">
              <a:spcAft>
                <a:spcPts val="600"/>
              </a:spcAft>
              <a:buNone/>
            </a:pPr>
            <a:r>
              <a:rPr lang="de-DE" sz="2800" dirty="0" smtClean="0"/>
              <a:t>Teil 3: Forschungsdatenmanagement in Bibliotheken</a:t>
            </a:r>
          </a:p>
          <a:p>
            <a:pPr marL="0" indent="0">
              <a:spcAft>
                <a:spcPts val="600"/>
              </a:spcAft>
              <a:buNone/>
            </a:pPr>
            <a:r>
              <a:rPr lang="de-DE" sz="2800" dirty="0" smtClean="0"/>
              <a:t>Teil 4: Weiterführende Überlegungen</a:t>
            </a:r>
            <a:endParaRPr lang="de-DE" sz="2800" dirty="0"/>
          </a:p>
        </p:txBody>
      </p:sp>
    </p:spTree>
    <p:extLst>
      <p:ext uri="{BB962C8B-B14F-4D97-AF65-F5344CB8AC3E}">
        <p14:creationId xmlns:p14="http://schemas.microsoft.com/office/powerpoint/2010/main" val="7423958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Warum?</a:t>
            </a:r>
            <a:endParaRPr lang="de-DE" dirty="0"/>
          </a:p>
        </p:txBody>
      </p:sp>
      <p:sp>
        <p:nvSpPr>
          <p:cNvPr id="3" name="Inhaltsplatzhalter 2"/>
          <p:cNvSpPr>
            <a:spLocks noGrp="1"/>
          </p:cNvSpPr>
          <p:nvPr>
            <p:ph idx="1"/>
          </p:nvPr>
        </p:nvSpPr>
        <p:spPr/>
        <p:txBody>
          <a:bodyPr/>
          <a:lstStyle/>
          <a:p>
            <a:r>
              <a:rPr lang="de-DE" dirty="0" smtClean="0"/>
              <a:t>Neue Technologien</a:t>
            </a:r>
          </a:p>
          <a:p>
            <a:r>
              <a:rPr lang="de-DE" dirty="0" smtClean="0"/>
              <a:t>Neue Anforderungen</a:t>
            </a:r>
          </a:p>
          <a:p>
            <a:r>
              <a:rPr lang="de-DE" dirty="0" smtClean="0"/>
              <a:t>Neue kommerzielle Dienste</a:t>
            </a:r>
          </a:p>
          <a:p>
            <a:endParaRPr lang="de-DE" dirty="0" smtClean="0">
              <a:sym typeface="Wingdings" panose="05000000000000000000" pitchFamily="2" charset="2"/>
            </a:endParaRPr>
          </a:p>
          <a:p>
            <a:r>
              <a:rPr lang="de-DE" dirty="0" smtClean="0">
                <a:sym typeface="Wingdings" panose="05000000000000000000" pitchFamily="2" charset="2"/>
              </a:rPr>
              <a:t></a:t>
            </a:r>
            <a:r>
              <a:rPr lang="de-DE" dirty="0" smtClean="0"/>
              <a:t>Krise der Bibliotheken?</a:t>
            </a:r>
          </a:p>
          <a:p>
            <a:endParaRPr lang="de-DE" dirty="0"/>
          </a:p>
        </p:txBody>
      </p:sp>
    </p:spTree>
    <p:extLst>
      <p:ext uri="{BB962C8B-B14F-4D97-AF65-F5344CB8AC3E}">
        <p14:creationId xmlns:p14="http://schemas.microsoft.com/office/powerpoint/2010/main" val="5762169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LIBER</a:t>
            </a:r>
            <a:endParaRPr lang="de-DE" dirty="0"/>
          </a:p>
        </p:txBody>
      </p:sp>
      <p:sp>
        <p:nvSpPr>
          <p:cNvPr id="3" name="Inhaltsplatzhalter 2"/>
          <p:cNvSpPr>
            <a:spLocks noGrp="1"/>
          </p:cNvSpPr>
          <p:nvPr>
            <p:ph idx="1"/>
          </p:nvPr>
        </p:nvSpPr>
        <p:spPr/>
        <p:txBody>
          <a:bodyPr/>
          <a:lstStyle/>
          <a:p>
            <a:r>
              <a:rPr lang="de-DE" dirty="0" err="1" smtClean="0">
                <a:hlinkClick r:id="rId2"/>
              </a:rPr>
              <a:t>Ligue</a:t>
            </a:r>
            <a:r>
              <a:rPr lang="de-DE" dirty="0" smtClean="0">
                <a:hlinkClick r:id="rId2"/>
              </a:rPr>
              <a:t> des </a:t>
            </a:r>
            <a:r>
              <a:rPr lang="de-DE" dirty="0" err="1" smtClean="0">
                <a:hlinkClick r:id="rId2"/>
              </a:rPr>
              <a:t>bibliothèques</a:t>
            </a:r>
            <a:r>
              <a:rPr lang="de-DE" dirty="0" smtClean="0">
                <a:hlinkClick r:id="rId2"/>
              </a:rPr>
              <a:t> </a:t>
            </a:r>
            <a:r>
              <a:rPr lang="de-DE" dirty="0" err="1" smtClean="0">
                <a:hlinkClick r:id="rId2"/>
              </a:rPr>
              <a:t>européennes</a:t>
            </a:r>
            <a:r>
              <a:rPr lang="de-DE" dirty="0" smtClean="0">
                <a:hlinkClick r:id="rId2"/>
              </a:rPr>
              <a:t> de </a:t>
            </a:r>
            <a:r>
              <a:rPr lang="de-DE" dirty="0" err="1" smtClean="0">
                <a:hlinkClick r:id="rId2"/>
              </a:rPr>
              <a:t>recherche</a:t>
            </a:r>
            <a:endParaRPr lang="de-DE" dirty="0" smtClean="0"/>
          </a:p>
          <a:p>
            <a:r>
              <a:rPr lang="de-DE" dirty="0" smtClean="0"/>
              <a:t>400 Forschungsbibliotheken</a:t>
            </a:r>
          </a:p>
          <a:p>
            <a:r>
              <a:rPr lang="de-DE" dirty="0" smtClean="0"/>
              <a:t>48 deutsche Bibliotheken</a:t>
            </a:r>
          </a:p>
          <a:p>
            <a:r>
              <a:rPr lang="de-DE" dirty="0" smtClean="0"/>
              <a:t>München: UB TU, BSB, VDB, UB </a:t>
            </a:r>
            <a:r>
              <a:rPr lang="de-DE" dirty="0" err="1" smtClean="0"/>
              <a:t>UniBwM</a:t>
            </a:r>
            <a:endParaRPr lang="de-DE" dirty="0"/>
          </a:p>
        </p:txBody>
      </p:sp>
    </p:spTree>
    <p:extLst>
      <p:ext uri="{BB962C8B-B14F-4D97-AF65-F5344CB8AC3E}">
        <p14:creationId xmlns:p14="http://schemas.microsoft.com/office/powerpoint/2010/main" val="1637984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074242"/>
          </a:xfrm>
        </p:spPr>
        <p:txBody>
          <a:bodyPr>
            <a:noAutofit/>
          </a:bodyPr>
          <a:lstStyle/>
          <a:p>
            <a:r>
              <a:rPr lang="en-US" dirty="0" smtClean="0"/>
              <a:t>Ten </a:t>
            </a:r>
            <a:r>
              <a:rPr lang="en-US" dirty="0"/>
              <a:t>recommendations for libraries to get started with research data </a:t>
            </a:r>
            <a:r>
              <a:rPr lang="en-US" dirty="0" smtClean="0"/>
              <a:t>management</a:t>
            </a:r>
            <a:endParaRPr lang="de-DE" dirty="0"/>
          </a:p>
        </p:txBody>
      </p:sp>
      <p:sp>
        <p:nvSpPr>
          <p:cNvPr id="3" name="Inhaltsplatzhalter 2"/>
          <p:cNvSpPr>
            <a:spLocks noGrp="1"/>
          </p:cNvSpPr>
          <p:nvPr>
            <p:ph idx="1"/>
          </p:nvPr>
        </p:nvSpPr>
        <p:spPr>
          <a:xfrm>
            <a:off x="457200" y="2564904"/>
            <a:ext cx="8229600" cy="3561259"/>
          </a:xfrm>
        </p:spPr>
        <p:txBody>
          <a:bodyPr/>
          <a:lstStyle/>
          <a:p>
            <a:pPr marL="0" indent="0" algn="ctr">
              <a:buNone/>
            </a:pPr>
            <a:r>
              <a:rPr lang="en-US" dirty="0" smtClean="0">
                <a:hlinkClick r:id="rId2"/>
              </a:rPr>
              <a:t>Final </a:t>
            </a:r>
            <a:r>
              <a:rPr lang="en-US" dirty="0">
                <a:hlinkClick r:id="rId2"/>
              </a:rPr>
              <a:t>report</a:t>
            </a:r>
            <a:r>
              <a:rPr lang="en-US" dirty="0"/>
              <a:t> of the LIBER working group on E-Science / Research Data </a:t>
            </a:r>
            <a:r>
              <a:rPr lang="en-US" dirty="0" smtClean="0"/>
              <a:t>Management, 2012 </a:t>
            </a:r>
            <a:r>
              <a:rPr lang="en-US" dirty="0"/>
              <a:t>	</a:t>
            </a:r>
          </a:p>
          <a:p>
            <a:endParaRPr lang="de-DE" dirty="0"/>
          </a:p>
        </p:txBody>
      </p:sp>
    </p:spTree>
    <p:extLst>
      <p:ext uri="{BB962C8B-B14F-4D97-AF65-F5344CB8AC3E}">
        <p14:creationId xmlns:p14="http://schemas.microsoft.com/office/powerpoint/2010/main" val="223524728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feld 9"/>
          <p:cNvSpPr txBox="1"/>
          <p:nvPr/>
        </p:nvSpPr>
        <p:spPr>
          <a:xfrm>
            <a:off x="6588224" y="3356992"/>
            <a:ext cx="2098864" cy="3170099"/>
          </a:xfrm>
          <a:prstGeom prst="rect">
            <a:avLst/>
          </a:prstGeom>
          <a:noFill/>
        </p:spPr>
        <p:txBody>
          <a:bodyPr wrap="square" rtlCol="0">
            <a:spAutoFit/>
          </a:bodyPr>
          <a:lstStyle/>
          <a:p>
            <a:pPr algn="r"/>
            <a:r>
              <a:rPr lang="de-DE" sz="20000" dirty="0" smtClean="0">
                <a:solidFill>
                  <a:schemeClr val="bg1">
                    <a:lumMod val="75000"/>
                  </a:schemeClr>
                </a:solidFill>
                <a:latin typeface="Arial Black" panose="020B0A04020102020204" pitchFamily="34" charset="0"/>
              </a:rPr>
              <a:t>1</a:t>
            </a:r>
            <a:endParaRPr lang="de-DE" sz="20000" dirty="0">
              <a:solidFill>
                <a:schemeClr val="bg1">
                  <a:lumMod val="75000"/>
                </a:schemeClr>
              </a:solidFill>
              <a:latin typeface="Arial Black" panose="020B0A04020102020204" pitchFamily="34" charset="0"/>
            </a:endParaRPr>
          </a:p>
        </p:txBody>
      </p:sp>
      <p:sp>
        <p:nvSpPr>
          <p:cNvPr id="2" name="Titel 1"/>
          <p:cNvSpPr>
            <a:spLocks noGrp="1"/>
          </p:cNvSpPr>
          <p:nvPr>
            <p:ph type="title"/>
          </p:nvPr>
        </p:nvSpPr>
        <p:spPr>
          <a:xfrm>
            <a:off x="457200" y="274638"/>
            <a:ext cx="8229600" cy="3010346"/>
          </a:xfrm>
          <a:solidFill>
            <a:schemeClr val="bg1"/>
          </a:solidFill>
        </p:spPr>
        <p:txBody>
          <a:bodyPr>
            <a:noAutofit/>
          </a:bodyPr>
          <a:lstStyle/>
          <a:p>
            <a:r>
              <a:rPr lang="en-US" sz="3200" dirty="0" smtClean="0"/>
              <a:t>Offer research data management support, including data management plans for grant applications, intellectual property rights advice and information materials. Assist faculty with data management plans and the integration of data management into the curriculum.</a:t>
            </a:r>
            <a:endParaRPr lang="de-DE" sz="3200" dirty="0"/>
          </a:p>
        </p:txBody>
      </p:sp>
      <p:sp>
        <p:nvSpPr>
          <p:cNvPr id="3" name="Inhaltsplatzhalter 2"/>
          <p:cNvSpPr>
            <a:spLocks noGrp="1"/>
          </p:cNvSpPr>
          <p:nvPr>
            <p:ph idx="1"/>
          </p:nvPr>
        </p:nvSpPr>
        <p:spPr>
          <a:xfrm>
            <a:off x="457200" y="3356992"/>
            <a:ext cx="6563072" cy="2769171"/>
          </a:xfrm>
        </p:spPr>
        <p:txBody>
          <a:bodyPr/>
          <a:lstStyle/>
          <a:p>
            <a:endParaRPr lang="de-DE" dirty="0"/>
          </a:p>
        </p:txBody>
      </p:sp>
      <p:sp>
        <p:nvSpPr>
          <p:cNvPr id="6" name="Titel 1"/>
          <p:cNvSpPr txBox="1">
            <a:spLocks/>
          </p:cNvSpPr>
          <p:nvPr/>
        </p:nvSpPr>
        <p:spPr>
          <a:xfrm>
            <a:off x="457488" y="274638"/>
            <a:ext cx="8229600" cy="301034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Offer research data management support, including </a:t>
            </a:r>
            <a:r>
              <a:rPr lang="en-US" sz="3200" b="1" dirty="0" smtClean="0"/>
              <a:t>data management plans </a:t>
            </a:r>
            <a:r>
              <a:rPr lang="en-US" sz="3200" dirty="0" smtClean="0"/>
              <a:t>for grant applications, intellectual property rights advice and information materials. Assist faculty with data management plans and the integration of data management into the curriculum.</a:t>
            </a:r>
            <a:endParaRPr lang="de-DE" sz="3200" dirty="0"/>
          </a:p>
        </p:txBody>
      </p:sp>
      <p:sp>
        <p:nvSpPr>
          <p:cNvPr id="7" name="Titel 1"/>
          <p:cNvSpPr txBox="1">
            <a:spLocks/>
          </p:cNvSpPr>
          <p:nvPr/>
        </p:nvSpPr>
        <p:spPr>
          <a:xfrm>
            <a:off x="457488" y="276596"/>
            <a:ext cx="8229600" cy="301034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Offer research data management support, including data management plans for grant applications, </a:t>
            </a:r>
            <a:r>
              <a:rPr lang="en-US" sz="3200" b="1" dirty="0" smtClean="0"/>
              <a:t>intellectual property rights advice </a:t>
            </a:r>
            <a:r>
              <a:rPr lang="en-US" sz="3200" dirty="0" smtClean="0"/>
              <a:t>and information materials. Assist faculty with data management plans and the integration of data management into the curriculum.</a:t>
            </a:r>
            <a:endParaRPr lang="de-DE" sz="3200" dirty="0"/>
          </a:p>
        </p:txBody>
      </p:sp>
      <p:sp>
        <p:nvSpPr>
          <p:cNvPr id="8" name="Titel 1"/>
          <p:cNvSpPr txBox="1">
            <a:spLocks/>
          </p:cNvSpPr>
          <p:nvPr/>
        </p:nvSpPr>
        <p:spPr>
          <a:xfrm>
            <a:off x="456912" y="276596"/>
            <a:ext cx="8229600" cy="301034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Offer research data management support, including data management plans for grant applications, intellectual property rights advice and information materials. Assist faculty with data management plans and the </a:t>
            </a:r>
            <a:r>
              <a:rPr lang="en-US" sz="3200" b="1" dirty="0" smtClean="0"/>
              <a:t>integration of data management into the curriculum</a:t>
            </a:r>
            <a:r>
              <a:rPr lang="en-US" sz="3200" dirty="0" smtClean="0"/>
              <a:t>.</a:t>
            </a:r>
            <a:endParaRPr lang="de-DE" sz="3200" dirty="0"/>
          </a:p>
        </p:txBody>
      </p:sp>
    </p:spTree>
    <p:extLst>
      <p:ext uri="{BB962C8B-B14F-4D97-AF65-F5344CB8AC3E}">
        <p14:creationId xmlns:p14="http://schemas.microsoft.com/office/powerpoint/2010/main" val="166416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build="p"/>
      <p:bldP spid="6" grpId="0" animBg="1"/>
      <p:bldP spid="7" grpId="0" animBg="1"/>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Struktur der Veranstaltung</a:t>
            </a:r>
            <a:endParaRPr lang="de-DE" dirty="0"/>
          </a:p>
        </p:txBody>
      </p:sp>
      <p:sp>
        <p:nvSpPr>
          <p:cNvPr id="3" name="Inhaltsplatzhalter 2"/>
          <p:cNvSpPr>
            <a:spLocks noGrp="1"/>
          </p:cNvSpPr>
          <p:nvPr>
            <p:ph idx="1"/>
          </p:nvPr>
        </p:nvSpPr>
        <p:spPr>
          <a:xfrm>
            <a:off x="539552" y="2420888"/>
            <a:ext cx="8147248" cy="3705275"/>
          </a:xfrm>
        </p:spPr>
        <p:txBody>
          <a:bodyPr/>
          <a:lstStyle/>
          <a:p>
            <a:pPr marL="0" indent="0">
              <a:spcAft>
                <a:spcPts val="600"/>
              </a:spcAft>
              <a:buNone/>
            </a:pPr>
            <a:r>
              <a:rPr lang="de-DE" sz="2800" dirty="0" smtClean="0"/>
              <a:t>Teil 1: Forschungsdaten</a:t>
            </a:r>
          </a:p>
          <a:p>
            <a:pPr marL="0" indent="0">
              <a:spcAft>
                <a:spcPts val="600"/>
              </a:spcAft>
              <a:buNone/>
            </a:pPr>
            <a:r>
              <a:rPr lang="de-DE" sz="2800" dirty="0" smtClean="0"/>
              <a:t>Teil 2: Forschungsdateninfrastruktur</a:t>
            </a:r>
          </a:p>
          <a:p>
            <a:pPr marL="0" indent="0">
              <a:spcAft>
                <a:spcPts val="600"/>
              </a:spcAft>
              <a:buNone/>
            </a:pPr>
            <a:r>
              <a:rPr lang="de-DE" sz="2800" dirty="0" smtClean="0"/>
              <a:t>Teil 3: Forschungsdatenmanagement in Bibliotheken</a:t>
            </a:r>
          </a:p>
          <a:p>
            <a:pPr marL="0" indent="0">
              <a:spcAft>
                <a:spcPts val="600"/>
              </a:spcAft>
              <a:buNone/>
            </a:pPr>
            <a:r>
              <a:rPr lang="de-DE" sz="2800" dirty="0" smtClean="0"/>
              <a:t>Teil 4: Weiterführende Überlegungen</a:t>
            </a:r>
            <a:endParaRPr lang="de-DE" sz="2800" dirty="0"/>
          </a:p>
        </p:txBody>
      </p:sp>
    </p:spTree>
    <p:extLst>
      <p:ext uri="{BB962C8B-B14F-4D97-AF65-F5344CB8AC3E}">
        <p14:creationId xmlns:p14="http://schemas.microsoft.com/office/powerpoint/2010/main" val="294638901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Datenmanagementpläne I</a:t>
            </a:r>
            <a:endParaRPr lang="de-DE" dirty="0"/>
          </a:p>
        </p:txBody>
      </p:sp>
      <p:sp>
        <p:nvSpPr>
          <p:cNvPr id="3" name="Inhaltsplatzhalter 2"/>
          <p:cNvSpPr>
            <a:spLocks noGrp="1"/>
          </p:cNvSpPr>
          <p:nvPr>
            <p:ph idx="1"/>
          </p:nvPr>
        </p:nvSpPr>
        <p:spPr/>
        <p:txBody>
          <a:bodyPr>
            <a:normAutofit lnSpcReduction="10000"/>
          </a:bodyPr>
          <a:lstStyle/>
          <a:p>
            <a:r>
              <a:rPr lang="de-DE" dirty="0" smtClean="0"/>
              <a:t>Welche Daten werden erhoben/verwendet?</a:t>
            </a:r>
          </a:p>
          <a:p>
            <a:r>
              <a:rPr lang="de-DE" dirty="0" smtClean="0"/>
              <a:t>Wie werden die Daten verarbeitet?</a:t>
            </a:r>
          </a:p>
          <a:p>
            <a:r>
              <a:rPr lang="de-DE" dirty="0" smtClean="0"/>
              <a:t>Welche Standards werden benutzt?</a:t>
            </a:r>
          </a:p>
          <a:p>
            <a:r>
              <a:rPr lang="de-DE" dirty="0" smtClean="0"/>
              <a:t>Wie werden die Daten dokumentiert?</a:t>
            </a:r>
          </a:p>
          <a:p>
            <a:r>
              <a:rPr lang="de-DE" dirty="0" smtClean="0"/>
              <a:t>Wo werden die Daten wann (offen) abgelegt?</a:t>
            </a:r>
          </a:p>
          <a:p>
            <a:r>
              <a:rPr lang="de-DE" dirty="0" smtClean="0"/>
              <a:t>Was spricht ggf. gegen eine Veröffentlichung?</a:t>
            </a:r>
          </a:p>
          <a:p>
            <a:r>
              <a:rPr lang="de-DE" dirty="0" smtClean="0"/>
              <a:t>Welche Aufwände entstehen  durch das Forschungsdatenmanagement? </a:t>
            </a:r>
            <a:endParaRPr lang="de-DE" dirty="0"/>
          </a:p>
        </p:txBody>
      </p:sp>
    </p:spTree>
    <p:extLst>
      <p:ext uri="{BB962C8B-B14F-4D97-AF65-F5344CB8AC3E}">
        <p14:creationId xmlns:p14="http://schemas.microsoft.com/office/powerpoint/2010/main" val="2745375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Datenmanagementpläne II</a:t>
            </a:r>
            <a:endParaRPr lang="de-DE" dirty="0"/>
          </a:p>
        </p:txBody>
      </p:sp>
      <p:sp>
        <p:nvSpPr>
          <p:cNvPr id="3" name="Inhaltsplatzhalter 2"/>
          <p:cNvSpPr>
            <a:spLocks noGrp="1"/>
          </p:cNvSpPr>
          <p:nvPr>
            <p:ph idx="1"/>
          </p:nvPr>
        </p:nvSpPr>
        <p:spPr/>
        <p:txBody>
          <a:bodyPr/>
          <a:lstStyle/>
          <a:p>
            <a:r>
              <a:rPr lang="de-DE" dirty="0" smtClean="0">
                <a:hlinkClick r:id="rId2"/>
              </a:rPr>
              <a:t>DFG</a:t>
            </a:r>
            <a:endParaRPr lang="de-DE" dirty="0" smtClean="0"/>
          </a:p>
          <a:p>
            <a:r>
              <a:rPr lang="de-DE" dirty="0" smtClean="0">
                <a:hlinkClick r:id="rId3"/>
              </a:rPr>
              <a:t>EU</a:t>
            </a:r>
            <a:endParaRPr lang="de-DE" dirty="0" smtClean="0"/>
          </a:p>
          <a:p>
            <a:endParaRPr lang="de-DE" dirty="0"/>
          </a:p>
          <a:p>
            <a:r>
              <a:rPr lang="de-DE" dirty="0" smtClean="0">
                <a:hlinkClick r:id="rId4"/>
              </a:rPr>
              <a:t>Data </a:t>
            </a:r>
            <a:r>
              <a:rPr lang="de-DE" dirty="0" err="1" smtClean="0">
                <a:hlinkClick r:id="rId4"/>
              </a:rPr>
              <a:t>Curation</a:t>
            </a:r>
            <a:r>
              <a:rPr lang="de-DE" dirty="0" smtClean="0">
                <a:hlinkClick r:id="rId4"/>
              </a:rPr>
              <a:t> </a:t>
            </a:r>
            <a:r>
              <a:rPr lang="de-DE" dirty="0" err="1" smtClean="0">
                <a:hlinkClick r:id="rId4"/>
              </a:rPr>
              <a:t>Profiles</a:t>
            </a:r>
            <a:r>
              <a:rPr lang="de-DE" dirty="0" smtClean="0">
                <a:hlinkClick r:id="rId4"/>
              </a:rPr>
              <a:t> Directory</a:t>
            </a:r>
            <a:r>
              <a:rPr lang="de-DE" dirty="0" smtClean="0"/>
              <a:t> (</a:t>
            </a:r>
            <a:r>
              <a:rPr lang="de-DE" dirty="0" err="1" smtClean="0"/>
              <a:t>Purdue</a:t>
            </a:r>
            <a:r>
              <a:rPr lang="de-DE" dirty="0" smtClean="0"/>
              <a:t> University)</a:t>
            </a:r>
          </a:p>
          <a:p>
            <a:endParaRPr lang="de-DE" dirty="0"/>
          </a:p>
        </p:txBody>
      </p:sp>
    </p:spTree>
    <p:extLst>
      <p:ext uri="{BB962C8B-B14F-4D97-AF65-F5344CB8AC3E}">
        <p14:creationId xmlns:p14="http://schemas.microsoft.com/office/powerpoint/2010/main" val="1608098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Lizenzen für Forschungsdaten</a:t>
            </a:r>
            <a:endParaRPr lang="de-DE" dirty="0"/>
          </a:p>
        </p:txBody>
      </p:sp>
      <p:sp>
        <p:nvSpPr>
          <p:cNvPr id="3" name="Inhaltsplatzhalter 2"/>
          <p:cNvSpPr>
            <a:spLocks noGrp="1"/>
          </p:cNvSpPr>
          <p:nvPr>
            <p:ph idx="1"/>
          </p:nvPr>
        </p:nvSpPr>
        <p:spPr/>
        <p:txBody>
          <a:bodyPr/>
          <a:lstStyle/>
          <a:p>
            <a:r>
              <a:rPr lang="de-DE" dirty="0" smtClean="0"/>
              <a:t>Siehe Teil 2</a:t>
            </a:r>
            <a:endParaRPr lang="de-DE" dirty="0"/>
          </a:p>
        </p:txBody>
      </p:sp>
    </p:spTree>
    <p:extLst>
      <p:ext uri="{BB962C8B-B14F-4D97-AF65-F5344CB8AC3E}">
        <p14:creationId xmlns:p14="http://schemas.microsoft.com/office/powerpoint/2010/main" val="2542068404"/>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Kurse für Forschungsdatenmanagement</a:t>
            </a:r>
            <a:endParaRPr lang="de-DE" dirty="0"/>
          </a:p>
        </p:txBody>
      </p:sp>
      <p:sp>
        <p:nvSpPr>
          <p:cNvPr id="3" name="Inhaltsplatzhalter 2"/>
          <p:cNvSpPr>
            <a:spLocks noGrp="1"/>
          </p:cNvSpPr>
          <p:nvPr>
            <p:ph idx="1"/>
          </p:nvPr>
        </p:nvSpPr>
        <p:spPr/>
        <p:txBody>
          <a:bodyPr/>
          <a:lstStyle/>
          <a:p>
            <a:r>
              <a:rPr lang="de-DE" dirty="0" smtClean="0">
                <a:hlinkClick r:id="rId2"/>
              </a:rPr>
              <a:t>Uni Bielefeld</a:t>
            </a:r>
            <a:endParaRPr lang="de-DE" dirty="0" smtClean="0"/>
          </a:p>
          <a:p>
            <a:r>
              <a:rPr lang="de-DE" dirty="0" smtClean="0"/>
              <a:t>FHVR</a:t>
            </a:r>
          </a:p>
          <a:p>
            <a:endParaRPr lang="de-DE" dirty="0"/>
          </a:p>
        </p:txBody>
      </p:sp>
    </p:spTree>
    <p:extLst>
      <p:ext uri="{BB962C8B-B14F-4D97-AF65-F5344CB8AC3E}">
        <p14:creationId xmlns:p14="http://schemas.microsoft.com/office/powerpoint/2010/main" val="424884890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714202"/>
          </a:xfrm>
          <a:solidFill>
            <a:schemeClr val="bg1"/>
          </a:solidFill>
        </p:spPr>
        <p:txBody>
          <a:bodyPr>
            <a:noAutofit/>
          </a:bodyPr>
          <a:lstStyle/>
          <a:p>
            <a:r>
              <a:rPr lang="en-US" sz="3200" dirty="0" smtClean="0"/>
              <a:t>Engage </a:t>
            </a:r>
            <a:r>
              <a:rPr lang="en-US" sz="3200" dirty="0"/>
              <a:t>in the development of metadata and data standards and provide metadata services for research data</a:t>
            </a:r>
            <a:r>
              <a:rPr lang="en-US" sz="3200" dirty="0" smtClean="0"/>
              <a:t>.</a:t>
            </a:r>
            <a:endParaRPr lang="de-DE" sz="3200" dirty="0"/>
          </a:p>
        </p:txBody>
      </p:sp>
      <p:sp>
        <p:nvSpPr>
          <p:cNvPr id="3" name="Inhaltsplatzhalter 2"/>
          <p:cNvSpPr>
            <a:spLocks noGrp="1"/>
          </p:cNvSpPr>
          <p:nvPr>
            <p:ph idx="1"/>
          </p:nvPr>
        </p:nvSpPr>
        <p:spPr>
          <a:xfrm>
            <a:off x="457200" y="2060848"/>
            <a:ext cx="6131024" cy="4065315"/>
          </a:xfrm>
        </p:spPr>
        <p:txBody>
          <a:bodyPr/>
          <a:lstStyle/>
          <a:p>
            <a:r>
              <a:rPr lang="de-DE" dirty="0" smtClean="0"/>
              <a:t>Beispiel </a:t>
            </a:r>
            <a:r>
              <a:rPr lang="de-DE" dirty="0" smtClean="0">
                <a:hlinkClick r:id="rId2"/>
              </a:rPr>
              <a:t>RDA/FRBR</a:t>
            </a:r>
            <a:endParaRPr lang="de-DE" dirty="0" smtClean="0"/>
          </a:p>
          <a:p>
            <a:r>
              <a:rPr lang="de-DE" dirty="0" smtClean="0"/>
              <a:t>Beispiel </a:t>
            </a:r>
            <a:r>
              <a:rPr lang="de-DE" dirty="0" smtClean="0">
                <a:hlinkClick r:id="rId3"/>
              </a:rPr>
              <a:t>DDI</a:t>
            </a:r>
            <a:endParaRPr lang="de-DE" dirty="0" smtClean="0"/>
          </a:p>
          <a:p>
            <a:endParaRPr lang="de-DE" dirty="0"/>
          </a:p>
          <a:p>
            <a:r>
              <a:rPr lang="de-DE" dirty="0" smtClean="0"/>
              <a:t>Metadaten-Services:</a:t>
            </a:r>
          </a:p>
          <a:p>
            <a:pPr lvl="1"/>
            <a:r>
              <a:rPr lang="de-DE" dirty="0" smtClean="0"/>
              <a:t>Transformationen</a:t>
            </a:r>
          </a:p>
          <a:p>
            <a:pPr lvl="1"/>
            <a:r>
              <a:rPr lang="de-DE" dirty="0" smtClean="0"/>
              <a:t>Kontrollierte Vokabulare</a:t>
            </a:r>
            <a:endParaRPr lang="de-DE" dirty="0"/>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2</a:t>
            </a:r>
          </a:p>
        </p:txBody>
      </p:sp>
      <p:sp>
        <p:nvSpPr>
          <p:cNvPr id="5" name="Titel 1"/>
          <p:cNvSpPr txBox="1">
            <a:spLocks/>
          </p:cNvSpPr>
          <p:nvPr/>
        </p:nvSpPr>
        <p:spPr>
          <a:xfrm>
            <a:off x="456786" y="271406"/>
            <a:ext cx="8229600" cy="171420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Engage in the development of </a:t>
            </a:r>
            <a:r>
              <a:rPr lang="en-US" sz="3200" b="1" dirty="0" smtClean="0"/>
              <a:t>metadata</a:t>
            </a:r>
            <a:r>
              <a:rPr lang="en-US" sz="3200" dirty="0" smtClean="0"/>
              <a:t> and data </a:t>
            </a:r>
            <a:r>
              <a:rPr lang="en-US" sz="3200" b="1" dirty="0" smtClean="0"/>
              <a:t>standards</a:t>
            </a:r>
            <a:r>
              <a:rPr lang="en-US" sz="3200" dirty="0" smtClean="0"/>
              <a:t> and provide metadata services for research data.</a:t>
            </a:r>
            <a:endParaRPr lang="de-DE" sz="3200" dirty="0"/>
          </a:p>
        </p:txBody>
      </p:sp>
      <p:sp>
        <p:nvSpPr>
          <p:cNvPr id="6" name="Titel 1"/>
          <p:cNvSpPr txBox="1">
            <a:spLocks/>
          </p:cNvSpPr>
          <p:nvPr/>
        </p:nvSpPr>
        <p:spPr>
          <a:xfrm>
            <a:off x="456786" y="271406"/>
            <a:ext cx="8229600" cy="171420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Engage in the development of metadata and </a:t>
            </a:r>
            <a:r>
              <a:rPr lang="en-US" sz="3200" b="1" dirty="0" smtClean="0"/>
              <a:t>data</a:t>
            </a:r>
            <a:r>
              <a:rPr lang="en-US" sz="3200" dirty="0" smtClean="0"/>
              <a:t> </a:t>
            </a:r>
            <a:r>
              <a:rPr lang="en-US" sz="3200" b="1" dirty="0" smtClean="0"/>
              <a:t>standards</a:t>
            </a:r>
            <a:r>
              <a:rPr lang="en-US" sz="3200" dirty="0" smtClean="0"/>
              <a:t> and provide metadata services for research data.</a:t>
            </a:r>
            <a:endParaRPr lang="de-DE" sz="3200" dirty="0"/>
          </a:p>
        </p:txBody>
      </p:sp>
      <p:sp>
        <p:nvSpPr>
          <p:cNvPr id="7" name="Titel 1"/>
          <p:cNvSpPr txBox="1">
            <a:spLocks/>
          </p:cNvSpPr>
          <p:nvPr/>
        </p:nvSpPr>
        <p:spPr>
          <a:xfrm>
            <a:off x="456786" y="271406"/>
            <a:ext cx="8229600" cy="171420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Engage in the development of metadata and data standards and provide </a:t>
            </a:r>
            <a:r>
              <a:rPr lang="en-US" sz="3200" b="1" dirty="0" smtClean="0"/>
              <a:t>metadata services </a:t>
            </a:r>
            <a:r>
              <a:rPr lang="en-US" sz="3200" dirty="0" smtClean="0"/>
              <a:t>for research data.</a:t>
            </a:r>
            <a:endParaRPr lang="de-DE" sz="3200" dirty="0"/>
          </a:p>
        </p:txBody>
      </p:sp>
    </p:spTree>
    <p:extLst>
      <p:ext uri="{BB962C8B-B14F-4D97-AF65-F5344CB8AC3E}">
        <p14:creationId xmlns:p14="http://schemas.microsoft.com/office/powerpoint/2010/main" val="3274467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570186"/>
          </a:xfrm>
          <a:solidFill>
            <a:schemeClr val="bg1"/>
          </a:solidFill>
        </p:spPr>
        <p:txBody>
          <a:bodyPr>
            <a:noAutofit/>
          </a:bodyPr>
          <a:lstStyle/>
          <a:p>
            <a:r>
              <a:rPr lang="en-US" sz="3200" dirty="0" smtClean="0"/>
              <a:t>Create </a:t>
            </a:r>
            <a:r>
              <a:rPr lang="en-US" sz="3200" dirty="0"/>
              <a:t>Data Librarian posts and develop professional staff skills for data </a:t>
            </a:r>
            <a:r>
              <a:rPr lang="en-US" sz="3200" dirty="0" smtClean="0"/>
              <a:t>librarianship.</a:t>
            </a:r>
            <a:endParaRPr lang="de-DE" sz="3200" dirty="0"/>
          </a:p>
        </p:txBody>
      </p:sp>
      <p:sp>
        <p:nvSpPr>
          <p:cNvPr id="3" name="Inhaltsplatzhalter 2"/>
          <p:cNvSpPr>
            <a:spLocks noGrp="1"/>
          </p:cNvSpPr>
          <p:nvPr>
            <p:ph idx="1"/>
          </p:nvPr>
        </p:nvSpPr>
        <p:spPr>
          <a:xfrm>
            <a:off x="457200" y="1916832"/>
            <a:ext cx="8229600" cy="4209331"/>
          </a:xfrm>
        </p:spPr>
        <p:txBody>
          <a:bodyPr/>
          <a:lstStyle/>
          <a:p>
            <a:endParaRPr lang="de-DE"/>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smtClean="0">
                <a:solidFill>
                  <a:schemeClr val="bg1">
                    <a:lumMod val="75000"/>
                  </a:schemeClr>
                </a:solidFill>
                <a:latin typeface="Arial Black" panose="020B0A04020102020204" pitchFamily="34" charset="0"/>
              </a:rPr>
              <a:t>3</a:t>
            </a:r>
            <a:endParaRPr lang="de-DE" sz="20000" dirty="0">
              <a:solidFill>
                <a:schemeClr val="bg1">
                  <a:lumMod val="75000"/>
                </a:schemeClr>
              </a:solidFill>
              <a:latin typeface="Arial Black" panose="020B0A04020102020204" pitchFamily="34" charset="0"/>
            </a:endParaRPr>
          </a:p>
        </p:txBody>
      </p:sp>
      <p:sp>
        <p:nvSpPr>
          <p:cNvPr id="5" name="Titel 1"/>
          <p:cNvSpPr txBox="1">
            <a:spLocks/>
          </p:cNvSpPr>
          <p:nvPr/>
        </p:nvSpPr>
        <p:spPr>
          <a:xfrm>
            <a:off x="456786" y="271406"/>
            <a:ext cx="8229600" cy="157018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Create Data Librarian posts and develop professional staff skills for </a:t>
            </a:r>
            <a:r>
              <a:rPr lang="en-US" sz="3200" b="1" dirty="0" smtClean="0"/>
              <a:t>data librarianship</a:t>
            </a:r>
            <a:r>
              <a:rPr lang="en-US" sz="3200" dirty="0" smtClean="0"/>
              <a:t>.</a:t>
            </a:r>
            <a:endParaRPr lang="de-DE" sz="3200" dirty="0"/>
          </a:p>
        </p:txBody>
      </p:sp>
    </p:spTree>
    <p:extLst>
      <p:ext uri="{BB962C8B-B14F-4D97-AF65-F5344CB8AC3E}">
        <p14:creationId xmlns:p14="http://schemas.microsoft.com/office/powerpoint/2010/main" val="3111717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930226"/>
          </a:xfrm>
          <a:solidFill>
            <a:schemeClr val="bg1"/>
          </a:solidFill>
        </p:spPr>
        <p:txBody>
          <a:bodyPr>
            <a:noAutofit/>
          </a:bodyPr>
          <a:lstStyle/>
          <a:p>
            <a:r>
              <a:rPr lang="en-US" sz="3200" dirty="0" smtClean="0"/>
              <a:t>Actively </a:t>
            </a:r>
            <a:r>
              <a:rPr lang="en-US" sz="3200" dirty="0"/>
              <a:t>participate in institutional research data policy development, including </a:t>
            </a:r>
            <a:r>
              <a:rPr lang="en-US" sz="3200" dirty="0" smtClean="0"/>
              <a:t>resource </a:t>
            </a:r>
            <a:r>
              <a:rPr lang="en-US" sz="3200" dirty="0"/>
              <a:t>plans. Encourage and adopt open data policies where appropriate in the </a:t>
            </a:r>
            <a:r>
              <a:rPr lang="en-US" sz="3200" dirty="0" smtClean="0"/>
              <a:t>research </a:t>
            </a:r>
            <a:r>
              <a:rPr lang="en-US" sz="3200" dirty="0"/>
              <a:t>data life cycle</a:t>
            </a:r>
            <a:r>
              <a:rPr lang="en-US" sz="3200" dirty="0" smtClean="0"/>
              <a:t>.</a:t>
            </a:r>
            <a:endParaRPr lang="de-DE" sz="3200" dirty="0"/>
          </a:p>
        </p:txBody>
      </p:sp>
      <p:sp>
        <p:nvSpPr>
          <p:cNvPr id="3" name="Inhaltsplatzhalter 2"/>
          <p:cNvSpPr>
            <a:spLocks noGrp="1"/>
          </p:cNvSpPr>
          <p:nvPr>
            <p:ph idx="1"/>
          </p:nvPr>
        </p:nvSpPr>
        <p:spPr>
          <a:xfrm>
            <a:off x="457200" y="2348880"/>
            <a:ext cx="8229600" cy="3777283"/>
          </a:xfrm>
        </p:spPr>
        <p:txBody>
          <a:bodyPr/>
          <a:lstStyle/>
          <a:p>
            <a:endParaRPr lang="de-DE"/>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4</a:t>
            </a:r>
          </a:p>
        </p:txBody>
      </p:sp>
      <p:sp>
        <p:nvSpPr>
          <p:cNvPr id="5" name="Titel 1"/>
          <p:cNvSpPr txBox="1">
            <a:spLocks/>
          </p:cNvSpPr>
          <p:nvPr/>
        </p:nvSpPr>
        <p:spPr>
          <a:xfrm>
            <a:off x="456786" y="271406"/>
            <a:ext cx="8229600" cy="193022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Actively participate in institutional research data </a:t>
            </a:r>
            <a:r>
              <a:rPr lang="en-US" sz="3200" b="1" dirty="0" smtClean="0"/>
              <a:t>policy development</a:t>
            </a:r>
            <a:r>
              <a:rPr lang="en-US" sz="3200" dirty="0" smtClean="0"/>
              <a:t>, including resource plans. Encourage and adopt open data policies where appropriate in the research data life cycle.</a:t>
            </a:r>
            <a:endParaRPr lang="de-DE" sz="3200" dirty="0"/>
          </a:p>
        </p:txBody>
      </p:sp>
      <p:sp>
        <p:nvSpPr>
          <p:cNvPr id="6" name="Titel 1"/>
          <p:cNvSpPr txBox="1">
            <a:spLocks/>
          </p:cNvSpPr>
          <p:nvPr/>
        </p:nvSpPr>
        <p:spPr>
          <a:xfrm>
            <a:off x="456786" y="271406"/>
            <a:ext cx="8229600" cy="193022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Actively participate in institutional research data policy development, including resource plans. Encourage and </a:t>
            </a:r>
            <a:r>
              <a:rPr lang="en-US" sz="3200" b="1" dirty="0" smtClean="0"/>
              <a:t>adopt open data policies </a:t>
            </a:r>
            <a:r>
              <a:rPr lang="en-US" sz="3200" dirty="0" smtClean="0"/>
              <a:t>where appropriate in the research data life cycle.</a:t>
            </a:r>
            <a:endParaRPr lang="de-DE" sz="3200" dirty="0"/>
          </a:p>
        </p:txBody>
      </p:sp>
      <p:sp>
        <p:nvSpPr>
          <p:cNvPr id="7" name="Titel 1"/>
          <p:cNvSpPr txBox="1">
            <a:spLocks/>
          </p:cNvSpPr>
          <p:nvPr/>
        </p:nvSpPr>
        <p:spPr>
          <a:xfrm>
            <a:off x="457614" y="271406"/>
            <a:ext cx="8229600" cy="193022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Actively participate in institutional research data policy development, including resource plans. Encourage and adopt open data policies where appropriate in the </a:t>
            </a:r>
            <a:r>
              <a:rPr lang="en-US" sz="3200" b="1" dirty="0" smtClean="0"/>
              <a:t>research data life cycle</a:t>
            </a:r>
            <a:r>
              <a:rPr lang="en-US" sz="3200" dirty="0" smtClean="0"/>
              <a:t>.</a:t>
            </a:r>
            <a:endParaRPr lang="de-DE" sz="3200" dirty="0"/>
          </a:p>
        </p:txBody>
      </p:sp>
    </p:spTree>
    <p:extLst>
      <p:ext uri="{BB962C8B-B14F-4D97-AF65-F5344CB8AC3E}">
        <p14:creationId xmlns:p14="http://schemas.microsoft.com/office/powerpoint/2010/main" val="69843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Forschungsdatenzyklus</a:t>
            </a:r>
            <a:endParaRPr lang="de-DE" dirty="0"/>
          </a:p>
        </p:txBody>
      </p:sp>
      <p:sp>
        <p:nvSpPr>
          <p:cNvPr id="6" name="Textfeld 5"/>
          <p:cNvSpPr txBox="1"/>
          <p:nvPr/>
        </p:nvSpPr>
        <p:spPr>
          <a:xfrm>
            <a:off x="2035358" y="3465964"/>
            <a:ext cx="936104"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Rohdaten</a:t>
            </a:r>
            <a:endParaRPr lang="de-DE" sz="1400" dirty="0"/>
          </a:p>
        </p:txBody>
      </p:sp>
      <p:sp>
        <p:nvSpPr>
          <p:cNvPr id="7" name="Textfeld 6"/>
          <p:cNvSpPr txBox="1"/>
          <p:nvPr/>
        </p:nvSpPr>
        <p:spPr>
          <a:xfrm>
            <a:off x="3763550" y="3481169"/>
            <a:ext cx="1094576"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Primärdaten</a:t>
            </a:r>
            <a:endParaRPr lang="de-DE" sz="1400" dirty="0"/>
          </a:p>
        </p:txBody>
      </p:sp>
      <p:sp>
        <p:nvSpPr>
          <p:cNvPr id="8" name="Textfeld 7"/>
          <p:cNvSpPr txBox="1"/>
          <p:nvPr/>
        </p:nvSpPr>
        <p:spPr>
          <a:xfrm>
            <a:off x="8026478" y="3466194"/>
            <a:ext cx="1080120"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Tertiärdaten</a:t>
            </a:r>
            <a:endParaRPr lang="de-DE" sz="1400" dirty="0"/>
          </a:p>
        </p:txBody>
      </p:sp>
      <p:sp>
        <p:nvSpPr>
          <p:cNvPr id="9" name="Textfeld 8"/>
          <p:cNvSpPr txBox="1"/>
          <p:nvPr/>
        </p:nvSpPr>
        <p:spPr>
          <a:xfrm>
            <a:off x="5772376" y="3466194"/>
            <a:ext cx="1296144"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Sekundärdaten</a:t>
            </a:r>
            <a:endParaRPr lang="de-DE" sz="1400" dirty="0"/>
          </a:p>
        </p:txBody>
      </p:sp>
      <p:sp>
        <p:nvSpPr>
          <p:cNvPr id="10" name="Ellipse 9"/>
          <p:cNvSpPr/>
          <p:nvPr/>
        </p:nvSpPr>
        <p:spPr>
          <a:xfrm>
            <a:off x="35496" y="3500717"/>
            <a:ext cx="113576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Planung</a:t>
            </a:r>
            <a:endParaRPr lang="de-DE" sz="1400" dirty="0">
              <a:solidFill>
                <a:schemeClr val="tx1"/>
              </a:solidFill>
            </a:endParaRPr>
          </a:p>
        </p:txBody>
      </p:sp>
      <p:sp>
        <p:nvSpPr>
          <p:cNvPr id="11" name="Pfeil nach rechts 10"/>
          <p:cNvSpPr/>
          <p:nvPr/>
        </p:nvSpPr>
        <p:spPr>
          <a:xfrm>
            <a:off x="1243270" y="3496376"/>
            <a:ext cx="720080" cy="277365"/>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2" name="Textfeld 11"/>
          <p:cNvSpPr txBox="1"/>
          <p:nvPr/>
        </p:nvSpPr>
        <p:spPr>
          <a:xfrm>
            <a:off x="1177119" y="3219546"/>
            <a:ext cx="888385" cy="307777"/>
          </a:xfrm>
          <a:prstGeom prst="rect">
            <a:avLst/>
          </a:prstGeom>
          <a:noFill/>
        </p:spPr>
        <p:txBody>
          <a:bodyPr wrap="none" rtlCol="0">
            <a:spAutoFit/>
          </a:bodyPr>
          <a:lstStyle/>
          <a:p>
            <a:r>
              <a:rPr lang="de-DE" sz="1400" dirty="0" smtClean="0"/>
              <a:t>Erhebung</a:t>
            </a:r>
            <a:endParaRPr lang="de-DE" sz="1400" dirty="0"/>
          </a:p>
        </p:txBody>
      </p:sp>
      <p:sp>
        <p:nvSpPr>
          <p:cNvPr id="13" name="Textfeld 12"/>
          <p:cNvSpPr txBox="1"/>
          <p:nvPr/>
        </p:nvSpPr>
        <p:spPr>
          <a:xfrm>
            <a:off x="1147142" y="3722981"/>
            <a:ext cx="948337" cy="307777"/>
          </a:xfrm>
          <a:prstGeom prst="rect">
            <a:avLst/>
          </a:prstGeom>
          <a:noFill/>
        </p:spPr>
        <p:txBody>
          <a:bodyPr wrap="none" rtlCol="0">
            <a:spAutoFit/>
          </a:bodyPr>
          <a:lstStyle/>
          <a:p>
            <a:r>
              <a:rPr lang="de-DE" sz="1400" dirty="0" smtClean="0"/>
              <a:t>Recherche</a:t>
            </a:r>
            <a:endParaRPr lang="de-DE" sz="1400" dirty="0"/>
          </a:p>
        </p:txBody>
      </p:sp>
      <p:sp>
        <p:nvSpPr>
          <p:cNvPr id="15" name="Pfeil nach rechts 14"/>
          <p:cNvSpPr/>
          <p:nvPr/>
        </p:nvSpPr>
        <p:spPr>
          <a:xfrm>
            <a:off x="3043470" y="3496376"/>
            <a:ext cx="648072"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6" name="Textfeld 15"/>
          <p:cNvSpPr txBox="1"/>
          <p:nvPr/>
        </p:nvSpPr>
        <p:spPr>
          <a:xfrm>
            <a:off x="2937388" y="3231076"/>
            <a:ext cx="860235" cy="307777"/>
          </a:xfrm>
          <a:prstGeom prst="rect">
            <a:avLst/>
          </a:prstGeom>
          <a:noFill/>
        </p:spPr>
        <p:txBody>
          <a:bodyPr wrap="none" rtlCol="0">
            <a:spAutoFit/>
          </a:bodyPr>
          <a:lstStyle/>
          <a:p>
            <a:r>
              <a:rPr lang="de-DE" sz="1400" dirty="0" smtClean="0"/>
              <a:t>Selektion</a:t>
            </a:r>
            <a:endParaRPr lang="de-DE" sz="1400" dirty="0"/>
          </a:p>
        </p:txBody>
      </p:sp>
      <p:sp>
        <p:nvSpPr>
          <p:cNvPr id="18" name="Textfeld 17"/>
          <p:cNvSpPr txBox="1"/>
          <p:nvPr/>
        </p:nvSpPr>
        <p:spPr>
          <a:xfrm>
            <a:off x="4739623" y="3224507"/>
            <a:ext cx="1137106" cy="307777"/>
          </a:xfrm>
          <a:prstGeom prst="rect">
            <a:avLst/>
          </a:prstGeom>
          <a:noFill/>
        </p:spPr>
        <p:txBody>
          <a:bodyPr wrap="none" rtlCol="0">
            <a:spAutoFit/>
          </a:bodyPr>
          <a:lstStyle/>
          <a:p>
            <a:r>
              <a:rPr lang="de-DE" sz="1400" dirty="0" smtClean="0"/>
              <a:t>Verarbeitung</a:t>
            </a:r>
            <a:endParaRPr lang="de-DE" sz="1400" dirty="0"/>
          </a:p>
        </p:txBody>
      </p:sp>
      <p:sp>
        <p:nvSpPr>
          <p:cNvPr id="19" name="Pfeil nach rechts 18"/>
          <p:cNvSpPr/>
          <p:nvPr/>
        </p:nvSpPr>
        <p:spPr>
          <a:xfrm>
            <a:off x="4930134" y="3500969"/>
            <a:ext cx="75608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0" name="Pfeil nach rechts 19"/>
          <p:cNvSpPr/>
          <p:nvPr/>
        </p:nvSpPr>
        <p:spPr>
          <a:xfrm>
            <a:off x="7162382" y="3494148"/>
            <a:ext cx="75608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1" name="Textfeld 20"/>
          <p:cNvSpPr txBox="1"/>
          <p:nvPr/>
        </p:nvSpPr>
        <p:spPr>
          <a:xfrm>
            <a:off x="6965972" y="3212976"/>
            <a:ext cx="1148904" cy="307777"/>
          </a:xfrm>
          <a:prstGeom prst="rect">
            <a:avLst/>
          </a:prstGeom>
          <a:noFill/>
        </p:spPr>
        <p:txBody>
          <a:bodyPr wrap="none" rtlCol="0">
            <a:spAutoFit/>
          </a:bodyPr>
          <a:lstStyle/>
          <a:p>
            <a:r>
              <a:rPr lang="de-DE" sz="1400" dirty="0" smtClean="0"/>
              <a:t>Aufbereitung</a:t>
            </a:r>
            <a:endParaRPr lang="de-DE" sz="1400" dirty="0"/>
          </a:p>
        </p:txBody>
      </p:sp>
      <p:sp>
        <p:nvSpPr>
          <p:cNvPr id="22" name="Nach oben gekrümmter Pfeil 21"/>
          <p:cNvSpPr/>
          <p:nvPr/>
        </p:nvSpPr>
        <p:spPr>
          <a:xfrm flipH="1">
            <a:off x="1331639" y="4030758"/>
            <a:ext cx="7416818" cy="2206554"/>
          </a:xfrm>
          <a:prstGeom prst="curvedUpArrow">
            <a:avLst>
              <a:gd name="adj1" fmla="val 8818"/>
              <a:gd name="adj2" fmla="val 21859"/>
              <a:gd name="adj3" fmla="val 5709"/>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3" name="Textfeld 22"/>
          <p:cNvSpPr txBox="1"/>
          <p:nvPr/>
        </p:nvSpPr>
        <p:spPr>
          <a:xfrm>
            <a:off x="6558168" y="6022744"/>
            <a:ext cx="1110176" cy="307777"/>
          </a:xfrm>
          <a:prstGeom prst="rect">
            <a:avLst/>
          </a:prstGeom>
          <a:noFill/>
        </p:spPr>
        <p:txBody>
          <a:bodyPr wrap="none" rtlCol="0">
            <a:spAutoFit/>
          </a:bodyPr>
          <a:lstStyle/>
          <a:p>
            <a:r>
              <a:rPr lang="de-DE" sz="1400" dirty="0" smtClean="0"/>
              <a:t>Archivierung</a:t>
            </a:r>
            <a:endParaRPr lang="de-DE" sz="1400" dirty="0"/>
          </a:p>
        </p:txBody>
      </p:sp>
      <p:sp>
        <p:nvSpPr>
          <p:cNvPr id="24" name="Textfeld 23"/>
          <p:cNvSpPr txBox="1"/>
          <p:nvPr/>
        </p:nvSpPr>
        <p:spPr>
          <a:xfrm>
            <a:off x="2699792" y="6022744"/>
            <a:ext cx="1005468" cy="307777"/>
          </a:xfrm>
          <a:prstGeom prst="rect">
            <a:avLst/>
          </a:prstGeom>
          <a:noFill/>
        </p:spPr>
        <p:txBody>
          <a:bodyPr wrap="none" rtlCol="0">
            <a:spAutoFit/>
          </a:bodyPr>
          <a:lstStyle/>
          <a:p>
            <a:r>
              <a:rPr lang="de-DE" sz="1400" dirty="0" smtClean="0"/>
              <a:t>Publikation</a:t>
            </a:r>
            <a:endParaRPr lang="de-DE" sz="1400" dirty="0"/>
          </a:p>
        </p:txBody>
      </p:sp>
      <p:sp>
        <p:nvSpPr>
          <p:cNvPr id="25" name="Pfeil nach rechts 24"/>
          <p:cNvSpPr/>
          <p:nvPr/>
        </p:nvSpPr>
        <p:spPr>
          <a:xfrm rot="5400000">
            <a:off x="5424453" y="4736478"/>
            <a:ext cx="1991989"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6" name="Pfeil nach rechts 25"/>
          <p:cNvSpPr/>
          <p:nvPr/>
        </p:nvSpPr>
        <p:spPr>
          <a:xfrm rot="5400000">
            <a:off x="3241441" y="4816961"/>
            <a:ext cx="213879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7" name="Pfeil nach rechts 26"/>
          <p:cNvSpPr/>
          <p:nvPr/>
        </p:nvSpPr>
        <p:spPr>
          <a:xfrm rot="5400000">
            <a:off x="1830785" y="4420189"/>
            <a:ext cx="1345250"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8" name="Ellipse 27"/>
          <p:cNvSpPr/>
          <p:nvPr/>
        </p:nvSpPr>
        <p:spPr>
          <a:xfrm>
            <a:off x="3920702" y="1484784"/>
            <a:ext cx="1368152"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Hypothese</a:t>
            </a:r>
            <a:endParaRPr lang="de-DE" sz="1400" dirty="0">
              <a:solidFill>
                <a:schemeClr val="tx1"/>
              </a:solidFill>
            </a:endParaRPr>
          </a:p>
        </p:txBody>
      </p:sp>
      <p:sp>
        <p:nvSpPr>
          <p:cNvPr id="29" name="Ellipse 28"/>
          <p:cNvSpPr/>
          <p:nvPr/>
        </p:nvSpPr>
        <p:spPr>
          <a:xfrm>
            <a:off x="41353" y="2780928"/>
            <a:ext cx="113576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Planung</a:t>
            </a:r>
            <a:endParaRPr lang="de-DE" sz="1400" dirty="0">
              <a:solidFill>
                <a:schemeClr val="tx1"/>
              </a:solidFill>
            </a:endParaRPr>
          </a:p>
        </p:txBody>
      </p:sp>
      <p:sp>
        <p:nvSpPr>
          <p:cNvPr id="30" name="Ellipse 29"/>
          <p:cNvSpPr/>
          <p:nvPr/>
        </p:nvSpPr>
        <p:spPr>
          <a:xfrm>
            <a:off x="4049900" y="2778757"/>
            <a:ext cx="110975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Analyse</a:t>
            </a:r>
            <a:endParaRPr lang="de-DE" sz="1400" dirty="0">
              <a:solidFill>
                <a:schemeClr val="tx1"/>
              </a:solidFill>
            </a:endParaRPr>
          </a:p>
        </p:txBody>
      </p:sp>
      <p:sp>
        <p:nvSpPr>
          <p:cNvPr id="31" name="Ellipse 30"/>
          <p:cNvSpPr/>
          <p:nvPr/>
        </p:nvSpPr>
        <p:spPr>
          <a:xfrm>
            <a:off x="7668344" y="2776587"/>
            <a:ext cx="1417278"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Publikation</a:t>
            </a:r>
            <a:endParaRPr lang="de-DE" sz="1400" dirty="0">
              <a:solidFill>
                <a:schemeClr val="tx1"/>
              </a:solidFill>
            </a:endParaRPr>
          </a:p>
        </p:txBody>
      </p:sp>
      <p:sp>
        <p:nvSpPr>
          <p:cNvPr id="32" name="Pfeil nach rechts 31"/>
          <p:cNvSpPr/>
          <p:nvPr/>
        </p:nvSpPr>
        <p:spPr>
          <a:xfrm>
            <a:off x="1243270" y="2804960"/>
            <a:ext cx="2752666" cy="220365"/>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33" name="Pfeil nach rechts 32"/>
          <p:cNvSpPr/>
          <p:nvPr/>
        </p:nvSpPr>
        <p:spPr>
          <a:xfrm>
            <a:off x="5258045" y="2798479"/>
            <a:ext cx="2341989" cy="224706"/>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34" name="Rechteckiger Pfeil 33"/>
          <p:cNvSpPr/>
          <p:nvPr/>
        </p:nvSpPr>
        <p:spPr>
          <a:xfrm flipH="1">
            <a:off x="5364088" y="1484784"/>
            <a:ext cx="3096344" cy="1152128"/>
          </a:xfrm>
          <a:prstGeom prst="bentArrow">
            <a:avLst>
              <a:gd name="adj1" fmla="val 9068"/>
              <a:gd name="adj2" fmla="val 12177"/>
              <a:gd name="adj3" fmla="val 10234"/>
              <a:gd name="adj4" fmla="val 43750"/>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5" name="Rechteckiger Pfeil 34"/>
          <p:cNvSpPr/>
          <p:nvPr/>
        </p:nvSpPr>
        <p:spPr>
          <a:xfrm rot="16200000" flipH="1">
            <a:off x="1544604" y="418434"/>
            <a:ext cx="1213429" cy="3367551"/>
          </a:xfrm>
          <a:prstGeom prst="bentArrow">
            <a:avLst>
              <a:gd name="adj1" fmla="val 10542"/>
              <a:gd name="adj2" fmla="val 13828"/>
              <a:gd name="adj3" fmla="val 12733"/>
              <a:gd name="adj4" fmla="val 43750"/>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6" name="Pfeil nach unten 35"/>
          <p:cNvSpPr/>
          <p:nvPr/>
        </p:nvSpPr>
        <p:spPr>
          <a:xfrm>
            <a:off x="533137" y="31409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unten 36"/>
          <p:cNvSpPr/>
          <p:nvPr/>
        </p:nvSpPr>
        <p:spPr>
          <a:xfrm rot="10800000">
            <a:off x="4234739" y="3134399"/>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unten 37"/>
          <p:cNvSpPr/>
          <p:nvPr/>
        </p:nvSpPr>
        <p:spPr>
          <a:xfrm rot="10800000">
            <a:off x="6344348" y="31228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Pfeil nach unten 38"/>
          <p:cNvSpPr/>
          <p:nvPr/>
        </p:nvSpPr>
        <p:spPr>
          <a:xfrm rot="10800000">
            <a:off x="8490439" y="31409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0905692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Forschungsdaten-</a:t>
            </a:r>
            <a:r>
              <a:rPr lang="de-DE" dirty="0" err="1" smtClean="0"/>
              <a:t>Policies</a:t>
            </a:r>
            <a:endParaRPr lang="de-DE" dirty="0"/>
          </a:p>
        </p:txBody>
      </p:sp>
      <p:sp>
        <p:nvSpPr>
          <p:cNvPr id="3" name="Inhaltsplatzhalter 2"/>
          <p:cNvSpPr>
            <a:spLocks noGrp="1"/>
          </p:cNvSpPr>
          <p:nvPr>
            <p:ph idx="1"/>
          </p:nvPr>
        </p:nvSpPr>
        <p:spPr/>
        <p:txBody>
          <a:bodyPr/>
          <a:lstStyle/>
          <a:p>
            <a:r>
              <a:rPr lang="de-DE" dirty="0" smtClean="0">
                <a:hlinkClick r:id="rId2"/>
              </a:rPr>
              <a:t>Universität Bielefeld</a:t>
            </a:r>
            <a:r>
              <a:rPr lang="de-DE" dirty="0" smtClean="0"/>
              <a:t> (2012)</a:t>
            </a:r>
          </a:p>
          <a:p>
            <a:r>
              <a:rPr lang="de-DE" dirty="0" smtClean="0">
                <a:hlinkClick r:id="rId3"/>
              </a:rPr>
              <a:t>Universität Edinburgh</a:t>
            </a:r>
            <a:r>
              <a:rPr lang="de-DE" dirty="0" smtClean="0"/>
              <a:t> (2011)</a:t>
            </a:r>
          </a:p>
          <a:p>
            <a:r>
              <a:rPr lang="de-DE" dirty="0" smtClean="0">
                <a:hlinkClick r:id="rId4"/>
              </a:rPr>
              <a:t>Universität </a:t>
            </a:r>
            <a:r>
              <a:rPr lang="de-DE" dirty="0" err="1" smtClean="0">
                <a:hlinkClick r:id="rId4"/>
              </a:rPr>
              <a:t>Southhampton</a:t>
            </a:r>
            <a:r>
              <a:rPr lang="de-DE" dirty="0" smtClean="0"/>
              <a:t> (2012)</a:t>
            </a:r>
          </a:p>
          <a:p>
            <a:r>
              <a:rPr lang="de-DE" dirty="0" smtClean="0">
                <a:hlinkClick r:id="rId5"/>
              </a:rPr>
              <a:t>KIT</a:t>
            </a:r>
            <a:r>
              <a:rPr lang="de-DE" dirty="0" smtClean="0"/>
              <a:t> (2010)</a:t>
            </a:r>
            <a:endParaRPr lang="de-DE" dirty="0"/>
          </a:p>
        </p:txBody>
      </p:sp>
    </p:spTree>
    <p:extLst>
      <p:ext uri="{BB962C8B-B14F-4D97-AF65-F5344CB8AC3E}">
        <p14:creationId xmlns:p14="http://schemas.microsoft.com/office/powerpoint/2010/main" val="3301799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(Offene) Fragen</a:t>
            </a:r>
            <a:endParaRPr lang="de-DE" dirty="0"/>
          </a:p>
        </p:txBody>
      </p:sp>
      <p:sp>
        <p:nvSpPr>
          <p:cNvPr id="3" name="Inhaltsplatzhalter 2"/>
          <p:cNvSpPr>
            <a:spLocks noGrp="1"/>
          </p:cNvSpPr>
          <p:nvPr>
            <p:ph idx="1"/>
          </p:nvPr>
        </p:nvSpPr>
        <p:spPr/>
        <p:txBody>
          <a:bodyPr>
            <a:normAutofit fontScale="77500" lnSpcReduction="20000"/>
          </a:bodyPr>
          <a:lstStyle/>
          <a:p>
            <a:r>
              <a:rPr lang="en-US" dirty="0"/>
              <a:t>Who owns the data?</a:t>
            </a:r>
          </a:p>
          <a:p>
            <a:r>
              <a:rPr lang="en-US" dirty="0"/>
              <a:t>What Requirements are Imposed By Others?</a:t>
            </a:r>
          </a:p>
          <a:p>
            <a:r>
              <a:rPr lang="en-US" dirty="0"/>
              <a:t>Which Data Should Be Retained?</a:t>
            </a:r>
          </a:p>
          <a:p>
            <a:r>
              <a:rPr lang="en-US" dirty="0"/>
              <a:t>For How Long Should Data Be Maintained?</a:t>
            </a:r>
          </a:p>
          <a:p>
            <a:r>
              <a:rPr lang="en-US" dirty="0"/>
              <a:t>How Should Digital Data Be Preserved?</a:t>
            </a:r>
          </a:p>
          <a:p>
            <a:r>
              <a:rPr lang="en-US" dirty="0"/>
              <a:t>Are there Ethical Considerations?</a:t>
            </a:r>
          </a:p>
          <a:p>
            <a:r>
              <a:rPr lang="en-US" dirty="0"/>
              <a:t>How are Data Accessed?</a:t>
            </a:r>
          </a:p>
          <a:p>
            <a:r>
              <a:rPr lang="en-US" dirty="0"/>
              <a:t>How Open Should the Data Be?</a:t>
            </a:r>
          </a:p>
          <a:p>
            <a:r>
              <a:rPr lang="en-US" dirty="0"/>
              <a:t>How Will Costs Be Managed?</a:t>
            </a:r>
          </a:p>
          <a:p>
            <a:r>
              <a:rPr lang="en-US" dirty="0"/>
              <a:t>What are the Alternatives to Local Data Management</a:t>
            </a:r>
            <a:r>
              <a:rPr lang="en-US" dirty="0" smtClean="0"/>
              <a:t>?</a:t>
            </a:r>
          </a:p>
          <a:p>
            <a:pPr marL="0" indent="0">
              <a:buNone/>
            </a:pPr>
            <a:endParaRPr lang="en-US" dirty="0"/>
          </a:p>
          <a:p>
            <a:pPr marL="0" indent="0">
              <a:buNone/>
            </a:pPr>
            <a:r>
              <a:rPr lang="de-DE" sz="1400" dirty="0"/>
              <a:t>Ricky </a:t>
            </a:r>
            <a:r>
              <a:rPr lang="de-DE" sz="1400" dirty="0" err="1" smtClean="0"/>
              <a:t>Erway</a:t>
            </a:r>
            <a:r>
              <a:rPr lang="de-DE" sz="1400" dirty="0" smtClean="0"/>
              <a:t>: </a:t>
            </a:r>
            <a:r>
              <a:rPr lang="en-US" sz="1400" dirty="0" smtClean="0">
                <a:hlinkClick r:id="rId2"/>
              </a:rPr>
              <a:t>Starting </a:t>
            </a:r>
            <a:r>
              <a:rPr lang="en-US" sz="1400" dirty="0">
                <a:hlinkClick r:id="rId2"/>
              </a:rPr>
              <a:t>the Conversation: University-wide Research Data Management </a:t>
            </a:r>
            <a:r>
              <a:rPr lang="en-US" sz="1400" dirty="0" smtClean="0">
                <a:hlinkClick r:id="rId2"/>
              </a:rPr>
              <a:t>Policy</a:t>
            </a:r>
            <a:r>
              <a:rPr lang="de-DE" sz="1400" dirty="0"/>
              <a:t> </a:t>
            </a:r>
            <a:r>
              <a:rPr lang="de-DE" sz="1400" dirty="0" smtClean="0"/>
              <a:t>(2013), </a:t>
            </a:r>
            <a:r>
              <a:rPr lang="de-DE" sz="1400" dirty="0"/>
              <a:t>OCLC </a:t>
            </a:r>
            <a:r>
              <a:rPr lang="de-DE" sz="1400" dirty="0" smtClean="0"/>
              <a:t>Research</a:t>
            </a:r>
            <a:endParaRPr lang="en-US" sz="1400" dirty="0"/>
          </a:p>
          <a:p>
            <a:pPr marL="0" indent="0">
              <a:buNone/>
            </a:pPr>
            <a:endParaRPr lang="de-DE" dirty="0"/>
          </a:p>
        </p:txBody>
      </p:sp>
    </p:spTree>
    <p:extLst>
      <p:ext uri="{BB962C8B-B14F-4D97-AF65-F5344CB8AC3E}">
        <p14:creationId xmlns:p14="http://schemas.microsoft.com/office/powerpoint/2010/main" val="39959146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67544" y="2487580"/>
            <a:ext cx="7920880" cy="432048"/>
          </a:xfrm>
          <a:prstGeom prst="rect">
            <a:avLst/>
          </a:prstGeom>
          <a:solidFill>
            <a:schemeClr val="bg1">
              <a:lumMod val="85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Struktur der Veranstaltung</a:t>
            </a:r>
            <a:endParaRPr lang="de-DE" dirty="0"/>
          </a:p>
        </p:txBody>
      </p:sp>
      <p:sp>
        <p:nvSpPr>
          <p:cNvPr id="3" name="Inhaltsplatzhalter 2"/>
          <p:cNvSpPr>
            <a:spLocks noGrp="1"/>
          </p:cNvSpPr>
          <p:nvPr>
            <p:ph idx="1"/>
          </p:nvPr>
        </p:nvSpPr>
        <p:spPr>
          <a:xfrm>
            <a:off x="539552" y="2420888"/>
            <a:ext cx="8147248" cy="3705275"/>
          </a:xfrm>
        </p:spPr>
        <p:txBody>
          <a:bodyPr/>
          <a:lstStyle/>
          <a:p>
            <a:pPr marL="0" indent="0">
              <a:spcAft>
                <a:spcPts val="600"/>
              </a:spcAft>
              <a:buNone/>
            </a:pPr>
            <a:r>
              <a:rPr lang="de-DE" sz="2800" dirty="0" smtClean="0"/>
              <a:t>Teil 1: Forschungsdaten</a:t>
            </a:r>
          </a:p>
          <a:p>
            <a:pPr marL="0" indent="0">
              <a:spcAft>
                <a:spcPts val="600"/>
              </a:spcAft>
              <a:buNone/>
            </a:pPr>
            <a:r>
              <a:rPr lang="de-DE" sz="2800" dirty="0" smtClean="0"/>
              <a:t>Teil 2: Forschungsdateninfrastruktur</a:t>
            </a:r>
          </a:p>
          <a:p>
            <a:pPr marL="0" indent="0">
              <a:spcAft>
                <a:spcPts val="600"/>
              </a:spcAft>
              <a:buNone/>
            </a:pPr>
            <a:r>
              <a:rPr lang="de-DE" sz="2800" dirty="0" smtClean="0"/>
              <a:t>Teil 3: Forschungsdatenmanagement in Bibliotheken</a:t>
            </a:r>
          </a:p>
          <a:p>
            <a:pPr marL="0" indent="0">
              <a:spcAft>
                <a:spcPts val="600"/>
              </a:spcAft>
              <a:buNone/>
            </a:pPr>
            <a:r>
              <a:rPr lang="de-DE" sz="2800" dirty="0" smtClean="0"/>
              <a:t>Teil 4: Weiterführende Überlegungen</a:t>
            </a:r>
            <a:endParaRPr lang="de-DE" sz="2800" dirty="0"/>
          </a:p>
        </p:txBody>
      </p:sp>
    </p:spTree>
    <p:extLst>
      <p:ext uri="{BB962C8B-B14F-4D97-AF65-F5344CB8AC3E}">
        <p14:creationId xmlns:p14="http://schemas.microsoft.com/office/powerpoint/2010/main" val="320098409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2002234"/>
          </a:xfrm>
          <a:solidFill>
            <a:schemeClr val="bg1"/>
          </a:solidFill>
        </p:spPr>
        <p:txBody>
          <a:bodyPr>
            <a:noAutofit/>
          </a:bodyPr>
          <a:lstStyle/>
          <a:p>
            <a:r>
              <a:rPr lang="de-DE" sz="3200" dirty="0"/>
              <a:t/>
            </a:r>
            <a:br>
              <a:rPr lang="de-DE" sz="3200" dirty="0"/>
            </a:br>
            <a:r>
              <a:rPr lang="en-US" sz="3200" dirty="0"/>
              <a:t>Liaise and partner with researchers, </a:t>
            </a:r>
            <a:r>
              <a:rPr lang="en-US" sz="3200" dirty="0" smtClean="0"/>
              <a:t>research </a:t>
            </a:r>
            <a:r>
              <a:rPr lang="en-US" sz="3200" dirty="0"/>
              <a:t>groups, data archives and data </a:t>
            </a:r>
            <a:r>
              <a:rPr lang="en-US" sz="3200" dirty="0" smtClean="0"/>
              <a:t>centers </a:t>
            </a:r>
            <a:r>
              <a:rPr lang="en-US" sz="3200" dirty="0"/>
              <a:t>to foster an interoperable </a:t>
            </a:r>
            <a:r>
              <a:rPr lang="en-US" sz="3200" dirty="0" smtClean="0"/>
              <a:t>infrastructure </a:t>
            </a:r>
            <a:r>
              <a:rPr lang="en-US" sz="3200" dirty="0"/>
              <a:t>for data access, discovery and data sharing</a:t>
            </a:r>
            <a:r>
              <a:rPr lang="en-US" sz="3200" dirty="0" smtClean="0"/>
              <a:t>.</a:t>
            </a:r>
            <a:r>
              <a:rPr lang="de-DE" sz="3200" dirty="0"/>
              <a:t/>
            </a:r>
            <a:br>
              <a:rPr lang="de-DE" sz="3200" dirty="0"/>
            </a:br>
            <a:endParaRPr lang="de-DE" sz="3200" dirty="0"/>
          </a:p>
        </p:txBody>
      </p:sp>
      <p:sp>
        <p:nvSpPr>
          <p:cNvPr id="3" name="Inhaltsplatzhalter 2"/>
          <p:cNvSpPr>
            <a:spLocks noGrp="1"/>
          </p:cNvSpPr>
          <p:nvPr>
            <p:ph idx="1"/>
          </p:nvPr>
        </p:nvSpPr>
        <p:spPr>
          <a:xfrm>
            <a:off x="457200" y="2420888"/>
            <a:ext cx="8229600" cy="3705275"/>
          </a:xfrm>
        </p:spPr>
        <p:txBody>
          <a:bodyPr/>
          <a:lstStyle/>
          <a:p>
            <a:endParaRPr lang="de-DE"/>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5</a:t>
            </a:r>
          </a:p>
        </p:txBody>
      </p:sp>
      <p:sp>
        <p:nvSpPr>
          <p:cNvPr id="5" name="Titel 1"/>
          <p:cNvSpPr txBox="1">
            <a:spLocks/>
          </p:cNvSpPr>
          <p:nvPr/>
        </p:nvSpPr>
        <p:spPr>
          <a:xfrm>
            <a:off x="456786" y="271406"/>
            <a:ext cx="8230302" cy="2002234"/>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3200" dirty="0" smtClean="0"/>
              <a:t/>
            </a:r>
            <a:br>
              <a:rPr lang="de-DE" sz="3200" dirty="0" smtClean="0"/>
            </a:br>
            <a:r>
              <a:rPr lang="en-US" sz="3200" b="1" dirty="0" smtClean="0"/>
              <a:t>Liaise </a:t>
            </a:r>
            <a:r>
              <a:rPr lang="en-US" sz="3200" dirty="0" smtClean="0"/>
              <a:t>and partner </a:t>
            </a:r>
            <a:r>
              <a:rPr lang="en-US" sz="3200" b="1" dirty="0" smtClean="0"/>
              <a:t>with researchers</a:t>
            </a:r>
            <a:r>
              <a:rPr lang="en-US" sz="3200" dirty="0" smtClean="0"/>
              <a:t>, research groups, data archives and data centers to foster an interoperable infrastructure for data access, discovery and data sharing.</a:t>
            </a:r>
            <a:r>
              <a:rPr lang="de-DE" sz="3200" dirty="0" smtClean="0"/>
              <a:t/>
            </a:r>
            <a:br>
              <a:rPr lang="de-DE" sz="3200" dirty="0" smtClean="0"/>
            </a:br>
            <a:endParaRPr lang="de-DE" sz="3200" dirty="0"/>
          </a:p>
        </p:txBody>
      </p:sp>
      <p:sp>
        <p:nvSpPr>
          <p:cNvPr id="6" name="Titel 1"/>
          <p:cNvSpPr txBox="1">
            <a:spLocks/>
          </p:cNvSpPr>
          <p:nvPr/>
        </p:nvSpPr>
        <p:spPr>
          <a:xfrm>
            <a:off x="456786" y="271406"/>
            <a:ext cx="8230302" cy="2002234"/>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3200" dirty="0" smtClean="0"/>
              <a:t/>
            </a:r>
            <a:br>
              <a:rPr lang="de-DE" sz="3200" dirty="0" smtClean="0"/>
            </a:br>
            <a:r>
              <a:rPr lang="en-US" sz="3200" dirty="0" smtClean="0"/>
              <a:t>Liaise and </a:t>
            </a:r>
            <a:r>
              <a:rPr lang="en-US" sz="3200" b="1" dirty="0" smtClean="0"/>
              <a:t>partner </a:t>
            </a:r>
            <a:r>
              <a:rPr lang="en-US" sz="3200" dirty="0" smtClean="0"/>
              <a:t>with researchers, research groups, </a:t>
            </a:r>
            <a:r>
              <a:rPr lang="en-US" sz="3200" b="1" dirty="0" smtClean="0"/>
              <a:t>data archives and data centers </a:t>
            </a:r>
            <a:r>
              <a:rPr lang="en-US" sz="3200" dirty="0" smtClean="0"/>
              <a:t>to foster an interoperable infrastructure for data access, discovery and data sharing.</a:t>
            </a:r>
            <a:r>
              <a:rPr lang="de-DE" sz="3200" dirty="0" smtClean="0"/>
              <a:t/>
            </a:r>
            <a:br>
              <a:rPr lang="de-DE" sz="3200" dirty="0" smtClean="0"/>
            </a:br>
            <a:endParaRPr lang="de-DE" sz="3200" dirty="0"/>
          </a:p>
        </p:txBody>
      </p:sp>
      <p:sp>
        <p:nvSpPr>
          <p:cNvPr id="7" name="Titel 1"/>
          <p:cNvSpPr txBox="1">
            <a:spLocks/>
          </p:cNvSpPr>
          <p:nvPr/>
        </p:nvSpPr>
        <p:spPr>
          <a:xfrm>
            <a:off x="456786" y="271406"/>
            <a:ext cx="8230302" cy="2002234"/>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sz="3200" dirty="0" smtClean="0"/>
              <a:t/>
            </a:r>
            <a:br>
              <a:rPr lang="de-DE" sz="3200" dirty="0" smtClean="0"/>
            </a:br>
            <a:r>
              <a:rPr lang="en-US" sz="3200" dirty="0" smtClean="0"/>
              <a:t>Liaise and partner with researchers, research groups, data archives and data centers to </a:t>
            </a:r>
            <a:r>
              <a:rPr lang="en-US" sz="3200" b="1" dirty="0" smtClean="0"/>
              <a:t>foster an interoperable infrastructure for data access, discovery and data sharing</a:t>
            </a:r>
            <a:r>
              <a:rPr lang="en-US" sz="3200" dirty="0" smtClean="0"/>
              <a:t>.</a:t>
            </a:r>
            <a:r>
              <a:rPr lang="de-DE" sz="3200" dirty="0" smtClean="0"/>
              <a:t/>
            </a:r>
            <a:br>
              <a:rPr lang="de-DE" sz="3200" dirty="0" smtClean="0"/>
            </a:br>
            <a:endParaRPr lang="de-DE" sz="3200" dirty="0"/>
          </a:p>
        </p:txBody>
      </p:sp>
    </p:spTree>
    <p:extLst>
      <p:ext uri="{BB962C8B-B14F-4D97-AF65-F5344CB8AC3E}">
        <p14:creationId xmlns:p14="http://schemas.microsoft.com/office/powerpoint/2010/main" val="340621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P spid="7"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714202"/>
          </a:xfrm>
          <a:solidFill>
            <a:schemeClr val="bg1"/>
          </a:solidFill>
        </p:spPr>
        <p:txBody>
          <a:bodyPr>
            <a:noAutofit/>
          </a:bodyPr>
          <a:lstStyle/>
          <a:p>
            <a:r>
              <a:rPr lang="en-US" sz="3200" dirty="0" smtClean="0"/>
              <a:t>Support </a:t>
            </a:r>
            <a:r>
              <a:rPr lang="en-US" sz="3200" dirty="0"/>
              <a:t>the lifecycle for research data by providing services for storage, discovery and permanent access</a:t>
            </a:r>
            <a:r>
              <a:rPr lang="en-US" sz="3200" dirty="0" smtClean="0"/>
              <a:t>.</a:t>
            </a:r>
            <a:endParaRPr lang="de-DE" sz="3200" dirty="0"/>
          </a:p>
        </p:txBody>
      </p:sp>
      <p:sp>
        <p:nvSpPr>
          <p:cNvPr id="3" name="Inhaltsplatzhalter 2"/>
          <p:cNvSpPr>
            <a:spLocks noGrp="1"/>
          </p:cNvSpPr>
          <p:nvPr>
            <p:ph idx="1"/>
          </p:nvPr>
        </p:nvSpPr>
        <p:spPr>
          <a:xfrm>
            <a:off x="457200" y="2132856"/>
            <a:ext cx="8229600" cy="3993307"/>
          </a:xfrm>
        </p:spPr>
        <p:txBody>
          <a:bodyPr/>
          <a:lstStyle/>
          <a:p>
            <a:endParaRPr lang="de-DE"/>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6</a:t>
            </a:r>
          </a:p>
        </p:txBody>
      </p:sp>
      <p:sp>
        <p:nvSpPr>
          <p:cNvPr id="5" name="Titel 1"/>
          <p:cNvSpPr txBox="1">
            <a:spLocks/>
          </p:cNvSpPr>
          <p:nvPr/>
        </p:nvSpPr>
        <p:spPr>
          <a:xfrm>
            <a:off x="456786" y="271406"/>
            <a:ext cx="8229600" cy="171420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Support the lifecycle for research data by </a:t>
            </a:r>
            <a:r>
              <a:rPr lang="en-US" sz="3200" b="1" dirty="0" smtClean="0"/>
              <a:t>providing services for storage, discovery and permanent access</a:t>
            </a:r>
            <a:r>
              <a:rPr lang="en-US" sz="3200" dirty="0" smtClean="0"/>
              <a:t>.</a:t>
            </a:r>
            <a:endParaRPr lang="de-DE" sz="3200" dirty="0"/>
          </a:p>
        </p:txBody>
      </p:sp>
    </p:spTree>
    <p:extLst>
      <p:ext uri="{BB962C8B-B14F-4D97-AF65-F5344CB8AC3E}">
        <p14:creationId xmlns:p14="http://schemas.microsoft.com/office/powerpoint/2010/main" val="3909317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354162"/>
          </a:xfrm>
          <a:solidFill>
            <a:schemeClr val="bg1"/>
          </a:solidFill>
        </p:spPr>
        <p:txBody>
          <a:bodyPr>
            <a:noAutofit/>
          </a:bodyPr>
          <a:lstStyle/>
          <a:p>
            <a:r>
              <a:rPr lang="en-US" sz="3200" dirty="0" smtClean="0"/>
              <a:t>Promote </a:t>
            </a:r>
            <a:r>
              <a:rPr lang="en-US" sz="3200" dirty="0"/>
              <a:t>research data citation by applying persistent identifiers to research data</a:t>
            </a:r>
            <a:r>
              <a:rPr lang="en-US" sz="3200" dirty="0" smtClean="0"/>
              <a:t>.</a:t>
            </a:r>
            <a:endParaRPr lang="de-DE" sz="3200" dirty="0"/>
          </a:p>
        </p:txBody>
      </p:sp>
      <p:sp>
        <p:nvSpPr>
          <p:cNvPr id="3" name="Inhaltsplatzhalter 2"/>
          <p:cNvSpPr>
            <a:spLocks noGrp="1"/>
          </p:cNvSpPr>
          <p:nvPr>
            <p:ph idx="1"/>
          </p:nvPr>
        </p:nvSpPr>
        <p:spPr>
          <a:xfrm>
            <a:off x="457200" y="1916832"/>
            <a:ext cx="8229600" cy="4209331"/>
          </a:xfrm>
        </p:spPr>
        <p:txBody>
          <a:bodyPr>
            <a:normAutofit lnSpcReduction="10000"/>
          </a:bodyPr>
          <a:lstStyle/>
          <a:p>
            <a:r>
              <a:rPr lang="de-DE" dirty="0" smtClean="0"/>
              <a:t>URNs </a:t>
            </a:r>
            <a:r>
              <a:rPr lang="de-DE" dirty="0" smtClean="0">
                <a:sym typeface="Wingdings" panose="05000000000000000000" pitchFamily="2" charset="2"/>
              </a:rPr>
              <a:t> </a:t>
            </a:r>
            <a:r>
              <a:rPr lang="de-DE" dirty="0" smtClean="0">
                <a:sym typeface="Wingdings" panose="05000000000000000000" pitchFamily="2" charset="2"/>
                <a:hlinkClick r:id="rId2"/>
              </a:rPr>
              <a:t>DNB</a:t>
            </a:r>
            <a:r>
              <a:rPr lang="de-DE" dirty="0" smtClean="0">
                <a:sym typeface="Wingdings" panose="05000000000000000000" pitchFamily="2" charset="2"/>
              </a:rPr>
              <a:t> – Deutsche Nationalbibliothek</a:t>
            </a:r>
          </a:p>
          <a:p>
            <a:r>
              <a:rPr lang="de-DE" dirty="0" smtClean="0">
                <a:sym typeface="Wingdings" panose="05000000000000000000" pitchFamily="2" charset="2"/>
              </a:rPr>
              <a:t>Handles  </a:t>
            </a:r>
            <a:r>
              <a:rPr lang="de-DE" dirty="0" smtClean="0">
                <a:sym typeface="Wingdings" panose="05000000000000000000" pitchFamily="2" charset="2"/>
                <a:hlinkClick r:id="rId3"/>
              </a:rPr>
              <a:t>GWDG</a:t>
            </a:r>
            <a:r>
              <a:rPr lang="de-DE" dirty="0" smtClean="0">
                <a:sym typeface="Wingdings" panose="05000000000000000000" pitchFamily="2" charset="2"/>
              </a:rPr>
              <a:t> – Gesellschaft für wissenschaftliche Datenverarbeitung Göttingen</a:t>
            </a:r>
          </a:p>
          <a:p>
            <a:r>
              <a:rPr lang="de-DE" dirty="0" smtClean="0">
                <a:sym typeface="Wingdings" panose="05000000000000000000" pitchFamily="2" charset="2"/>
              </a:rPr>
              <a:t>DOIs</a:t>
            </a:r>
          </a:p>
          <a:p>
            <a:pPr lvl="1">
              <a:buFont typeface="Wingdings"/>
              <a:buChar char="à"/>
            </a:pPr>
            <a:r>
              <a:rPr lang="de-DE" dirty="0" smtClean="0">
                <a:sym typeface="Wingdings" panose="05000000000000000000" pitchFamily="2" charset="2"/>
              </a:rPr>
              <a:t> </a:t>
            </a:r>
            <a:r>
              <a:rPr lang="de-DE" dirty="0" smtClean="0">
                <a:sym typeface="Wingdings" panose="05000000000000000000" pitchFamily="2" charset="2"/>
                <a:hlinkClick r:id="rId4"/>
              </a:rPr>
              <a:t>TIB</a:t>
            </a:r>
            <a:r>
              <a:rPr lang="de-DE" dirty="0" smtClean="0">
                <a:sym typeface="Wingdings" panose="05000000000000000000" pitchFamily="2" charset="2"/>
              </a:rPr>
              <a:t> – Technische </a:t>
            </a:r>
            <a:r>
              <a:rPr lang="de-DE" dirty="0" err="1" smtClean="0">
                <a:sym typeface="Wingdings" panose="05000000000000000000" pitchFamily="2" charset="2"/>
              </a:rPr>
              <a:t>Informationsbiblio</a:t>
            </a:r>
            <a:r>
              <a:rPr lang="de-DE" dirty="0" smtClean="0">
                <a:sym typeface="Wingdings" panose="05000000000000000000" pitchFamily="2" charset="2"/>
              </a:rPr>
              <a:t>-</a:t>
            </a:r>
            <a:br>
              <a:rPr lang="de-DE" dirty="0" smtClean="0">
                <a:sym typeface="Wingdings" panose="05000000000000000000" pitchFamily="2" charset="2"/>
              </a:rPr>
            </a:br>
            <a:r>
              <a:rPr lang="de-DE" dirty="0" smtClean="0">
                <a:sym typeface="Wingdings" panose="05000000000000000000" pitchFamily="2" charset="2"/>
              </a:rPr>
              <a:t>  </a:t>
            </a:r>
            <a:r>
              <a:rPr lang="de-DE" dirty="0" err="1" smtClean="0">
                <a:sym typeface="Wingdings" panose="05000000000000000000" pitchFamily="2" charset="2"/>
              </a:rPr>
              <a:t>thek</a:t>
            </a:r>
            <a:r>
              <a:rPr lang="de-DE" dirty="0" smtClean="0">
                <a:sym typeface="Wingdings" panose="05000000000000000000" pitchFamily="2" charset="2"/>
              </a:rPr>
              <a:t> Hannover</a:t>
            </a:r>
          </a:p>
          <a:p>
            <a:pPr lvl="1">
              <a:buFont typeface="Wingdings"/>
              <a:buChar char="à"/>
            </a:pPr>
            <a:r>
              <a:rPr lang="de-DE" dirty="0" smtClean="0"/>
              <a:t> </a:t>
            </a:r>
            <a:r>
              <a:rPr lang="de-DE" dirty="0" err="1" smtClean="0">
                <a:hlinkClick r:id="rId5"/>
              </a:rPr>
              <a:t>DaRa</a:t>
            </a:r>
            <a:r>
              <a:rPr lang="de-DE" dirty="0" smtClean="0"/>
              <a:t> – Registrierungsagentur für Sozial-</a:t>
            </a:r>
            <a:br>
              <a:rPr lang="de-DE" dirty="0" smtClean="0"/>
            </a:br>
            <a:r>
              <a:rPr lang="de-DE" dirty="0" smtClean="0"/>
              <a:t>  und </a:t>
            </a:r>
            <a:r>
              <a:rPr lang="de-DE" dirty="0" err="1" smtClean="0"/>
              <a:t>Wirtschaftsdaten</a:t>
            </a:r>
            <a:endParaRPr lang="de-DE" dirty="0"/>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7</a:t>
            </a:r>
          </a:p>
        </p:txBody>
      </p:sp>
      <p:sp>
        <p:nvSpPr>
          <p:cNvPr id="5" name="Titel 1"/>
          <p:cNvSpPr txBox="1">
            <a:spLocks/>
          </p:cNvSpPr>
          <p:nvPr/>
        </p:nvSpPr>
        <p:spPr>
          <a:xfrm>
            <a:off x="456786" y="271406"/>
            <a:ext cx="8229600" cy="135416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Promote research data citation </a:t>
            </a:r>
            <a:r>
              <a:rPr lang="en-US" sz="3200" dirty="0" smtClean="0"/>
              <a:t>by applying persistent identifiers to research data.</a:t>
            </a:r>
            <a:endParaRPr lang="de-DE" sz="3200" dirty="0"/>
          </a:p>
        </p:txBody>
      </p:sp>
      <p:sp>
        <p:nvSpPr>
          <p:cNvPr id="6" name="Titel 1"/>
          <p:cNvSpPr txBox="1">
            <a:spLocks/>
          </p:cNvSpPr>
          <p:nvPr/>
        </p:nvSpPr>
        <p:spPr>
          <a:xfrm>
            <a:off x="456786" y="271406"/>
            <a:ext cx="8229600" cy="135416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Promote research data citation by </a:t>
            </a:r>
            <a:r>
              <a:rPr lang="en-US" sz="3200" b="1" dirty="0" smtClean="0"/>
              <a:t>applying persistent identifiers to research data</a:t>
            </a:r>
            <a:r>
              <a:rPr lang="en-US" sz="3200" dirty="0" smtClean="0"/>
              <a:t>.</a:t>
            </a:r>
            <a:endParaRPr lang="de-DE" sz="3200" dirty="0"/>
          </a:p>
        </p:txBody>
      </p:sp>
    </p:spTree>
    <p:extLst>
      <p:ext uri="{BB962C8B-B14F-4D97-AF65-F5344CB8AC3E}">
        <p14:creationId xmlns:p14="http://schemas.microsoft.com/office/powerpoint/2010/main" val="65098244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714202"/>
          </a:xfrm>
          <a:solidFill>
            <a:schemeClr val="bg1"/>
          </a:solidFill>
        </p:spPr>
        <p:txBody>
          <a:bodyPr>
            <a:noAutofit/>
          </a:bodyPr>
          <a:lstStyle/>
          <a:p>
            <a:r>
              <a:rPr lang="en-US" sz="3200" dirty="0" smtClean="0"/>
              <a:t>Provide </a:t>
            </a:r>
            <a:r>
              <a:rPr lang="en-US" sz="3200" dirty="0"/>
              <a:t>an institutional Data Catalogue or Data Repository, depending on available </a:t>
            </a:r>
            <a:r>
              <a:rPr lang="en-US" sz="3200" dirty="0" smtClean="0"/>
              <a:t>infrastructure.</a:t>
            </a:r>
            <a:endParaRPr lang="de-DE" sz="3200" dirty="0"/>
          </a:p>
        </p:txBody>
      </p:sp>
      <p:sp>
        <p:nvSpPr>
          <p:cNvPr id="3" name="Inhaltsplatzhalter 2"/>
          <p:cNvSpPr>
            <a:spLocks noGrp="1"/>
          </p:cNvSpPr>
          <p:nvPr>
            <p:ph idx="1"/>
          </p:nvPr>
        </p:nvSpPr>
        <p:spPr>
          <a:xfrm>
            <a:off x="457200" y="2132856"/>
            <a:ext cx="8229600" cy="3993307"/>
          </a:xfrm>
        </p:spPr>
        <p:txBody>
          <a:bodyPr/>
          <a:lstStyle/>
          <a:p>
            <a:endParaRPr lang="de-DE" dirty="0"/>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8</a:t>
            </a:r>
          </a:p>
        </p:txBody>
      </p:sp>
      <p:sp>
        <p:nvSpPr>
          <p:cNvPr id="5" name="Titel 1"/>
          <p:cNvSpPr txBox="1">
            <a:spLocks/>
          </p:cNvSpPr>
          <p:nvPr/>
        </p:nvSpPr>
        <p:spPr>
          <a:xfrm>
            <a:off x="456786" y="271406"/>
            <a:ext cx="8229600" cy="171420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Provide an institutional Data Catalogue </a:t>
            </a:r>
            <a:r>
              <a:rPr lang="en-US" sz="3200" dirty="0" smtClean="0"/>
              <a:t>or Data Repository, depending on available infrastructure.</a:t>
            </a:r>
            <a:endParaRPr lang="de-DE" sz="3200" dirty="0"/>
          </a:p>
        </p:txBody>
      </p:sp>
      <p:sp>
        <p:nvSpPr>
          <p:cNvPr id="6" name="Titel 1"/>
          <p:cNvSpPr txBox="1">
            <a:spLocks/>
          </p:cNvSpPr>
          <p:nvPr/>
        </p:nvSpPr>
        <p:spPr>
          <a:xfrm>
            <a:off x="456786" y="271406"/>
            <a:ext cx="8229600" cy="1714202"/>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Provide an institutional </a:t>
            </a:r>
            <a:r>
              <a:rPr lang="en-US" sz="3200" dirty="0" smtClean="0"/>
              <a:t>Data Catalogue or </a:t>
            </a:r>
            <a:r>
              <a:rPr lang="en-US" sz="3200" b="1" dirty="0" smtClean="0"/>
              <a:t>Data Repository</a:t>
            </a:r>
            <a:r>
              <a:rPr lang="en-US" sz="3200" dirty="0" smtClean="0"/>
              <a:t>, depending on available infrastructure.</a:t>
            </a:r>
            <a:endParaRPr lang="de-DE" sz="3200" dirty="0"/>
          </a:p>
        </p:txBody>
      </p:sp>
    </p:spTree>
    <p:extLst>
      <p:ext uri="{BB962C8B-B14F-4D97-AF65-F5344CB8AC3E}">
        <p14:creationId xmlns:p14="http://schemas.microsoft.com/office/powerpoint/2010/main" val="1260403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210146"/>
          </a:xfrm>
          <a:solidFill>
            <a:schemeClr val="bg1"/>
          </a:solidFill>
        </p:spPr>
        <p:txBody>
          <a:bodyPr>
            <a:noAutofit/>
          </a:bodyPr>
          <a:lstStyle/>
          <a:p>
            <a:r>
              <a:rPr lang="en-US" sz="3200" dirty="0" smtClean="0"/>
              <a:t>Get </a:t>
            </a:r>
            <a:r>
              <a:rPr lang="en-US" sz="3200" dirty="0"/>
              <a:t>involved in subject specific data </a:t>
            </a:r>
            <a:r>
              <a:rPr lang="en-US" sz="3200" dirty="0" smtClean="0"/>
              <a:t>management </a:t>
            </a:r>
            <a:r>
              <a:rPr lang="en-US" sz="3200" dirty="0"/>
              <a:t>practice</a:t>
            </a:r>
            <a:r>
              <a:rPr lang="en-US" sz="3200" dirty="0" smtClean="0"/>
              <a:t>.</a:t>
            </a:r>
            <a:endParaRPr lang="de-DE" sz="3200" dirty="0"/>
          </a:p>
        </p:txBody>
      </p:sp>
      <p:sp>
        <p:nvSpPr>
          <p:cNvPr id="3" name="Inhaltsplatzhalter 2"/>
          <p:cNvSpPr>
            <a:spLocks noGrp="1"/>
          </p:cNvSpPr>
          <p:nvPr>
            <p:ph idx="1"/>
          </p:nvPr>
        </p:nvSpPr>
        <p:spPr>
          <a:xfrm>
            <a:off x="457200" y="1916832"/>
            <a:ext cx="8229600" cy="4209331"/>
          </a:xfrm>
        </p:spPr>
        <p:txBody>
          <a:bodyPr/>
          <a:lstStyle/>
          <a:p>
            <a:endParaRPr lang="de-DE"/>
          </a:p>
        </p:txBody>
      </p:sp>
      <p:sp>
        <p:nvSpPr>
          <p:cNvPr id="4" name="Textfeld 3"/>
          <p:cNvSpPr txBox="1"/>
          <p:nvPr/>
        </p:nvSpPr>
        <p:spPr>
          <a:xfrm>
            <a:off x="6588224" y="3356992"/>
            <a:ext cx="2098864" cy="3170099"/>
          </a:xfrm>
          <a:prstGeom prst="rect">
            <a:avLst/>
          </a:prstGeom>
          <a:noFill/>
        </p:spPr>
        <p:txBody>
          <a:bodyPr wrap="square" rtlCol="0">
            <a:spAutoFit/>
          </a:bodyPr>
          <a:lstStyle/>
          <a:p>
            <a:pPr algn="r"/>
            <a:r>
              <a:rPr lang="de-DE" sz="20000" dirty="0">
                <a:solidFill>
                  <a:schemeClr val="bg1">
                    <a:lumMod val="75000"/>
                  </a:schemeClr>
                </a:solidFill>
                <a:latin typeface="Arial Black" panose="020B0A04020102020204" pitchFamily="34" charset="0"/>
              </a:rPr>
              <a:t>9</a:t>
            </a:r>
          </a:p>
        </p:txBody>
      </p:sp>
      <p:sp>
        <p:nvSpPr>
          <p:cNvPr id="5" name="Titel 1"/>
          <p:cNvSpPr txBox="1">
            <a:spLocks/>
          </p:cNvSpPr>
          <p:nvPr/>
        </p:nvSpPr>
        <p:spPr>
          <a:xfrm>
            <a:off x="456786" y="276785"/>
            <a:ext cx="8229600" cy="121014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Get involved in </a:t>
            </a:r>
            <a:r>
              <a:rPr lang="en-US" sz="3200" b="1" dirty="0" smtClean="0"/>
              <a:t>subject specific data management </a:t>
            </a:r>
            <a:r>
              <a:rPr lang="en-US" sz="3200" dirty="0" smtClean="0"/>
              <a:t>practice.</a:t>
            </a:r>
            <a:endParaRPr lang="de-DE" sz="3200" dirty="0"/>
          </a:p>
        </p:txBody>
      </p:sp>
    </p:spTree>
    <p:extLst>
      <p:ext uri="{BB962C8B-B14F-4D97-AF65-F5344CB8AC3E}">
        <p14:creationId xmlns:p14="http://schemas.microsoft.com/office/powerpoint/2010/main" val="3929209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930226"/>
          </a:xfrm>
          <a:solidFill>
            <a:schemeClr val="bg1"/>
          </a:solidFill>
        </p:spPr>
        <p:txBody>
          <a:bodyPr>
            <a:noAutofit/>
          </a:bodyPr>
          <a:lstStyle/>
          <a:p>
            <a:r>
              <a:rPr lang="en-US" sz="3200" dirty="0" smtClean="0"/>
              <a:t>Offer </a:t>
            </a:r>
            <a:r>
              <a:rPr lang="en-US" sz="3200" dirty="0"/>
              <a:t>or mediate secure storage for </a:t>
            </a:r>
            <a:r>
              <a:rPr lang="en-US" sz="3200" dirty="0" smtClean="0"/>
              <a:t>dynamic </a:t>
            </a:r>
            <a:r>
              <a:rPr lang="en-US" sz="3200" dirty="0"/>
              <a:t>and static research data in co-operation with institutional IT units and/or seek </a:t>
            </a:r>
            <a:r>
              <a:rPr lang="en-US" sz="3200" dirty="0" smtClean="0"/>
              <a:t>exploitation </a:t>
            </a:r>
            <a:r>
              <a:rPr lang="en-US" sz="3200" dirty="0"/>
              <a:t>of appropriate cloud services</a:t>
            </a:r>
            <a:r>
              <a:rPr lang="en-US" sz="3200" dirty="0" smtClean="0"/>
              <a:t>.</a:t>
            </a:r>
            <a:endParaRPr lang="de-DE" sz="3200" dirty="0"/>
          </a:p>
        </p:txBody>
      </p:sp>
      <p:sp>
        <p:nvSpPr>
          <p:cNvPr id="3" name="Inhaltsplatzhalter 2"/>
          <p:cNvSpPr>
            <a:spLocks noGrp="1"/>
          </p:cNvSpPr>
          <p:nvPr>
            <p:ph idx="1"/>
          </p:nvPr>
        </p:nvSpPr>
        <p:spPr>
          <a:xfrm>
            <a:off x="457200" y="2348880"/>
            <a:ext cx="8229600" cy="3777283"/>
          </a:xfrm>
        </p:spPr>
        <p:txBody>
          <a:bodyPr/>
          <a:lstStyle/>
          <a:p>
            <a:endParaRPr lang="de-DE"/>
          </a:p>
        </p:txBody>
      </p:sp>
      <p:sp>
        <p:nvSpPr>
          <p:cNvPr id="4" name="Textfeld 3"/>
          <p:cNvSpPr txBox="1"/>
          <p:nvPr/>
        </p:nvSpPr>
        <p:spPr>
          <a:xfrm>
            <a:off x="4932040" y="3356992"/>
            <a:ext cx="3755048" cy="3170099"/>
          </a:xfrm>
          <a:prstGeom prst="rect">
            <a:avLst/>
          </a:prstGeom>
          <a:noFill/>
        </p:spPr>
        <p:txBody>
          <a:bodyPr wrap="square" rtlCol="0">
            <a:spAutoFit/>
          </a:bodyPr>
          <a:lstStyle/>
          <a:p>
            <a:pPr algn="r"/>
            <a:r>
              <a:rPr lang="de-DE" sz="20000" dirty="0" smtClean="0">
                <a:solidFill>
                  <a:schemeClr val="bg1">
                    <a:lumMod val="75000"/>
                  </a:schemeClr>
                </a:solidFill>
                <a:latin typeface="Arial Black" panose="020B0A04020102020204" pitchFamily="34" charset="0"/>
              </a:rPr>
              <a:t>10</a:t>
            </a:r>
            <a:endParaRPr lang="de-DE" sz="20000" dirty="0">
              <a:solidFill>
                <a:schemeClr val="bg1">
                  <a:lumMod val="75000"/>
                </a:schemeClr>
              </a:solidFill>
              <a:latin typeface="Arial Black" panose="020B0A04020102020204" pitchFamily="34" charset="0"/>
            </a:endParaRPr>
          </a:p>
        </p:txBody>
      </p:sp>
      <p:sp>
        <p:nvSpPr>
          <p:cNvPr id="5" name="Titel 1"/>
          <p:cNvSpPr txBox="1">
            <a:spLocks/>
          </p:cNvSpPr>
          <p:nvPr/>
        </p:nvSpPr>
        <p:spPr>
          <a:xfrm>
            <a:off x="456786" y="271406"/>
            <a:ext cx="8229600" cy="193022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b="1" dirty="0" smtClean="0"/>
              <a:t>Offer </a:t>
            </a:r>
            <a:r>
              <a:rPr lang="en-US" sz="3200" dirty="0" smtClean="0"/>
              <a:t>or mediate </a:t>
            </a:r>
            <a:r>
              <a:rPr lang="en-US" sz="3200" b="1" dirty="0" smtClean="0"/>
              <a:t>secure storage for </a:t>
            </a:r>
            <a:r>
              <a:rPr lang="en-US" sz="3200" dirty="0" smtClean="0"/>
              <a:t>dynamic and static </a:t>
            </a:r>
            <a:r>
              <a:rPr lang="en-US" sz="3200" b="1" dirty="0" smtClean="0"/>
              <a:t>research data </a:t>
            </a:r>
            <a:r>
              <a:rPr lang="en-US" sz="3200" dirty="0" smtClean="0"/>
              <a:t>in co-operation with institutional IT units and/or seek exploitation of appropriate cloud services.</a:t>
            </a:r>
            <a:endParaRPr lang="de-DE" sz="3200" dirty="0"/>
          </a:p>
        </p:txBody>
      </p:sp>
      <p:sp>
        <p:nvSpPr>
          <p:cNvPr id="6" name="Titel 1"/>
          <p:cNvSpPr txBox="1">
            <a:spLocks/>
          </p:cNvSpPr>
          <p:nvPr/>
        </p:nvSpPr>
        <p:spPr>
          <a:xfrm>
            <a:off x="456786" y="271406"/>
            <a:ext cx="8229600" cy="1930226"/>
          </a:xfrm>
          <a:prstGeom prst="rect">
            <a:avLst/>
          </a:prstGeom>
          <a:solidFill>
            <a:schemeClr val="bg1"/>
          </a:solidFill>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smtClean="0"/>
              <a:t>Offer or mediate secure storage for dynamic and static research data in </a:t>
            </a:r>
            <a:r>
              <a:rPr lang="en-US" sz="3200" b="1" dirty="0" smtClean="0"/>
              <a:t>co-operation with institutional IT units</a:t>
            </a:r>
            <a:r>
              <a:rPr lang="en-US" sz="3200" dirty="0" smtClean="0"/>
              <a:t> and/or seek exploitation of appropriate cloud services.</a:t>
            </a:r>
            <a:endParaRPr lang="de-DE" sz="3200" dirty="0"/>
          </a:p>
        </p:txBody>
      </p:sp>
    </p:spTree>
    <p:extLst>
      <p:ext uri="{BB962C8B-B14F-4D97-AF65-F5344CB8AC3E}">
        <p14:creationId xmlns:p14="http://schemas.microsoft.com/office/powerpoint/2010/main" val="11928039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p:cNvSpPr/>
          <p:nvPr/>
        </p:nvSpPr>
        <p:spPr>
          <a:xfrm>
            <a:off x="467544" y="4237036"/>
            <a:ext cx="7920880" cy="432048"/>
          </a:xfrm>
          <a:prstGeom prst="rect">
            <a:avLst/>
          </a:prstGeom>
          <a:solidFill>
            <a:schemeClr val="bg1">
              <a:lumMod val="85000"/>
            </a:schemeClr>
          </a:solid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Struktur der Veranstaltung</a:t>
            </a:r>
            <a:endParaRPr lang="de-DE" dirty="0"/>
          </a:p>
        </p:txBody>
      </p:sp>
      <p:sp>
        <p:nvSpPr>
          <p:cNvPr id="3" name="Inhaltsplatzhalter 2"/>
          <p:cNvSpPr>
            <a:spLocks noGrp="1"/>
          </p:cNvSpPr>
          <p:nvPr>
            <p:ph idx="1"/>
          </p:nvPr>
        </p:nvSpPr>
        <p:spPr>
          <a:xfrm>
            <a:off x="539552" y="2420888"/>
            <a:ext cx="8147248" cy="3705275"/>
          </a:xfrm>
        </p:spPr>
        <p:txBody>
          <a:bodyPr/>
          <a:lstStyle/>
          <a:p>
            <a:pPr marL="0" indent="0">
              <a:spcAft>
                <a:spcPts val="600"/>
              </a:spcAft>
              <a:buNone/>
            </a:pPr>
            <a:r>
              <a:rPr lang="de-DE" sz="2800" dirty="0" smtClean="0"/>
              <a:t>Teil 1: Forschungsdaten</a:t>
            </a:r>
          </a:p>
          <a:p>
            <a:pPr marL="0" indent="0">
              <a:spcAft>
                <a:spcPts val="600"/>
              </a:spcAft>
              <a:buNone/>
            </a:pPr>
            <a:r>
              <a:rPr lang="de-DE" sz="2800" dirty="0" smtClean="0"/>
              <a:t>Teil 2: Forschungsdateninfrastruktur</a:t>
            </a:r>
          </a:p>
          <a:p>
            <a:pPr marL="0" indent="0">
              <a:spcAft>
                <a:spcPts val="600"/>
              </a:spcAft>
              <a:buNone/>
            </a:pPr>
            <a:r>
              <a:rPr lang="de-DE" sz="2800" dirty="0" smtClean="0"/>
              <a:t>Teil 3: Forschungsdatenmanagement in Bibliotheken</a:t>
            </a:r>
          </a:p>
          <a:p>
            <a:pPr marL="0" indent="0">
              <a:spcAft>
                <a:spcPts val="600"/>
              </a:spcAft>
              <a:buNone/>
            </a:pPr>
            <a:r>
              <a:rPr lang="de-DE" sz="2800" dirty="0" smtClean="0"/>
              <a:t>Teil 4: Weiterführende Überlegungen</a:t>
            </a:r>
            <a:endParaRPr lang="de-DE" sz="2800" dirty="0"/>
          </a:p>
        </p:txBody>
      </p:sp>
    </p:spTree>
    <p:extLst>
      <p:ext uri="{BB962C8B-B14F-4D97-AF65-F5344CB8AC3E}">
        <p14:creationId xmlns:p14="http://schemas.microsoft.com/office/powerpoint/2010/main" val="237869383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Wissenschaftler</a:t>
            </a:r>
            <a:endParaRPr lang="de-DE" dirty="0"/>
          </a:p>
        </p:txBody>
      </p:sp>
      <p:sp>
        <p:nvSpPr>
          <p:cNvPr id="3" name="Inhaltsplatzhalter 2"/>
          <p:cNvSpPr>
            <a:spLocks noGrp="1"/>
          </p:cNvSpPr>
          <p:nvPr>
            <p:ph idx="1"/>
          </p:nvPr>
        </p:nvSpPr>
        <p:spPr/>
        <p:txBody>
          <a:bodyPr>
            <a:normAutofit lnSpcReduction="10000"/>
          </a:bodyPr>
          <a:lstStyle/>
          <a:p>
            <a:r>
              <a:rPr lang="de-DE" dirty="0" smtClean="0"/>
              <a:t>Erheben Daten</a:t>
            </a:r>
          </a:p>
          <a:p>
            <a:r>
              <a:rPr lang="de-DE" dirty="0" smtClean="0"/>
              <a:t>Verwenden Daten</a:t>
            </a:r>
          </a:p>
          <a:p>
            <a:r>
              <a:rPr lang="de-DE" dirty="0" smtClean="0"/>
              <a:t>Nutzen Daten nach</a:t>
            </a:r>
          </a:p>
          <a:p>
            <a:r>
              <a:rPr lang="de-DE" dirty="0" smtClean="0"/>
              <a:t>Veröffentlichen Daten?</a:t>
            </a:r>
          </a:p>
          <a:p>
            <a:r>
              <a:rPr lang="de-DE" dirty="0" smtClean="0"/>
              <a:t>Beschreiben Daten?</a:t>
            </a:r>
          </a:p>
          <a:p>
            <a:r>
              <a:rPr lang="de-DE" dirty="0" smtClean="0"/>
              <a:t>Archivieren Daten?</a:t>
            </a:r>
          </a:p>
          <a:p>
            <a:endParaRPr lang="de-DE" dirty="0"/>
          </a:p>
          <a:p>
            <a:pPr marL="0" indent="0">
              <a:buNone/>
            </a:pPr>
            <a:r>
              <a:rPr lang="de-DE" dirty="0" smtClean="0">
                <a:sym typeface="Wingdings" panose="05000000000000000000" pitchFamily="2" charset="2"/>
              </a:rPr>
              <a:t> </a:t>
            </a:r>
            <a:r>
              <a:rPr lang="de-DE" dirty="0" smtClean="0"/>
              <a:t>Motivation?</a:t>
            </a:r>
          </a:p>
          <a:p>
            <a:pPr marL="0" indent="0">
              <a:buNone/>
            </a:pPr>
            <a:endParaRPr lang="de-DE" dirty="0"/>
          </a:p>
        </p:txBody>
      </p:sp>
    </p:spTree>
    <p:extLst>
      <p:ext uri="{BB962C8B-B14F-4D97-AF65-F5344CB8AC3E}">
        <p14:creationId xmlns:p14="http://schemas.microsoft.com/office/powerpoint/2010/main" val="463736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de-DE" dirty="0" smtClean="0"/>
              <a:t>Spieltheorie</a:t>
            </a:r>
            <a:endParaRPr lang="de-DE" dirty="0"/>
          </a:p>
        </p:txBody>
      </p:sp>
      <p:sp>
        <p:nvSpPr>
          <p:cNvPr id="5" name="Titel 1"/>
          <p:cNvSpPr txBox="1">
            <a:spLocks/>
          </p:cNvSpPr>
          <p:nvPr/>
        </p:nvSpPr>
        <p:spPr>
          <a:xfrm>
            <a:off x="457488" y="892772"/>
            <a:ext cx="8229600" cy="613276"/>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dirty="0" smtClean="0"/>
              <a:t>Exkurs: Gefangenendilemma</a:t>
            </a:r>
            <a:endParaRPr lang="de-DE" dirty="0"/>
          </a:p>
        </p:txBody>
      </p:sp>
      <p:sp>
        <p:nvSpPr>
          <p:cNvPr id="3" name="Inhaltsplatzhalter 2"/>
          <p:cNvSpPr>
            <a:spLocks noGrp="1"/>
          </p:cNvSpPr>
          <p:nvPr>
            <p:ph idx="1"/>
          </p:nvPr>
        </p:nvSpPr>
        <p:spPr>
          <a:xfrm>
            <a:off x="539552" y="1772816"/>
            <a:ext cx="8229600" cy="4525963"/>
          </a:xfrm>
        </p:spPr>
        <p:txBody>
          <a:bodyPr>
            <a:normAutofit fontScale="77500" lnSpcReduction="20000"/>
          </a:bodyPr>
          <a:lstStyle/>
          <a:p>
            <a:pPr marL="0" indent="0">
              <a:buNone/>
            </a:pPr>
            <a:r>
              <a:rPr lang="de-DE" dirty="0" smtClean="0"/>
              <a:t>„Wenn wir dichthalten kommen wir mit zwei Jahren davon“</a:t>
            </a:r>
          </a:p>
          <a:p>
            <a:pPr marL="0" indent="0">
              <a:buNone/>
            </a:pPr>
            <a:endParaRPr lang="de-DE" dirty="0" smtClean="0"/>
          </a:p>
          <a:p>
            <a:pPr marL="0" indent="0">
              <a:buNone/>
            </a:pPr>
            <a:r>
              <a:rPr lang="de-DE" dirty="0" smtClean="0"/>
              <a:t>„Wenn Sie auspacken und ihr Komplize schweigt, machen wir Sie zum Kronzeugen und nach einem Jahr sind Sie draußen“</a:t>
            </a:r>
          </a:p>
          <a:p>
            <a:pPr marL="0" indent="0">
              <a:buNone/>
            </a:pPr>
            <a:endParaRPr lang="de-DE" dirty="0" smtClean="0"/>
          </a:p>
          <a:p>
            <a:pPr marL="0" indent="0">
              <a:buNone/>
            </a:pPr>
            <a:r>
              <a:rPr lang="de-DE" dirty="0" smtClean="0"/>
              <a:t>„Wenn Sie leugnen und ihr Komplize packt aus, dann wandern Sie für vier Jahre ein“</a:t>
            </a:r>
          </a:p>
          <a:p>
            <a:pPr marL="0" indent="0">
              <a:buNone/>
            </a:pPr>
            <a:endParaRPr lang="de-DE" dirty="0" smtClean="0"/>
          </a:p>
          <a:p>
            <a:pPr marL="0" indent="0">
              <a:buNone/>
            </a:pPr>
            <a:r>
              <a:rPr lang="de-DE" dirty="0" smtClean="0"/>
              <a:t>„Wenn Sie und ihr Komplize reden, dann erhalten Sie ihre gerechte Strafe von drei Jahren“</a:t>
            </a:r>
            <a:endParaRPr lang="de-DE" dirty="0"/>
          </a:p>
        </p:txBody>
      </p:sp>
    </p:spTree>
    <p:extLst>
      <p:ext uri="{BB962C8B-B14F-4D97-AF65-F5344CB8AC3E}">
        <p14:creationId xmlns:p14="http://schemas.microsoft.com/office/powerpoint/2010/main" val="1761669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706090"/>
          </a:xfrm>
        </p:spPr>
        <p:txBody>
          <a:bodyPr>
            <a:normAutofit fontScale="90000"/>
          </a:bodyPr>
          <a:lstStyle/>
          <a:p>
            <a:r>
              <a:rPr lang="de-DE" dirty="0" smtClean="0"/>
              <a:t>Spieltheorie</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090963289"/>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B</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err="1" smtClean="0">
                          <a:solidFill>
                            <a:schemeClr val="tx1"/>
                          </a:solidFill>
                        </a:rPr>
                        <a:t>C</a:t>
                      </a:r>
                      <a:r>
                        <a:rPr lang="de-DE" sz="1400" dirty="0" err="1" smtClean="0">
                          <a:solidFill>
                            <a:schemeClr val="tx1"/>
                          </a:solidFill>
                        </a:rPr>
                        <a:t>ooperation</a:t>
                      </a:r>
                      <a:endParaRPr lang="de-DE" sz="14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err="1" smtClean="0">
                          <a:solidFill>
                            <a:schemeClr val="tx1"/>
                          </a:solidFill>
                          <a:latin typeface="+mn-lt"/>
                          <a:ea typeface="+mn-ea"/>
                          <a:cs typeface="+mn-cs"/>
                        </a:rPr>
                        <a:t>D</a:t>
                      </a:r>
                      <a:r>
                        <a:rPr lang="de-DE" sz="1400" kern="1200" dirty="0" err="1" smtClean="0">
                          <a:solidFill>
                            <a:schemeClr val="tx1"/>
                          </a:solidFill>
                          <a:latin typeface="+mn-lt"/>
                          <a:ea typeface="+mn-ea"/>
                          <a:cs typeface="+mn-cs"/>
                        </a:rPr>
                        <a:t>efection</a:t>
                      </a:r>
                      <a:endParaRPr lang="de-DE" sz="1400" kern="1200" dirty="0">
                        <a:solidFill>
                          <a:schemeClr val="tx1"/>
                        </a:solidFill>
                        <a:latin typeface="+mn-lt"/>
                        <a:ea typeface="+mn-ea"/>
                        <a:cs typeface="+mn-cs"/>
                      </a:endParaRPr>
                    </a:p>
                  </a:txBody>
                  <a:tcPr anchor="b">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A</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C</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-2 </a:t>
                      </a:r>
                      <a:r>
                        <a:rPr lang="de-DE" sz="3600" baseline="0" dirty="0" smtClean="0">
                          <a:solidFill>
                            <a:schemeClr val="tx1"/>
                          </a:solidFill>
                        </a:rPr>
                        <a:t>  </a:t>
                      </a:r>
                      <a:r>
                        <a:rPr lang="de-DE" sz="3600" dirty="0" smtClean="0">
                          <a:solidFill>
                            <a:schemeClr val="tx1"/>
                          </a:solidFill>
                        </a:rPr>
                        <a:t> -2</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-4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D</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-4</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-3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itel 1"/>
          <p:cNvSpPr txBox="1">
            <a:spLocks/>
          </p:cNvSpPr>
          <p:nvPr/>
        </p:nvSpPr>
        <p:spPr>
          <a:xfrm>
            <a:off x="457488" y="892772"/>
            <a:ext cx="8229600" cy="613276"/>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dirty="0" smtClean="0"/>
              <a:t>Exkurs: Gefangenendilemma</a:t>
            </a:r>
            <a:endParaRPr lang="de-DE" dirty="0"/>
          </a:p>
        </p:txBody>
      </p:sp>
      <p:cxnSp>
        <p:nvCxnSpPr>
          <p:cNvPr id="6" name="Gerade Verbindung 5"/>
          <p:cNvCxnSpPr/>
          <p:nvPr/>
        </p:nvCxnSpPr>
        <p:spPr>
          <a:xfrm>
            <a:off x="3779912" y="321297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5220072" y="3202305"/>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3779912" y="4221088"/>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5220072" y="4218631"/>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939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Beispiele für Forschungsdaten</a:t>
            </a:r>
          </a:p>
        </p:txBody>
      </p:sp>
      <p:sp>
        <p:nvSpPr>
          <p:cNvPr id="3" name="Inhaltsplatzhalter 2"/>
          <p:cNvSpPr>
            <a:spLocks noGrp="1"/>
          </p:cNvSpPr>
          <p:nvPr>
            <p:ph idx="1"/>
          </p:nvPr>
        </p:nvSpPr>
        <p:spPr/>
        <p:txBody>
          <a:bodyPr/>
          <a:lstStyle/>
          <a:p>
            <a:pPr marL="0" indent="0">
              <a:buNone/>
            </a:pPr>
            <a:r>
              <a:rPr lang="de-DE" dirty="0" smtClean="0"/>
              <a:t>Bohrkerne</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err="1" smtClean="0"/>
              <a:t>LfU</a:t>
            </a:r>
            <a:r>
              <a:rPr lang="de-DE" dirty="0" smtClean="0"/>
              <a:t> Bayern</a:t>
            </a:r>
            <a:endParaRPr lang="de-DE" dirty="0"/>
          </a:p>
        </p:txBody>
      </p:sp>
      <p:pic>
        <p:nvPicPr>
          <p:cNvPr id="102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64088" y="1704100"/>
            <a:ext cx="3445585" cy="47573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1537229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a:xfrm>
            <a:off x="3779912" y="3202305"/>
            <a:ext cx="1440160" cy="100811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Rechteck 2"/>
          <p:cNvSpPr/>
          <p:nvPr/>
        </p:nvSpPr>
        <p:spPr>
          <a:xfrm>
            <a:off x="5220072" y="4218631"/>
            <a:ext cx="1440160" cy="100811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457200" y="274638"/>
            <a:ext cx="8229600" cy="706090"/>
          </a:xfrm>
        </p:spPr>
        <p:txBody>
          <a:bodyPr>
            <a:normAutofit fontScale="90000"/>
          </a:bodyPr>
          <a:lstStyle/>
          <a:p>
            <a:r>
              <a:rPr lang="de-DE" dirty="0" smtClean="0"/>
              <a:t>Spieltheorie</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520751618"/>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B</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err="1" smtClean="0">
                          <a:solidFill>
                            <a:schemeClr val="tx1"/>
                          </a:solidFill>
                        </a:rPr>
                        <a:t>C</a:t>
                      </a:r>
                      <a:r>
                        <a:rPr lang="de-DE" sz="1400" dirty="0" err="1" smtClean="0">
                          <a:solidFill>
                            <a:schemeClr val="tx1"/>
                          </a:solidFill>
                        </a:rPr>
                        <a:t>ooperation</a:t>
                      </a:r>
                      <a:endParaRPr lang="de-DE" sz="14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err="1" smtClean="0">
                          <a:solidFill>
                            <a:schemeClr val="tx1"/>
                          </a:solidFill>
                          <a:latin typeface="+mn-lt"/>
                          <a:ea typeface="+mn-ea"/>
                          <a:cs typeface="+mn-cs"/>
                        </a:rPr>
                        <a:t>D</a:t>
                      </a:r>
                      <a:r>
                        <a:rPr lang="de-DE" sz="1400" kern="1200" dirty="0" err="1" smtClean="0">
                          <a:solidFill>
                            <a:schemeClr val="tx1"/>
                          </a:solidFill>
                          <a:latin typeface="+mn-lt"/>
                          <a:ea typeface="+mn-ea"/>
                          <a:cs typeface="+mn-cs"/>
                        </a:rPr>
                        <a:t>efection</a:t>
                      </a:r>
                      <a:endParaRPr lang="de-DE" sz="1400" kern="1200" dirty="0">
                        <a:solidFill>
                          <a:schemeClr val="tx1"/>
                        </a:solidFill>
                        <a:latin typeface="+mn-lt"/>
                        <a:ea typeface="+mn-ea"/>
                        <a:cs typeface="+mn-cs"/>
                      </a:endParaRPr>
                    </a:p>
                  </a:txBody>
                  <a:tcPr anchor="b">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A</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C</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-2 </a:t>
                      </a:r>
                      <a:r>
                        <a:rPr lang="de-DE" sz="3600" baseline="0" dirty="0" smtClean="0">
                          <a:solidFill>
                            <a:schemeClr val="tx1"/>
                          </a:solidFill>
                        </a:rPr>
                        <a:t>  </a:t>
                      </a:r>
                      <a:r>
                        <a:rPr lang="de-DE" sz="3600" dirty="0" smtClean="0">
                          <a:solidFill>
                            <a:schemeClr val="tx1"/>
                          </a:solidFill>
                        </a:rPr>
                        <a:t> -2</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-4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D</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-4</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-3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5" name="Titel 1"/>
          <p:cNvSpPr txBox="1">
            <a:spLocks/>
          </p:cNvSpPr>
          <p:nvPr/>
        </p:nvSpPr>
        <p:spPr>
          <a:xfrm>
            <a:off x="457488" y="892772"/>
            <a:ext cx="8229600" cy="613276"/>
          </a:xfrm>
          <a:prstGeom prst="rect">
            <a:avLst/>
          </a:prstGeom>
        </p:spPr>
        <p:txBody>
          <a:bodyPr vert="horz" lIns="91440" tIns="45720" rIns="91440" bIns="45720" rtlCol="0" anchor="ctr">
            <a:normAutofit fontScale="9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de-DE" dirty="0" smtClean="0"/>
              <a:t>Exkurs: Gefangenendilemma</a:t>
            </a:r>
            <a:endParaRPr lang="de-DE" dirty="0"/>
          </a:p>
        </p:txBody>
      </p:sp>
      <p:cxnSp>
        <p:nvCxnSpPr>
          <p:cNvPr id="6" name="Gerade Verbindung 5"/>
          <p:cNvCxnSpPr/>
          <p:nvPr/>
        </p:nvCxnSpPr>
        <p:spPr>
          <a:xfrm>
            <a:off x="3779912" y="321297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5220072" y="3202305"/>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3779912" y="4221088"/>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p:cNvCxnSpPr/>
          <p:nvPr/>
        </p:nvCxnSpPr>
        <p:spPr>
          <a:xfrm>
            <a:off x="5220072" y="4218631"/>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feld 9"/>
          <p:cNvSpPr txBox="1"/>
          <p:nvPr/>
        </p:nvSpPr>
        <p:spPr>
          <a:xfrm>
            <a:off x="6660232" y="4857411"/>
            <a:ext cx="2046971" cy="369332"/>
          </a:xfrm>
          <a:prstGeom prst="rect">
            <a:avLst/>
          </a:prstGeom>
          <a:noFill/>
        </p:spPr>
        <p:txBody>
          <a:bodyPr wrap="none" rtlCol="0">
            <a:spAutoFit/>
          </a:bodyPr>
          <a:lstStyle/>
          <a:p>
            <a:r>
              <a:rPr lang="de-DE" dirty="0" smtClean="0"/>
              <a:t>Nash-Gleichgewicht</a:t>
            </a:r>
            <a:endParaRPr lang="de-DE" dirty="0"/>
          </a:p>
        </p:txBody>
      </p:sp>
      <p:sp>
        <p:nvSpPr>
          <p:cNvPr id="12" name="Textfeld 11"/>
          <p:cNvSpPr txBox="1"/>
          <p:nvPr/>
        </p:nvSpPr>
        <p:spPr>
          <a:xfrm>
            <a:off x="1979712" y="3196125"/>
            <a:ext cx="1760803" cy="369332"/>
          </a:xfrm>
          <a:prstGeom prst="rect">
            <a:avLst/>
          </a:prstGeom>
          <a:noFill/>
        </p:spPr>
        <p:txBody>
          <a:bodyPr wrap="none" rtlCol="0">
            <a:spAutoFit/>
          </a:bodyPr>
          <a:lstStyle/>
          <a:p>
            <a:r>
              <a:rPr lang="de-DE" dirty="0" smtClean="0"/>
              <a:t>Pareto-Optimum</a:t>
            </a:r>
            <a:endParaRPr lang="de-DE" dirty="0"/>
          </a:p>
        </p:txBody>
      </p:sp>
    </p:spTree>
    <p:extLst>
      <p:ext uri="{BB962C8B-B14F-4D97-AF65-F5344CB8AC3E}">
        <p14:creationId xmlns:p14="http://schemas.microsoft.com/office/powerpoint/2010/main" val="125004075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Wissenschaftler vs. Community</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077268672"/>
              </p:ext>
            </p:extLst>
          </p:nvPr>
        </p:nvGraphicFramePr>
        <p:xfrm>
          <a:off x="1691680" y="1686508"/>
          <a:ext cx="5256585" cy="3706924"/>
        </p:xfrm>
        <a:graphic>
          <a:graphicData uri="http://schemas.openxmlformats.org/drawingml/2006/table">
            <a:tbl>
              <a:tblPr firstRow="1" bandRow="1">
                <a:tableStyleId>{5C22544A-7EE6-4342-B048-85BDC9FD1C3A}</a:tableStyleId>
              </a:tblPr>
              <a:tblGrid>
                <a:gridCol w="2016224"/>
                <a:gridCol w="360040"/>
                <a:gridCol w="1440160"/>
                <a:gridCol w="1440161"/>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r>
                        <a:rPr lang="de-DE" sz="1400" dirty="0" smtClean="0">
                          <a:solidFill>
                            <a:schemeClr val="tx1"/>
                          </a:solidFill>
                        </a:rPr>
                        <a:t>ommunity</a:t>
                      </a:r>
                      <a:endParaRPr lang="de-DE" sz="14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r>
                        <a:rPr lang="de-DE" sz="1400" dirty="0" smtClean="0">
                          <a:solidFill>
                            <a:schemeClr val="tx1"/>
                          </a:solidFill>
                        </a:rPr>
                        <a:t>pen Data</a:t>
                      </a:r>
                      <a:endParaRPr lang="de-DE" sz="14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1400" kern="1200" dirty="0" smtClean="0">
                          <a:solidFill>
                            <a:schemeClr val="tx1"/>
                          </a:solidFill>
                          <a:latin typeface="+mn-lt"/>
                          <a:ea typeface="+mn-ea"/>
                          <a:cs typeface="+mn-cs"/>
                        </a:rPr>
                        <a:t>Do </a:t>
                      </a:r>
                      <a:r>
                        <a:rPr lang="de-DE" sz="3600" kern="1200" dirty="0" smtClean="0">
                          <a:solidFill>
                            <a:schemeClr val="tx1"/>
                          </a:solidFill>
                          <a:latin typeface="+mn-lt"/>
                          <a:ea typeface="+mn-ea"/>
                          <a:cs typeface="+mn-cs"/>
                        </a:rPr>
                        <a:t>N</a:t>
                      </a:r>
                      <a:r>
                        <a:rPr lang="de-DE" sz="1400" kern="1200" dirty="0" smtClean="0">
                          <a:solidFill>
                            <a:schemeClr val="tx1"/>
                          </a:solidFill>
                          <a:latin typeface="+mn-lt"/>
                          <a:ea typeface="+mn-ea"/>
                          <a:cs typeface="+mn-cs"/>
                        </a:rPr>
                        <a:t>ot Open Data</a:t>
                      </a:r>
                      <a:endParaRPr lang="de-DE"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r>
                        <a:rPr lang="de-DE" sz="1400" b="1" dirty="0" smtClean="0">
                          <a:solidFill>
                            <a:schemeClr val="tx1"/>
                          </a:solidFill>
                        </a:rPr>
                        <a:t>issenschaftler</a:t>
                      </a:r>
                      <a:endParaRPr lang="de-DE" sz="14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4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5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4062628" y="3367624"/>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515214" y="33709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4067944" y="43790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508104" y="437573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2558209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067944" y="4381052"/>
            <a:ext cx="1434844"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Wissenschaftler vs. Community</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777375221"/>
              </p:ext>
            </p:extLst>
          </p:nvPr>
        </p:nvGraphicFramePr>
        <p:xfrm>
          <a:off x="1691680" y="1686508"/>
          <a:ext cx="5256585" cy="3706924"/>
        </p:xfrm>
        <a:graphic>
          <a:graphicData uri="http://schemas.openxmlformats.org/drawingml/2006/table">
            <a:tbl>
              <a:tblPr firstRow="1" bandRow="1">
                <a:tableStyleId>{5C22544A-7EE6-4342-B048-85BDC9FD1C3A}</a:tableStyleId>
              </a:tblPr>
              <a:tblGrid>
                <a:gridCol w="2016224"/>
                <a:gridCol w="360040"/>
                <a:gridCol w="1440160"/>
                <a:gridCol w="1440161"/>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r>
                        <a:rPr lang="de-DE" sz="1400" dirty="0" smtClean="0">
                          <a:solidFill>
                            <a:schemeClr val="tx1"/>
                          </a:solidFill>
                        </a:rPr>
                        <a:t>ommunity</a:t>
                      </a:r>
                      <a:endParaRPr lang="de-DE" sz="14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r>
                        <a:rPr lang="de-DE" sz="1400" dirty="0" smtClean="0">
                          <a:solidFill>
                            <a:schemeClr val="tx1"/>
                          </a:solidFill>
                        </a:rPr>
                        <a:t>pen Data</a:t>
                      </a:r>
                      <a:endParaRPr lang="de-DE" sz="14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1400" kern="1200" dirty="0" smtClean="0">
                          <a:solidFill>
                            <a:schemeClr val="tx1"/>
                          </a:solidFill>
                          <a:latin typeface="+mn-lt"/>
                          <a:ea typeface="+mn-ea"/>
                          <a:cs typeface="+mn-cs"/>
                        </a:rPr>
                        <a:t>Do </a:t>
                      </a:r>
                      <a:r>
                        <a:rPr lang="de-DE" sz="3600" kern="1200" dirty="0" smtClean="0">
                          <a:solidFill>
                            <a:schemeClr val="tx1"/>
                          </a:solidFill>
                          <a:latin typeface="+mn-lt"/>
                          <a:ea typeface="+mn-ea"/>
                          <a:cs typeface="+mn-cs"/>
                        </a:rPr>
                        <a:t>N</a:t>
                      </a:r>
                      <a:r>
                        <a:rPr lang="de-DE" sz="1400" kern="1200" dirty="0" smtClean="0">
                          <a:solidFill>
                            <a:schemeClr val="tx1"/>
                          </a:solidFill>
                          <a:latin typeface="+mn-lt"/>
                          <a:ea typeface="+mn-ea"/>
                          <a:cs typeface="+mn-cs"/>
                        </a:rPr>
                        <a:t>ot Open Data</a:t>
                      </a:r>
                      <a:endParaRPr lang="de-DE"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r>
                        <a:rPr lang="de-DE" sz="1400" b="1" dirty="0" smtClean="0">
                          <a:solidFill>
                            <a:schemeClr val="tx1"/>
                          </a:solidFill>
                        </a:rPr>
                        <a:t>issenschaftler</a:t>
                      </a:r>
                      <a:endParaRPr lang="de-DE" sz="14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4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5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4062628" y="3367624"/>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515214" y="33709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4067944" y="43790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508104" y="437573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7751238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067944" y="4381052"/>
            <a:ext cx="1434844" cy="1008112"/>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Wissenschaftler vs. Community</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1917044934"/>
              </p:ext>
            </p:extLst>
          </p:nvPr>
        </p:nvGraphicFramePr>
        <p:xfrm>
          <a:off x="1691680" y="1686508"/>
          <a:ext cx="5256585" cy="3706924"/>
        </p:xfrm>
        <a:graphic>
          <a:graphicData uri="http://schemas.openxmlformats.org/drawingml/2006/table">
            <a:tbl>
              <a:tblPr firstRow="1" bandRow="1">
                <a:tableStyleId>{5C22544A-7EE6-4342-B048-85BDC9FD1C3A}</a:tableStyleId>
              </a:tblPr>
              <a:tblGrid>
                <a:gridCol w="2016224"/>
                <a:gridCol w="360040"/>
                <a:gridCol w="1440160"/>
                <a:gridCol w="1440161"/>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r>
                        <a:rPr lang="de-DE" sz="1400" dirty="0" smtClean="0">
                          <a:solidFill>
                            <a:schemeClr val="tx1"/>
                          </a:solidFill>
                        </a:rPr>
                        <a:t>ommunity</a:t>
                      </a:r>
                      <a:endParaRPr lang="de-DE" sz="14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r>
                        <a:rPr lang="de-DE" sz="1400" dirty="0" smtClean="0">
                          <a:solidFill>
                            <a:schemeClr val="tx1"/>
                          </a:solidFill>
                        </a:rPr>
                        <a:t>pen Data</a:t>
                      </a:r>
                      <a:endParaRPr lang="de-DE" sz="14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1400" kern="1200" dirty="0" smtClean="0">
                          <a:solidFill>
                            <a:schemeClr val="tx1"/>
                          </a:solidFill>
                          <a:latin typeface="+mn-lt"/>
                          <a:ea typeface="+mn-ea"/>
                          <a:cs typeface="+mn-cs"/>
                        </a:rPr>
                        <a:t>Do </a:t>
                      </a:r>
                      <a:r>
                        <a:rPr lang="de-DE" sz="3600" kern="1200" dirty="0" smtClean="0">
                          <a:solidFill>
                            <a:schemeClr val="tx1"/>
                          </a:solidFill>
                          <a:latin typeface="+mn-lt"/>
                          <a:ea typeface="+mn-ea"/>
                          <a:cs typeface="+mn-cs"/>
                        </a:rPr>
                        <a:t>N</a:t>
                      </a:r>
                      <a:r>
                        <a:rPr lang="de-DE" sz="1400" kern="1200" dirty="0" smtClean="0">
                          <a:solidFill>
                            <a:schemeClr val="tx1"/>
                          </a:solidFill>
                          <a:latin typeface="+mn-lt"/>
                          <a:ea typeface="+mn-ea"/>
                          <a:cs typeface="+mn-cs"/>
                        </a:rPr>
                        <a:t>ot Open Data</a:t>
                      </a:r>
                      <a:endParaRPr lang="de-DE"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r>
                        <a:rPr lang="de-DE" sz="1400" b="1" dirty="0" smtClean="0">
                          <a:solidFill>
                            <a:schemeClr val="tx1"/>
                          </a:solidFill>
                        </a:rPr>
                        <a:t>issenschaftler</a:t>
                      </a:r>
                      <a:endParaRPr lang="de-DE" sz="14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4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5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4062628" y="3367624"/>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515214" y="33709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4067944" y="43790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508104" y="437573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Gerade Verbindung mit Pfeil 9"/>
          <p:cNvCxnSpPr/>
          <p:nvPr/>
        </p:nvCxnSpPr>
        <p:spPr>
          <a:xfrm>
            <a:off x="5407202" y="4869160"/>
            <a:ext cx="216024" cy="0"/>
          </a:xfrm>
          <a:prstGeom prst="straightConnector1">
            <a:avLst/>
          </a:prstGeom>
          <a:ln w="412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4392871"/>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5508104" y="4379072"/>
            <a:ext cx="1440160" cy="1004776"/>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dirty="0" smtClean="0"/>
              <a:t>Wissenschaftler vs. Community</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4170791033"/>
              </p:ext>
            </p:extLst>
          </p:nvPr>
        </p:nvGraphicFramePr>
        <p:xfrm>
          <a:off x="1691680" y="1686508"/>
          <a:ext cx="5256585" cy="3706924"/>
        </p:xfrm>
        <a:graphic>
          <a:graphicData uri="http://schemas.openxmlformats.org/drawingml/2006/table">
            <a:tbl>
              <a:tblPr firstRow="1" bandRow="1">
                <a:tableStyleId>{5C22544A-7EE6-4342-B048-85BDC9FD1C3A}</a:tableStyleId>
              </a:tblPr>
              <a:tblGrid>
                <a:gridCol w="2016224"/>
                <a:gridCol w="360040"/>
                <a:gridCol w="1440160"/>
                <a:gridCol w="1440161"/>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r>
                        <a:rPr lang="de-DE" sz="1400" dirty="0" smtClean="0">
                          <a:solidFill>
                            <a:schemeClr val="tx1"/>
                          </a:solidFill>
                        </a:rPr>
                        <a:t>ommunity</a:t>
                      </a:r>
                      <a:endParaRPr lang="de-DE" sz="14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r>
                        <a:rPr lang="de-DE" sz="1400" dirty="0" smtClean="0">
                          <a:solidFill>
                            <a:schemeClr val="tx1"/>
                          </a:solidFill>
                        </a:rPr>
                        <a:t>pen Data</a:t>
                      </a:r>
                      <a:endParaRPr lang="de-DE" sz="14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1400" kern="1200" dirty="0" smtClean="0">
                          <a:solidFill>
                            <a:schemeClr val="tx1"/>
                          </a:solidFill>
                          <a:latin typeface="+mn-lt"/>
                          <a:ea typeface="+mn-ea"/>
                          <a:cs typeface="+mn-cs"/>
                        </a:rPr>
                        <a:t>Do </a:t>
                      </a:r>
                      <a:r>
                        <a:rPr lang="de-DE" sz="3600" kern="1200" dirty="0" smtClean="0">
                          <a:solidFill>
                            <a:schemeClr val="tx1"/>
                          </a:solidFill>
                          <a:latin typeface="+mn-lt"/>
                          <a:ea typeface="+mn-ea"/>
                          <a:cs typeface="+mn-cs"/>
                        </a:rPr>
                        <a:t>N</a:t>
                      </a:r>
                      <a:r>
                        <a:rPr lang="de-DE" sz="1400" kern="1200" dirty="0" smtClean="0">
                          <a:solidFill>
                            <a:schemeClr val="tx1"/>
                          </a:solidFill>
                          <a:latin typeface="+mn-lt"/>
                          <a:ea typeface="+mn-ea"/>
                          <a:cs typeface="+mn-cs"/>
                        </a:rPr>
                        <a:t>ot Open Data</a:t>
                      </a:r>
                      <a:endParaRPr lang="de-DE" sz="14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r>
                        <a:rPr lang="de-DE" sz="1400" b="1" dirty="0" smtClean="0">
                          <a:solidFill>
                            <a:schemeClr val="tx1"/>
                          </a:solidFill>
                        </a:rPr>
                        <a:t>issenschaftler</a:t>
                      </a:r>
                      <a:endParaRPr lang="de-DE" sz="14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4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5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4062628" y="3367624"/>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515214" y="33709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4067944" y="43790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508104" y="437573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2114242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Möglichkeit 1: Sanktionen</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904171912"/>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endParaRPr lang="de-DE" sz="36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chemeClr val="tx1"/>
                          </a:solidFill>
                        </a:rPr>
                        <a:t>4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-1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3</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3779912" y="3202344"/>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214756" y="3202344"/>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3774596" y="421045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214756" y="4210456"/>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928042"/>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Möglichkeit 2: Reputation</a:t>
            </a:r>
            <a:endParaRPr lang="de-DE" dirty="0"/>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842160252"/>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endParaRPr lang="de-DE" sz="36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rgbClr val="FF0000"/>
                          </a:solidFill>
                        </a:rPr>
                        <a:t>5</a:t>
                      </a:r>
                      <a:r>
                        <a:rPr lang="de-DE" sz="3600" dirty="0" smtClean="0">
                          <a:solidFill>
                            <a:schemeClr val="tx1"/>
                          </a:solidFill>
                        </a:rPr>
                        <a:t>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0</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5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377991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22007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377991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22007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294647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Möglichkeit 3</a:t>
            </a:r>
            <a:r>
              <a:rPr lang="de-DE" dirty="0"/>
              <a:t>: Reputation/Sanktionen</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434072555"/>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endParaRPr lang="de-DE" sz="36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rgbClr val="FF0000"/>
                          </a:solidFill>
                        </a:rPr>
                        <a:t>5</a:t>
                      </a:r>
                      <a:r>
                        <a:rPr lang="de-DE" sz="3600" dirty="0" smtClean="0">
                          <a:solidFill>
                            <a:schemeClr val="tx1"/>
                          </a:solidFill>
                        </a:rPr>
                        <a:t>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0</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3</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377991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22007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377991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22007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0553200"/>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3779912" y="3202344"/>
            <a:ext cx="2880320" cy="100811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normAutofit fontScale="90000"/>
          </a:bodyPr>
          <a:lstStyle/>
          <a:p>
            <a:r>
              <a:rPr lang="de-DE" dirty="0" smtClean="0"/>
              <a:t>Möglichkeit 3</a:t>
            </a:r>
            <a:r>
              <a:rPr lang="de-DE" dirty="0"/>
              <a:t>: Reputation/Sanktionen</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641431583"/>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endParaRPr lang="de-DE" sz="36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rgbClr val="FF0000"/>
                          </a:solidFill>
                        </a:rPr>
                        <a:t>5</a:t>
                      </a:r>
                      <a:r>
                        <a:rPr lang="de-DE" sz="3600" dirty="0" smtClean="0">
                          <a:solidFill>
                            <a:schemeClr val="tx1"/>
                          </a:solidFill>
                        </a:rPr>
                        <a:t>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0</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3</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377991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22007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377991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22007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988151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3779912" y="3202344"/>
            <a:ext cx="2880320" cy="100811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normAutofit fontScale="90000"/>
          </a:bodyPr>
          <a:lstStyle/>
          <a:p>
            <a:r>
              <a:rPr lang="de-DE" dirty="0" smtClean="0"/>
              <a:t>Möglichkeit 3</a:t>
            </a:r>
            <a:r>
              <a:rPr lang="de-DE" dirty="0"/>
              <a:t>: Reputation/Sanktionen</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3771155574"/>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endParaRPr lang="de-DE" sz="36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rgbClr val="FF0000"/>
                          </a:solidFill>
                        </a:rPr>
                        <a:t>5</a:t>
                      </a:r>
                      <a:r>
                        <a:rPr lang="de-DE" sz="3600" dirty="0" smtClean="0">
                          <a:solidFill>
                            <a:schemeClr val="tx1"/>
                          </a:solidFill>
                        </a:rPr>
                        <a:t>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0</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3</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377991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22007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377991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22007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flipH="1">
            <a:off x="5012038" y="3711716"/>
            <a:ext cx="331146" cy="0"/>
          </a:xfrm>
          <a:prstGeom prst="straightConnector1">
            <a:avLst/>
          </a:prstGeom>
          <a:ln w="412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0349737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Forschungsdaten</a:t>
            </a:r>
            <a:endParaRPr lang="de-DE" dirty="0"/>
          </a:p>
        </p:txBody>
      </p:sp>
      <p:sp>
        <p:nvSpPr>
          <p:cNvPr id="3" name="Inhaltsplatzhalter 2"/>
          <p:cNvSpPr>
            <a:spLocks noGrp="1"/>
          </p:cNvSpPr>
          <p:nvPr>
            <p:ph idx="1"/>
          </p:nvPr>
        </p:nvSpPr>
        <p:spPr/>
        <p:txBody>
          <a:bodyPr/>
          <a:lstStyle/>
          <a:p>
            <a:pPr marL="0" indent="0">
              <a:buNone/>
            </a:pPr>
            <a:r>
              <a:rPr lang="de-DE" dirty="0" smtClean="0"/>
              <a:t>Gravitationswellen</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smtClean="0"/>
              <a:t>BICEP2</a:t>
            </a:r>
            <a:endParaRPr lang="de-DE" dirty="0"/>
          </a:p>
        </p:txBody>
      </p:sp>
      <p:pic>
        <p:nvPicPr>
          <p:cNvPr id="1026" name="Picture 2">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23928" y="3573016"/>
            <a:ext cx="4942384" cy="29150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666883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3779912" y="3207660"/>
            <a:ext cx="1440160" cy="1008112"/>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normAutofit fontScale="90000"/>
          </a:bodyPr>
          <a:lstStyle/>
          <a:p>
            <a:r>
              <a:rPr lang="de-DE" dirty="0" smtClean="0"/>
              <a:t>Möglichkeit 3</a:t>
            </a:r>
            <a:r>
              <a:rPr lang="de-DE" dirty="0"/>
              <a:t>: Reputation/Sanktionen</a:t>
            </a:r>
          </a:p>
        </p:txBody>
      </p:sp>
      <p:graphicFrame>
        <p:nvGraphicFramePr>
          <p:cNvPr id="4" name="Inhaltsplatzhalter 3"/>
          <p:cNvGraphicFramePr>
            <a:graphicFrameLocks noGrp="1"/>
          </p:cNvGraphicFramePr>
          <p:nvPr>
            <p:ph idx="1"/>
            <p:extLst>
              <p:ext uri="{D42A27DB-BD31-4B8C-83A1-F6EECF244321}">
                <p14:modId xmlns:p14="http://schemas.microsoft.com/office/powerpoint/2010/main" val="2962603545"/>
              </p:ext>
            </p:extLst>
          </p:nvPr>
        </p:nvGraphicFramePr>
        <p:xfrm>
          <a:off x="2195736" y="1686508"/>
          <a:ext cx="4464496" cy="3542692"/>
        </p:xfrm>
        <a:graphic>
          <a:graphicData uri="http://schemas.openxmlformats.org/drawingml/2006/table">
            <a:tbl>
              <a:tblPr firstRow="1" bandRow="1">
                <a:tableStyleId>{5C22544A-7EE6-4342-B048-85BDC9FD1C3A}</a:tableStyleId>
              </a:tblPr>
              <a:tblGrid>
                <a:gridCol w="864096"/>
                <a:gridCol w="720080"/>
                <a:gridCol w="1440160"/>
                <a:gridCol w="1440160"/>
              </a:tblGrid>
              <a:tr h="504056">
                <a:tc rowSpan="2" gridSpan="2">
                  <a:txBody>
                    <a:bodyPr/>
                    <a:lstStyle/>
                    <a:p>
                      <a:endParaRPr lang="de-DE" dirty="0">
                        <a:noFill/>
                      </a:endParaRPr>
                    </a:p>
                  </a:txBody>
                  <a:tcPr>
                    <a:lnL w="12700" cmpd="sng">
                      <a:noFill/>
                    </a:lnL>
                    <a:lnR w="12700" cap="flat" cmpd="sng" algn="ctr">
                      <a:noFill/>
                      <a:prstDash val="solid"/>
                      <a:round/>
                      <a:headEnd type="none" w="med" len="med"/>
                      <a:tailEnd type="none" w="med" len="med"/>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de-DE" dirty="0">
                        <a:noFill/>
                      </a:endParaRPr>
                    </a:p>
                  </a:txBody>
                  <a:tcPr/>
                </a:tc>
                <a:tc gridSpan="2">
                  <a:txBody>
                    <a:bodyPr/>
                    <a:lstStyle/>
                    <a:p>
                      <a:pPr algn="ctr"/>
                      <a:r>
                        <a:rPr lang="de-DE" sz="4800" dirty="0" smtClean="0">
                          <a:solidFill>
                            <a:schemeClr val="tx1"/>
                          </a:solidFill>
                        </a:rPr>
                        <a:t>C</a:t>
                      </a:r>
                      <a:endParaRPr lang="de-DE" sz="4800" dirty="0">
                        <a:solidFill>
                          <a:schemeClr val="tx1"/>
                        </a:solidFill>
                      </a:endParaRPr>
                    </a:p>
                  </a:txBody>
                  <a:tcPr anchor="b">
                    <a:lnL w="12700" cap="flat" cmpd="sng" algn="ctr">
                      <a:noFill/>
                      <a:prstDash val="solid"/>
                      <a:round/>
                      <a:headEnd type="none" w="med" len="med"/>
                      <a:tailEnd type="none" w="med" len="med"/>
                    </a:lnL>
                    <a:lnR w="12700" cmpd="sng">
                      <a:noFill/>
                    </a:lnR>
                    <a:lnT w="12700" cmpd="sng">
                      <a:noFill/>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de-DE" dirty="0"/>
                    </a:p>
                  </a:txBody>
                  <a:tcPr/>
                </a:tc>
              </a:tr>
              <a:tr h="689208">
                <a:tc gridSpan="2" vMerge="1">
                  <a:txBody>
                    <a:bodyPr/>
                    <a:lstStyle/>
                    <a:p>
                      <a:endParaRPr lang="de-DE" dirty="0">
                        <a:noFill/>
                      </a:endParaRPr>
                    </a:p>
                  </a:txBody>
                  <a:tcPr/>
                </a:tc>
                <a:tc hMerge="1" vMerge="1">
                  <a:txBody>
                    <a:bodyPr/>
                    <a:lstStyle/>
                    <a:p>
                      <a:endParaRPr lang="de-DE" dirty="0">
                        <a:noFill/>
                      </a:endParaRPr>
                    </a:p>
                  </a:txBody>
                  <a:tcPr/>
                </a:tc>
                <a:tc>
                  <a:txBody>
                    <a:bodyPr/>
                    <a:lstStyle/>
                    <a:p>
                      <a:pPr algn="ctr"/>
                      <a:r>
                        <a:rPr lang="de-DE" sz="3600" dirty="0" smtClean="0">
                          <a:solidFill>
                            <a:schemeClr val="tx1"/>
                          </a:solidFill>
                        </a:rPr>
                        <a:t>O</a:t>
                      </a:r>
                      <a:endParaRPr lang="de-DE" sz="3600" dirty="0">
                        <a:solidFill>
                          <a:schemeClr val="tx1"/>
                        </a:solidFill>
                      </a:endParaRPr>
                    </a:p>
                  </a:txBody>
                  <a:tcPr anchor="b">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rowSpan="2">
                  <a:txBody>
                    <a:bodyPr/>
                    <a:lstStyle/>
                    <a:p>
                      <a:pPr algn="r"/>
                      <a:r>
                        <a:rPr lang="de-DE" sz="4800" b="1" dirty="0" smtClean="0">
                          <a:solidFill>
                            <a:schemeClr val="tx1"/>
                          </a:solidFill>
                        </a:rPr>
                        <a:t>W</a:t>
                      </a:r>
                      <a:endParaRPr lang="de-DE" sz="4800" b="1" dirty="0">
                        <a:solidFill>
                          <a:schemeClr val="tx1"/>
                        </a:solidFill>
                      </a:endParaRPr>
                    </a:p>
                  </a:txBody>
                  <a:tcPr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marL="0" algn="ctr" defTabSz="914400" rtl="0" eaLnBrk="1" latinLnBrk="0" hangingPunct="1"/>
                      <a:r>
                        <a:rPr lang="de-DE" sz="3600" kern="1200" dirty="0" smtClean="0">
                          <a:solidFill>
                            <a:schemeClr val="tx1"/>
                          </a:solidFill>
                          <a:latin typeface="+mn-lt"/>
                          <a:ea typeface="+mn-ea"/>
                          <a:cs typeface="+mn-cs"/>
                        </a:rPr>
                        <a:t>O</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dirty="0" smtClean="0">
                          <a:solidFill>
                            <a:srgbClr val="FF0000"/>
                          </a:solidFill>
                        </a:rPr>
                        <a:t>5</a:t>
                      </a:r>
                      <a:r>
                        <a:rPr lang="de-DE" sz="3600" dirty="0" smtClean="0">
                          <a:solidFill>
                            <a:schemeClr val="tx1"/>
                          </a:solidFill>
                        </a:rPr>
                        <a:t> </a:t>
                      </a:r>
                      <a:r>
                        <a:rPr lang="de-DE" sz="3600" baseline="0" dirty="0" smtClean="0">
                          <a:solidFill>
                            <a:schemeClr val="tx1"/>
                          </a:solidFill>
                        </a:rPr>
                        <a:t>   </a:t>
                      </a:r>
                      <a:r>
                        <a:rPr lang="de-DE" sz="3600" dirty="0" smtClean="0">
                          <a:solidFill>
                            <a:schemeClr val="tx1"/>
                          </a:solidFill>
                        </a:rPr>
                        <a:t> 4</a:t>
                      </a:r>
                      <a:endParaRPr lang="de-DE" sz="36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0</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1</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1015262">
                <a:tc vMerge="1">
                  <a:txBody>
                    <a:bodyPr/>
                    <a:lstStyle/>
                    <a:p>
                      <a:endParaRPr lang="de-DE" dirty="0">
                        <a:noFill/>
                      </a:endParaRPr>
                    </a:p>
                  </a:txBody>
                  <a:tcPr/>
                </a:tc>
                <a:tc>
                  <a:txBody>
                    <a:bodyPr/>
                    <a:lstStyle/>
                    <a:p>
                      <a:pPr marL="0" algn="ctr" defTabSz="914400" rtl="0" eaLnBrk="1" latinLnBrk="0" hangingPunct="1"/>
                      <a:r>
                        <a:rPr lang="de-DE" sz="3600" kern="1200" dirty="0" smtClean="0">
                          <a:solidFill>
                            <a:schemeClr val="tx1"/>
                          </a:solidFill>
                          <a:latin typeface="+mn-lt"/>
                          <a:ea typeface="+mn-ea"/>
                          <a:cs typeface="+mn-cs"/>
                        </a:rPr>
                        <a:t>N</a:t>
                      </a:r>
                      <a:endParaRPr lang="de-DE" sz="3600" kern="1200" dirty="0">
                        <a:solidFill>
                          <a:schemeClr val="tx1"/>
                        </a:solidFill>
                        <a:latin typeface="+mn-lt"/>
                        <a:ea typeface="+mn-ea"/>
                        <a:cs typeface="+mn-cs"/>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de-DE" sz="3600" kern="1200" dirty="0" smtClean="0">
                          <a:solidFill>
                            <a:srgbClr val="FF0000"/>
                          </a:solidFill>
                          <a:latin typeface="+mn-lt"/>
                          <a:ea typeface="+mn-ea"/>
                          <a:cs typeface="+mn-cs"/>
                        </a:rPr>
                        <a:t>3</a:t>
                      </a:r>
                      <a:r>
                        <a:rPr lang="de-DE" sz="3600" kern="1200" dirty="0" smtClean="0">
                          <a:solidFill>
                            <a:schemeClr val="tx1"/>
                          </a:solidFill>
                          <a:latin typeface="+mn-lt"/>
                          <a:ea typeface="+mn-ea"/>
                          <a:cs typeface="+mn-cs"/>
                        </a:rPr>
                        <a:t>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3</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de-DE" sz="3600" kern="1200" dirty="0" smtClean="0">
                          <a:solidFill>
                            <a:schemeClr val="tx1"/>
                          </a:solidFill>
                          <a:latin typeface="+mn-lt"/>
                          <a:ea typeface="+mn-ea"/>
                          <a:cs typeface="+mn-cs"/>
                        </a:rPr>
                        <a:t>0 </a:t>
                      </a:r>
                      <a:r>
                        <a:rPr lang="de-DE" sz="3600" kern="1200" baseline="0" dirty="0" smtClean="0">
                          <a:solidFill>
                            <a:schemeClr val="tx1"/>
                          </a:solidFill>
                          <a:latin typeface="+mn-lt"/>
                          <a:ea typeface="+mn-ea"/>
                          <a:cs typeface="+mn-cs"/>
                        </a:rPr>
                        <a:t>   </a:t>
                      </a:r>
                      <a:r>
                        <a:rPr lang="de-DE" sz="3600" kern="1200" dirty="0" smtClean="0">
                          <a:solidFill>
                            <a:schemeClr val="tx1"/>
                          </a:solidFill>
                          <a:latin typeface="+mn-lt"/>
                          <a:ea typeface="+mn-ea"/>
                          <a:cs typeface="+mn-cs"/>
                        </a:rPr>
                        <a:t> 0</a:t>
                      </a:r>
                      <a:endParaRPr lang="de-DE" sz="360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cxnSp>
        <p:nvCxnSpPr>
          <p:cNvPr id="5" name="Gerade Verbindung 4"/>
          <p:cNvCxnSpPr/>
          <p:nvPr/>
        </p:nvCxnSpPr>
        <p:spPr>
          <a:xfrm>
            <a:off x="377991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5"/>
          <p:cNvCxnSpPr/>
          <p:nvPr/>
        </p:nvCxnSpPr>
        <p:spPr>
          <a:xfrm>
            <a:off x="5220072" y="3207660"/>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 name="Gerade Verbindung 6"/>
          <p:cNvCxnSpPr/>
          <p:nvPr/>
        </p:nvCxnSpPr>
        <p:spPr>
          <a:xfrm>
            <a:off x="377991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Gerade Verbindung 7"/>
          <p:cNvCxnSpPr/>
          <p:nvPr/>
        </p:nvCxnSpPr>
        <p:spPr>
          <a:xfrm>
            <a:off x="5220072" y="4215772"/>
            <a:ext cx="1440160" cy="100811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01424030"/>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Open Science</a:t>
            </a:r>
            <a:endParaRPr lang="de-DE" dirty="0"/>
          </a:p>
        </p:txBody>
      </p:sp>
      <p:sp>
        <p:nvSpPr>
          <p:cNvPr id="3" name="Inhaltsplatzhalter 2"/>
          <p:cNvSpPr>
            <a:spLocks noGrp="1"/>
          </p:cNvSpPr>
          <p:nvPr>
            <p:ph idx="1"/>
          </p:nvPr>
        </p:nvSpPr>
        <p:spPr/>
        <p:txBody>
          <a:bodyPr>
            <a:normAutofit lnSpcReduction="10000"/>
          </a:bodyPr>
          <a:lstStyle/>
          <a:p>
            <a:r>
              <a:rPr lang="en-US" dirty="0" smtClean="0"/>
              <a:t>Transparency </a:t>
            </a:r>
            <a:r>
              <a:rPr lang="en-US" dirty="0"/>
              <a:t>in experimental methodology, observation, and collection of data.</a:t>
            </a:r>
          </a:p>
          <a:p>
            <a:r>
              <a:rPr lang="en-US" dirty="0" smtClean="0"/>
              <a:t>Public </a:t>
            </a:r>
            <a:r>
              <a:rPr lang="en-US" dirty="0"/>
              <a:t>availability and reusability of scientific data.</a:t>
            </a:r>
          </a:p>
          <a:p>
            <a:r>
              <a:rPr lang="en-US" dirty="0" smtClean="0"/>
              <a:t>Public </a:t>
            </a:r>
            <a:r>
              <a:rPr lang="en-US" dirty="0"/>
              <a:t>accessibility and transparency of scientific communication.</a:t>
            </a:r>
          </a:p>
          <a:p>
            <a:r>
              <a:rPr lang="en-US" i="1" dirty="0" smtClean="0"/>
              <a:t>Using </a:t>
            </a:r>
            <a:r>
              <a:rPr lang="en-US" i="1" dirty="0"/>
              <a:t>web-based tools to facilitate scientific collaboration</a:t>
            </a:r>
            <a:r>
              <a:rPr lang="en-US" i="1" dirty="0" smtClean="0"/>
              <a:t>.</a:t>
            </a:r>
          </a:p>
          <a:p>
            <a:pPr marL="0" indent="0" algn="r">
              <a:buNone/>
            </a:pPr>
            <a:r>
              <a:rPr lang="en-US" dirty="0"/>
              <a:t>(Dan </a:t>
            </a:r>
            <a:r>
              <a:rPr lang="en-US" dirty="0" err="1" smtClean="0"/>
              <a:t>Gezelter</a:t>
            </a:r>
            <a:r>
              <a:rPr lang="en-US" dirty="0" smtClean="0"/>
              <a:t>, 2009)</a:t>
            </a:r>
            <a:endParaRPr lang="de-DE" dirty="0"/>
          </a:p>
        </p:txBody>
      </p:sp>
    </p:spTree>
    <p:extLst>
      <p:ext uri="{BB962C8B-B14F-4D97-AF65-F5344CB8AC3E}">
        <p14:creationId xmlns:p14="http://schemas.microsoft.com/office/powerpoint/2010/main" val="2699420136"/>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Open Science</a:t>
            </a:r>
            <a:endParaRPr lang="de-DE" dirty="0"/>
          </a:p>
        </p:txBody>
      </p:sp>
      <p:sp>
        <p:nvSpPr>
          <p:cNvPr id="3" name="Inhaltsplatzhalter 2"/>
          <p:cNvSpPr>
            <a:spLocks noGrp="1"/>
          </p:cNvSpPr>
          <p:nvPr>
            <p:ph idx="1"/>
          </p:nvPr>
        </p:nvSpPr>
        <p:spPr/>
        <p:txBody>
          <a:bodyPr>
            <a:normAutofit/>
          </a:bodyPr>
          <a:lstStyle/>
          <a:p>
            <a:pPr marL="0" indent="0">
              <a:buNone/>
            </a:pPr>
            <a:r>
              <a:rPr lang="en-US" dirty="0"/>
              <a:t>The conduction of science in a way that others can collaborate and contribute, where research data, lab notes and other research processes are freely available, with terms that allow reuse, redistribution and reproduction of the research. </a:t>
            </a:r>
            <a:endParaRPr lang="en-US" dirty="0" smtClean="0"/>
          </a:p>
          <a:p>
            <a:pPr marL="0" indent="0" algn="r">
              <a:buNone/>
            </a:pPr>
            <a:r>
              <a:rPr lang="en-US" dirty="0" smtClean="0"/>
              <a:t>(</a:t>
            </a:r>
            <a:r>
              <a:rPr lang="en-US" dirty="0" smtClean="0">
                <a:hlinkClick r:id="rId2"/>
              </a:rPr>
              <a:t>FOSTER</a:t>
            </a:r>
            <a:r>
              <a:rPr lang="en-US" dirty="0" smtClean="0"/>
              <a:t>)</a:t>
            </a:r>
            <a:endParaRPr lang="de-DE" dirty="0"/>
          </a:p>
        </p:txBody>
      </p:sp>
    </p:spTree>
    <p:extLst>
      <p:ext uri="{BB962C8B-B14F-4D97-AF65-F5344CB8AC3E}">
        <p14:creationId xmlns:p14="http://schemas.microsoft.com/office/powerpoint/2010/main" val="51070011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Open Science</a:t>
            </a:r>
            <a:endParaRPr lang="de-DE" dirty="0"/>
          </a:p>
        </p:txBody>
      </p:sp>
      <p:sp>
        <p:nvSpPr>
          <p:cNvPr id="3" name="Inhaltsplatzhalter 2"/>
          <p:cNvSpPr>
            <a:spLocks noGrp="1"/>
          </p:cNvSpPr>
          <p:nvPr>
            <p:ph idx="1"/>
          </p:nvPr>
        </p:nvSpPr>
        <p:spPr/>
        <p:txBody>
          <a:bodyPr>
            <a:normAutofit fontScale="62500" lnSpcReduction="20000"/>
          </a:bodyPr>
          <a:lstStyle/>
          <a:p>
            <a:pPr marL="0" indent="0">
              <a:buNone/>
            </a:pPr>
            <a:r>
              <a:rPr lang="de-DE" dirty="0" smtClean="0"/>
              <a:t>meint</a:t>
            </a:r>
          </a:p>
          <a:p>
            <a:r>
              <a:rPr lang="de-DE" dirty="0" smtClean="0"/>
              <a:t>den </a:t>
            </a:r>
            <a:r>
              <a:rPr lang="de-DE" dirty="0"/>
              <a:t>öffentlichen Zugang zu Forschungsergebnissen in Form von Publikationen (</a:t>
            </a:r>
            <a:r>
              <a:rPr lang="de-DE" b="1" dirty="0"/>
              <a:t>Open </a:t>
            </a:r>
            <a:r>
              <a:rPr lang="de-DE" b="1" dirty="0" smtClean="0"/>
              <a:t>Access</a:t>
            </a:r>
            <a:r>
              <a:rPr lang="de-DE" dirty="0" smtClean="0"/>
              <a:t>)</a:t>
            </a:r>
          </a:p>
          <a:p>
            <a:r>
              <a:rPr lang="de-DE" dirty="0" smtClean="0"/>
              <a:t>die </a:t>
            </a:r>
            <a:r>
              <a:rPr lang="de-DE" dirty="0"/>
              <a:t>freie Verfügbarkeit von Forschungsdaten/Rohdaten (</a:t>
            </a:r>
            <a:r>
              <a:rPr lang="de-DE" b="1" dirty="0"/>
              <a:t>Open Research Data</a:t>
            </a:r>
            <a:r>
              <a:rPr lang="de-DE" dirty="0" smtClean="0"/>
              <a:t>)</a:t>
            </a:r>
          </a:p>
          <a:p>
            <a:r>
              <a:rPr lang="de-DE" dirty="0" smtClean="0"/>
              <a:t>die </a:t>
            </a:r>
            <a:r>
              <a:rPr lang="de-DE" dirty="0"/>
              <a:t>Zugänglichkeit und Vernetzung von öffentlichen Datenbeständen (</a:t>
            </a:r>
            <a:r>
              <a:rPr lang="de-DE" b="1" dirty="0" err="1"/>
              <a:t>Linked</a:t>
            </a:r>
            <a:r>
              <a:rPr lang="de-DE" b="1" dirty="0"/>
              <a:t> Open </a:t>
            </a:r>
            <a:r>
              <a:rPr lang="de-DE" b="1" dirty="0" smtClean="0"/>
              <a:t>Data</a:t>
            </a:r>
            <a:r>
              <a:rPr lang="de-DE" dirty="0" smtClean="0"/>
              <a:t>)</a:t>
            </a:r>
          </a:p>
          <a:p>
            <a:r>
              <a:rPr lang="de-DE" dirty="0" smtClean="0"/>
              <a:t>die </a:t>
            </a:r>
            <a:r>
              <a:rPr lang="de-DE" dirty="0"/>
              <a:t>Suche nach Alternativen zu den traditionellen Begutachtungs-Verfahren der Zeitschriften-Verlage, um eine höhere Transparenz in diesem Bereich zu gewährleisten (</a:t>
            </a:r>
            <a:r>
              <a:rPr lang="de-DE" b="1" dirty="0"/>
              <a:t>Open </a:t>
            </a:r>
            <a:r>
              <a:rPr lang="de-DE" b="1" dirty="0" smtClean="0"/>
              <a:t>Review</a:t>
            </a:r>
            <a:r>
              <a:rPr lang="de-DE" dirty="0" smtClean="0"/>
              <a:t>)</a:t>
            </a:r>
          </a:p>
          <a:p>
            <a:r>
              <a:rPr lang="de-DE" dirty="0" smtClean="0"/>
              <a:t>die </a:t>
            </a:r>
            <a:r>
              <a:rPr lang="de-DE" dirty="0"/>
              <a:t>Entwicklung und den Einsatz quelloffener Software für die Wissenschaft (</a:t>
            </a:r>
            <a:r>
              <a:rPr lang="de-DE" b="1" dirty="0"/>
              <a:t>Open </a:t>
            </a:r>
            <a:r>
              <a:rPr lang="de-DE" b="1" dirty="0" smtClean="0"/>
              <a:t>Source</a:t>
            </a:r>
            <a:r>
              <a:rPr lang="de-DE" dirty="0" smtClean="0"/>
              <a:t>)</a:t>
            </a:r>
          </a:p>
          <a:p>
            <a:r>
              <a:rPr lang="de-DE" dirty="0" smtClean="0"/>
              <a:t>die </a:t>
            </a:r>
            <a:r>
              <a:rPr lang="de-DE" dirty="0"/>
              <a:t>Einbeziehung nicht-professioneller Wissenschaftler in den wissenschaftlichen Prozess (</a:t>
            </a:r>
            <a:r>
              <a:rPr lang="de-DE" b="1" dirty="0" err="1"/>
              <a:t>Citizen</a:t>
            </a:r>
            <a:r>
              <a:rPr lang="de-DE" b="1" dirty="0"/>
              <a:t> Science</a:t>
            </a:r>
            <a:r>
              <a:rPr lang="de-DE" dirty="0" smtClean="0"/>
              <a:t>)</a:t>
            </a:r>
          </a:p>
          <a:p>
            <a:r>
              <a:rPr lang="de-DE" dirty="0" smtClean="0"/>
              <a:t>freien Zugang zu digitalen Lehrmaterial und (Aufzeichnungen von) Lehrveranstaltungen (</a:t>
            </a:r>
            <a:r>
              <a:rPr lang="de-DE" b="1" dirty="0" smtClean="0"/>
              <a:t>Open Education</a:t>
            </a:r>
            <a:r>
              <a:rPr lang="de-DE" dirty="0" smtClean="0"/>
              <a:t>)</a:t>
            </a:r>
            <a:endParaRPr lang="de-DE" dirty="0"/>
          </a:p>
        </p:txBody>
      </p:sp>
    </p:spTree>
    <p:extLst>
      <p:ext uri="{BB962C8B-B14F-4D97-AF65-F5344CB8AC3E}">
        <p14:creationId xmlns:p14="http://schemas.microsoft.com/office/powerpoint/2010/main" val="3633209936"/>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Science 2.0</a:t>
            </a:r>
            <a:endParaRPr lang="de-DE" dirty="0"/>
          </a:p>
        </p:txBody>
      </p:sp>
      <p:sp>
        <p:nvSpPr>
          <p:cNvPr id="3" name="Inhaltsplatzhalter 2"/>
          <p:cNvSpPr>
            <a:spLocks noGrp="1"/>
          </p:cNvSpPr>
          <p:nvPr>
            <p:ph idx="1"/>
          </p:nvPr>
        </p:nvSpPr>
        <p:spPr/>
        <p:txBody>
          <a:bodyPr>
            <a:normAutofit fontScale="92500" lnSpcReduction="10000"/>
          </a:bodyPr>
          <a:lstStyle/>
          <a:p>
            <a:r>
              <a:rPr lang="de-DE" dirty="0" smtClean="0"/>
              <a:t>Facebook, </a:t>
            </a:r>
            <a:r>
              <a:rPr lang="de-DE" dirty="0" err="1" smtClean="0"/>
              <a:t>ResearchGate</a:t>
            </a:r>
            <a:endParaRPr lang="de-DE" dirty="0" smtClean="0"/>
          </a:p>
          <a:p>
            <a:r>
              <a:rPr lang="de-DE" dirty="0" smtClean="0"/>
              <a:t>Twitter</a:t>
            </a:r>
          </a:p>
          <a:p>
            <a:r>
              <a:rPr lang="de-DE" dirty="0" err="1" smtClean="0"/>
              <a:t>Altmetrics</a:t>
            </a:r>
            <a:endParaRPr lang="de-DE" dirty="0" smtClean="0"/>
          </a:p>
          <a:p>
            <a:r>
              <a:rPr lang="de-DE" dirty="0" smtClean="0"/>
              <a:t>Dropbox</a:t>
            </a:r>
          </a:p>
          <a:p>
            <a:r>
              <a:rPr lang="de-DE" dirty="0" smtClean="0"/>
              <a:t>Blogs</a:t>
            </a:r>
          </a:p>
          <a:p>
            <a:r>
              <a:rPr lang="de-DE" dirty="0" smtClean="0"/>
              <a:t>Wikis</a:t>
            </a:r>
          </a:p>
          <a:p>
            <a:endParaRPr lang="de-DE" dirty="0"/>
          </a:p>
          <a:p>
            <a:pPr marL="0" indent="0">
              <a:buNone/>
            </a:pPr>
            <a:r>
              <a:rPr lang="de-DE" dirty="0" smtClean="0">
                <a:sym typeface="Wingdings" panose="05000000000000000000" pitchFamily="2" charset="2"/>
              </a:rPr>
              <a:t>	meistens kommerzielle Anbieter, kein soziales 	Dilemma</a:t>
            </a:r>
            <a:endParaRPr lang="de-DE" dirty="0"/>
          </a:p>
        </p:txBody>
      </p:sp>
    </p:spTree>
    <p:extLst>
      <p:ext uri="{BB962C8B-B14F-4D97-AF65-F5344CB8AC3E}">
        <p14:creationId xmlns:p14="http://schemas.microsoft.com/office/powerpoint/2010/main" val="388007608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Big Data/Data-</a:t>
            </a:r>
            <a:r>
              <a:rPr lang="de-DE" dirty="0" err="1" smtClean="0"/>
              <a:t>Driven</a:t>
            </a:r>
            <a:r>
              <a:rPr lang="de-DE" dirty="0" smtClean="0"/>
              <a:t> Research</a:t>
            </a:r>
            <a:endParaRPr lang="de-DE" dirty="0"/>
          </a:p>
        </p:txBody>
      </p:sp>
      <p:sp>
        <p:nvSpPr>
          <p:cNvPr id="3" name="Inhaltsplatzhalter 2"/>
          <p:cNvSpPr>
            <a:spLocks noGrp="1"/>
          </p:cNvSpPr>
          <p:nvPr>
            <p:ph idx="1"/>
          </p:nvPr>
        </p:nvSpPr>
        <p:spPr/>
        <p:txBody>
          <a:bodyPr>
            <a:normAutofit fontScale="92500" lnSpcReduction="20000"/>
          </a:bodyPr>
          <a:lstStyle/>
          <a:p>
            <a:r>
              <a:rPr lang="de-DE" dirty="0" smtClean="0">
                <a:hlinkClick r:id="rId2"/>
              </a:rPr>
              <a:t>Definition </a:t>
            </a:r>
            <a:r>
              <a:rPr lang="de-DE" dirty="0" smtClean="0"/>
              <a:t>(Hasso Plattner)</a:t>
            </a:r>
          </a:p>
          <a:p>
            <a:endParaRPr lang="de-DE" dirty="0" smtClean="0"/>
          </a:p>
          <a:p>
            <a:r>
              <a:rPr lang="de-DE" dirty="0" smtClean="0"/>
              <a:t>Induktiver Forschungsansatz</a:t>
            </a:r>
          </a:p>
          <a:p>
            <a:endParaRPr lang="de-DE" dirty="0"/>
          </a:p>
          <a:p>
            <a:pPr marL="0" indent="0">
              <a:buNone/>
            </a:pPr>
            <a:r>
              <a:rPr lang="de-DE" dirty="0" smtClean="0"/>
              <a:t>Kausalitätsproblem	Statistisches Problem</a:t>
            </a:r>
          </a:p>
          <a:p>
            <a:endParaRPr lang="de-DE" dirty="0"/>
          </a:p>
          <a:p>
            <a:endParaRPr lang="de-DE" dirty="0" smtClean="0"/>
          </a:p>
          <a:p>
            <a:endParaRPr lang="de-DE" dirty="0"/>
          </a:p>
          <a:p>
            <a:r>
              <a:rPr lang="de-DE" dirty="0" smtClean="0"/>
              <a:t>Tipp: </a:t>
            </a:r>
            <a:r>
              <a:rPr lang="de-DE" dirty="0" smtClean="0">
                <a:hlinkClick r:id="rId3"/>
              </a:rPr>
              <a:t>Hans </a:t>
            </a:r>
            <a:r>
              <a:rPr lang="de-DE" dirty="0" err="1" smtClean="0">
                <a:hlinkClick r:id="rId3"/>
              </a:rPr>
              <a:t>Rosling</a:t>
            </a:r>
            <a:r>
              <a:rPr lang="de-DE" dirty="0">
                <a:hlinkClick r:id="rId3"/>
              </a:rPr>
              <a:t> </a:t>
            </a:r>
            <a:r>
              <a:rPr lang="de-DE" dirty="0" smtClean="0">
                <a:hlinkClick r:id="rId3"/>
              </a:rPr>
              <a:t>„The Joy </a:t>
            </a:r>
            <a:r>
              <a:rPr lang="de-DE" dirty="0" err="1" smtClean="0">
                <a:hlinkClick r:id="rId3"/>
              </a:rPr>
              <a:t>of</a:t>
            </a:r>
            <a:r>
              <a:rPr lang="de-DE" dirty="0" smtClean="0">
                <a:hlinkClick r:id="rId3"/>
              </a:rPr>
              <a:t> </a:t>
            </a:r>
            <a:r>
              <a:rPr lang="de-DE" dirty="0" err="1" smtClean="0">
                <a:hlinkClick r:id="rId3"/>
              </a:rPr>
              <a:t>Stats</a:t>
            </a:r>
            <a:r>
              <a:rPr lang="de-DE" dirty="0" smtClean="0">
                <a:hlinkClick r:id="rId3"/>
              </a:rPr>
              <a:t>“</a:t>
            </a:r>
            <a:endParaRPr lang="de-DE" dirty="0"/>
          </a:p>
        </p:txBody>
      </p:sp>
      <p:cxnSp>
        <p:nvCxnSpPr>
          <p:cNvPr id="5" name="Gerade Verbindung mit Pfeil 4"/>
          <p:cNvCxnSpPr/>
          <p:nvPr/>
        </p:nvCxnSpPr>
        <p:spPr>
          <a:xfrm>
            <a:off x="2072984" y="2874200"/>
            <a:ext cx="0" cy="64807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9" name="Gerade Verbindung mit Pfeil 8"/>
          <p:cNvCxnSpPr/>
          <p:nvPr/>
        </p:nvCxnSpPr>
        <p:spPr>
          <a:xfrm>
            <a:off x="4801556" y="2874200"/>
            <a:ext cx="0" cy="648072"/>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96491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Open </a:t>
            </a:r>
            <a:r>
              <a:rPr lang="de-DE" strike="sngStrike" dirty="0" smtClean="0"/>
              <a:t>Research</a:t>
            </a:r>
            <a:r>
              <a:rPr lang="de-DE" dirty="0" smtClean="0"/>
              <a:t> Data</a:t>
            </a:r>
            <a:endParaRPr lang="de-DE" dirty="0"/>
          </a:p>
        </p:txBody>
      </p:sp>
      <p:sp>
        <p:nvSpPr>
          <p:cNvPr id="3" name="Inhaltsplatzhalter 2"/>
          <p:cNvSpPr>
            <a:spLocks noGrp="1"/>
          </p:cNvSpPr>
          <p:nvPr>
            <p:ph idx="1"/>
          </p:nvPr>
        </p:nvSpPr>
        <p:spPr/>
        <p:txBody>
          <a:bodyPr/>
          <a:lstStyle/>
          <a:p>
            <a:r>
              <a:rPr lang="de-DE" dirty="0" smtClean="0">
                <a:hlinkClick r:id="rId2"/>
              </a:rPr>
              <a:t>Open Data Portal München</a:t>
            </a:r>
            <a:endParaRPr lang="de-DE" dirty="0" smtClean="0"/>
          </a:p>
          <a:p>
            <a:r>
              <a:rPr lang="de-DE" dirty="0" smtClean="0">
                <a:hlinkClick r:id="rId3"/>
              </a:rPr>
              <a:t>Open Data Portal der Bundesregierung</a:t>
            </a:r>
            <a:endParaRPr lang="de-DE" dirty="0" smtClean="0"/>
          </a:p>
          <a:p>
            <a:r>
              <a:rPr lang="de-DE" dirty="0" smtClean="0">
                <a:hlinkClick r:id="rId4"/>
              </a:rPr>
              <a:t>Open Data Portal der EU</a:t>
            </a:r>
            <a:endParaRPr lang="de-DE" dirty="0"/>
          </a:p>
        </p:txBody>
      </p:sp>
    </p:spTree>
    <p:extLst>
      <p:ext uri="{BB962C8B-B14F-4D97-AF65-F5344CB8AC3E}">
        <p14:creationId xmlns:p14="http://schemas.microsoft.com/office/powerpoint/2010/main" val="2366944651"/>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Methoden/Werkzeuge</a:t>
            </a:r>
          </a:p>
        </p:txBody>
      </p:sp>
      <p:sp>
        <p:nvSpPr>
          <p:cNvPr id="6" name="Textfeld 5"/>
          <p:cNvSpPr txBox="1"/>
          <p:nvPr/>
        </p:nvSpPr>
        <p:spPr>
          <a:xfrm>
            <a:off x="2035358" y="3465964"/>
            <a:ext cx="936104"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Rohdaten</a:t>
            </a:r>
            <a:endParaRPr lang="de-DE" sz="1400" dirty="0"/>
          </a:p>
        </p:txBody>
      </p:sp>
      <p:sp>
        <p:nvSpPr>
          <p:cNvPr id="7" name="Textfeld 6"/>
          <p:cNvSpPr txBox="1"/>
          <p:nvPr/>
        </p:nvSpPr>
        <p:spPr>
          <a:xfrm>
            <a:off x="3763550" y="3481169"/>
            <a:ext cx="1094576"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Primärdaten</a:t>
            </a:r>
            <a:endParaRPr lang="de-DE" sz="1400" dirty="0"/>
          </a:p>
        </p:txBody>
      </p:sp>
      <p:sp>
        <p:nvSpPr>
          <p:cNvPr id="8" name="Textfeld 7"/>
          <p:cNvSpPr txBox="1"/>
          <p:nvPr/>
        </p:nvSpPr>
        <p:spPr>
          <a:xfrm>
            <a:off x="8026478" y="3466194"/>
            <a:ext cx="1080120"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Tertiärdaten</a:t>
            </a:r>
            <a:endParaRPr lang="de-DE" sz="1400" dirty="0"/>
          </a:p>
        </p:txBody>
      </p:sp>
      <p:sp>
        <p:nvSpPr>
          <p:cNvPr id="9" name="Textfeld 8"/>
          <p:cNvSpPr txBox="1"/>
          <p:nvPr/>
        </p:nvSpPr>
        <p:spPr>
          <a:xfrm>
            <a:off x="5772376" y="3466194"/>
            <a:ext cx="1296144" cy="307777"/>
          </a:xfrm>
          <a:prstGeom prst="rect">
            <a:avLst/>
          </a:prstGeom>
          <a:solidFill>
            <a:schemeClr val="accent2">
              <a:lumMod val="40000"/>
              <a:lumOff val="60000"/>
            </a:schemeClr>
          </a:solidFill>
          <a:ln w="12700">
            <a:solidFill>
              <a:schemeClr val="tx1">
                <a:lumMod val="50000"/>
                <a:lumOff val="50000"/>
              </a:schemeClr>
            </a:solidFill>
          </a:ln>
        </p:spPr>
        <p:txBody>
          <a:bodyPr wrap="square" rtlCol="0">
            <a:spAutoFit/>
          </a:bodyPr>
          <a:lstStyle/>
          <a:p>
            <a:pPr algn="ctr"/>
            <a:r>
              <a:rPr lang="de-DE" sz="1400" dirty="0" smtClean="0"/>
              <a:t>Sekundärdaten</a:t>
            </a:r>
            <a:endParaRPr lang="de-DE" sz="1400" dirty="0"/>
          </a:p>
        </p:txBody>
      </p:sp>
      <p:sp>
        <p:nvSpPr>
          <p:cNvPr id="10" name="Ellipse 9"/>
          <p:cNvSpPr/>
          <p:nvPr/>
        </p:nvSpPr>
        <p:spPr>
          <a:xfrm>
            <a:off x="35496" y="3500717"/>
            <a:ext cx="113576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Planung</a:t>
            </a:r>
            <a:endParaRPr lang="de-DE" sz="1400" dirty="0">
              <a:solidFill>
                <a:schemeClr val="tx1"/>
              </a:solidFill>
            </a:endParaRPr>
          </a:p>
        </p:txBody>
      </p:sp>
      <p:sp>
        <p:nvSpPr>
          <p:cNvPr id="11" name="Pfeil nach rechts 10"/>
          <p:cNvSpPr/>
          <p:nvPr/>
        </p:nvSpPr>
        <p:spPr>
          <a:xfrm>
            <a:off x="1243270" y="3496376"/>
            <a:ext cx="720080" cy="277365"/>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2" name="Textfeld 11"/>
          <p:cNvSpPr txBox="1"/>
          <p:nvPr/>
        </p:nvSpPr>
        <p:spPr>
          <a:xfrm>
            <a:off x="1177119" y="3219546"/>
            <a:ext cx="888385" cy="307777"/>
          </a:xfrm>
          <a:prstGeom prst="rect">
            <a:avLst/>
          </a:prstGeom>
          <a:noFill/>
        </p:spPr>
        <p:txBody>
          <a:bodyPr wrap="none" rtlCol="0">
            <a:spAutoFit/>
          </a:bodyPr>
          <a:lstStyle/>
          <a:p>
            <a:r>
              <a:rPr lang="de-DE" sz="1400" dirty="0" smtClean="0"/>
              <a:t>Erhebung</a:t>
            </a:r>
            <a:endParaRPr lang="de-DE" sz="1400" dirty="0"/>
          </a:p>
        </p:txBody>
      </p:sp>
      <p:sp>
        <p:nvSpPr>
          <p:cNvPr id="13" name="Textfeld 12"/>
          <p:cNvSpPr txBox="1"/>
          <p:nvPr/>
        </p:nvSpPr>
        <p:spPr>
          <a:xfrm>
            <a:off x="1147142" y="3722981"/>
            <a:ext cx="948337" cy="307777"/>
          </a:xfrm>
          <a:prstGeom prst="rect">
            <a:avLst/>
          </a:prstGeom>
          <a:noFill/>
        </p:spPr>
        <p:txBody>
          <a:bodyPr wrap="none" rtlCol="0">
            <a:spAutoFit/>
          </a:bodyPr>
          <a:lstStyle/>
          <a:p>
            <a:r>
              <a:rPr lang="de-DE" sz="1400" dirty="0" smtClean="0"/>
              <a:t>Recherche</a:t>
            </a:r>
            <a:endParaRPr lang="de-DE" sz="1400" dirty="0"/>
          </a:p>
        </p:txBody>
      </p:sp>
      <p:sp>
        <p:nvSpPr>
          <p:cNvPr id="15" name="Pfeil nach rechts 14"/>
          <p:cNvSpPr/>
          <p:nvPr/>
        </p:nvSpPr>
        <p:spPr>
          <a:xfrm>
            <a:off x="3043470" y="3496376"/>
            <a:ext cx="648072"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16" name="Textfeld 15"/>
          <p:cNvSpPr txBox="1"/>
          <p:nvPr/>
        </p:nvSpPr>
        <p:spPr>
          <a:xfrm>
            <a:off x="2937388" y="3231076"/>
            <a:ext cx="860235" cy="307777"/>
          </a:xfrm>
          <a:prstGeom prst="rect">
            <a:avLst/>
          </a:prstGeom>
          <a:noFill/>
        </p:spPr>
        <p:txBody>
          <a:bodyPr wrap="none" rtlCol="0">
            <a:spAutoFit/>
          </a:bodyPr>
          <a:lstStyle/>
          <a:p>
            <a:r>
              <a:rPr lang="de-DE" sz="1400" dirty="0" smtClean="0"/>
              <a:t>Selektion</a:t>
            </a:r>
            <a:endParaRPr lang="de-DE" sz="1400" dirty="0"/>
          </a:p>
        </p:txBody>
      </p:sp>
      <p:sp>
        <p:nvSpPr>
          <p:cNvPr id="18" name="Textfeld 17"/>
          <p:cNvSpPr txBox="1"/>
          <p:nvPr/>
        </p:nvSpPr>
        <p:spPr>
          <a:xfrm>
            <a:off x="4739623" y="3224507"/>
            <a:ext cx="1137106" cy="307777"/>
          </a:xfrm>
          <a:prstGeom prst="rect">
            <a:avLst/>
          </a:prstGeom>
          <a:noFill/>
        </p:spPr>
        <p:txBody>
          <a:bodyPr wrap="none" rtlCol="0">
            <a:spAutoFit/>
          </a:bodyPr>
          <a:lstStyle/>
          <a:p>
            <a:r>
              <a:rPr lang="de-DE" sz="1400" dirty="0" smtClean="0"/>
              <a:t>Verarbeitung</a:t>
            </a:r>
            <a:endParaRPr lang="de-DE" sz="1400" dirty="0"/>
          </a:p>
        </p:txBody>
      </p:sp>
      <p:sp>
        <p:nvSpPr>
          <p:cNvPr id="19" name="Pfeil nach rechts 18"/>
          <p:cNvSpPr/>
          <p:nvPr/>
        </p:nvSpPr>
        <p:spPr>
          <a:xfrm>
            <a:off x="4930134" y="3500969"/>
            <a:ext cx="75608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0" name="Pfeil nach rechts 19"/>
          <p:cNvSpPr/>
          <p:nvPr/>
        </p:nvSpPr>
        <p:spPr>
          <a:xfrm>
            <a:off x="7162382" y="3494148"/>
            <a:ext cx="75608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1" name="Textfeld 20"/>
          <p:cNvSpPr txBox="1"/>
          <p:nvPr/>
        </p:nvSpPr>
        <p:spPr>
          <a:xfrm>
            <a:off x="6965972" y="3212976"/>
            <a:ext cx="1148904" cy="307777"/>
          </a:xfrm>
          <a:prstGeom prst="rect">
            <a:avLst/>
          </a:prstGeom>
          <a:noFill/>
        </p:spPr>
        <p:txBody>
          <a:bodyPr wrap="none" rtlCol="0">
            <a:spAutoFit/>
          </a:bodyPr>
          <a:lstStyle/>
          <a:p>
            <a:r>
              <a:rPr lang="de-DE" sz="1400" dirty="0" smtClean="0"/>
              <a:t>Aufbereitung</a:t>
            </a:r>
            <a:endParaRPr lang="de-DE" sz="1400" dirty="0"/>
          </a:p>
        </p:txBody>
      </p:sp>
      <p:sp>
        <p:nvSpPr>
          <p:cNvPr id="22" name="Nach oben gekrümmter Pfeil 21"/>
          <p:cNvSpPr/>
          <p:nvPr/>
        </p:nvSpPr>
        <p:spPr>
          <a:xfrm flipH="1">
            <a:off x="1331639" y="4030758"/>
            <a:ext cx="7416818" cy="2206554"/>
          </a:xfrm>
          <a:prstGeom prst="curvedUpArrow">
            <a:avLst>
              <a:gd name="adj1" fmla="val 8818"/>
              <a:gd name="adj2" fmla="val 21859"/>
              <a:gd name="adj3" fmla="val 5709"/>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23" name="Textfeld 22"/>
          <p:cNvSpPr txBox="1"/>
          <p:nvPr/>
        </p:nvSpPr>
        <p:spPr>
          <a:xfrm>
            <a:off x="6558168" y="6022744"/>
            <a:ext cx="1110176" cy="307777"/>
          </a:xfrm>
          <a:prstGeom prst="rect">
            <a:avLst/>
          </a:prstGeom>
          <a:noFill/>
        </p:spPr>
        <p:txBody>
          <a:bodyPr wrap="none" rtlCol="0">
            <a:spAutoFit/>
          </a:bodyPr>
          <a:lstStyle/>
          <a:p>
            <a:r>
              <a:rPr lang="de-DE" sz="1400" dirty="0" smtClean="0"/>
              <a:t>Archivierung</a:t>
            </a:r>
            <a:endParaRPr lang="de-DE" sz="1400" dirty="0"/>
          </a:p>
        </p:txBody>
      </p:sp>
      <p:sp>
        <p:nvSpPr>
          <p:cNvPr id="24" name="Textfeld 23"/>
          <p:cNvSpPr txBox="1"/>
          <p:nvPr/>
        </p:nvSpPr>
        <p:spPr>
          <a:xfrm>
            <a:off x="2699792" y="6022744"/>
            <a:ext cx="1005468" cy="307777"/>
          </a:xfrm>
          <a:prstGeom prst="rect">
            <a:avLst/>
          </a:prstGeom>
          <a:noFill/>
        </p:spPr>
        <p:txBody>
          <a:bodyPr wrap="none" rtlCol="0">
            <a:spAutoFit/>
          </a:bodyPr>
          <a:lstStyle/>
          <a:p>
            <a:r>
              <a:rPr lang="de-DE" sz="1400" dirty="0" smtClean="0"/>
              <a:t>Publikation</a:t>
            </a:r>
            <a:endParaRPr lang="de-DE" sz="1400" dirty="0"/>
          </a:p>
        </p:txBody>
      </p:sp>
      <p:sp>
        <p:nvSpPr>
          <p:cNvPr id="25" name="Pfeil nach rechts 24"/>
          <p:cNvSpPr/>
          <p:nvPr/>
        </p:nvSpPr>
        <p:spPr>
          <a:xfrm rot="5400000">
            <a:off x="5424453" y="4736478"/>
            <a:ext cx="1991989"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6" name="Pfeil nach rechts 25"/>
          <p:cNvSpPr/>
          <p:nvPr/>
        </p:nvSpPr>
        <p:spPr>
          <a:xfrm rot="5400000">
            <a:off x="3241441" y="4816961"/>
            <a:ext cx="2138794"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7" name="Pfeil nach rechts 26"/>
          <p:cNvSpPr/>
          <p:nvPr/>
        </p:nvSpPr>
        <p:spPr>
          <a:xfrm rot="5400000">
            <a:off x="1830785" y="4420189"/>
            <a:ext cx="1345250"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28" name="Ellipse 27"/>
          <p:cNvSpPr/>
          <p:nvPr/>
        </p:nvSpPr>
        <p:spPr>
          <a:xfrm>
            <a:off x="3920702" y="1484784"/>
            <a:ext cx="1368152"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Hypothese</a:t>
            </a:r>
            <a:endParaRPr lang="de-DE" sz="1400" dirty="0">
              <a:solidFill>
                <a:schemeClr val="tx1"/>
              </a:solidFill>
            </a:endParaRPr>
          </a:p>
        </p:txBody>
      </p:sp>
      <p:sp>
        <p:nvSpPr>
          <p:cNvPr id="29" name="Ellipse 28"/>
          <p:cNvSpPr/>
          <p:nvPr/>
        </p:nvSpPr>
        <p:spPr>
          <a:xfrm>
            <a:off x="41353" y="2780928"/>
            <a:ext cx="113576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Planung</a:t>
            </a:r>
            <a:endParaRPr lang="de-DE" sz="1400" dirty="0">
              <a:solidFill>
                <a:schemeClr val="tx1"/>
              </a:solidFill>
            </a:endParaRPr>
          </a:p>
        </p:txBody>
      </p:sp>
      <p:sp>
        <p:nvSpPr>
          <p:cNvPr id="30" name="Ellipse 29"/>
          <p:cNvSpPr/>
          <p:nvPr/>
        </p:nvSpPr>
        <p:spPr>
          <a:xfrm>
            <a:off x="4049900" y="2778757"/>
            <a:ext cx="1109756"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Analyse</a:t>
            </a:r>
            <a:endParaRPr lang="de-DE" sz="1400" dirty="0">
              <a:solidFill>
                <a:schemeClr val="tx1"/>
              </a:solidFill>
            </a:endParaRPr>
          </a:p>
        </p:txBody>
      </p:sp>
      <p:sp>
        <p:nvSpPr>
          <p:cNvPr id="31" name="Ellipse 30"/>
          <p:cNvSpPr/>
          <p:nvPr/>
        </p:nvSpPr>
        <p:spPr>
          <a:xfrm>
            <a:off x="7668344" y="2776587"/>
            <a:ext cx="1417278" cy="268431"/>
          </a:xfrm>
          <a:prstGeom prst="ellipse">
            <a:avLst/>
          </a:prstGeom>
          <a:solidFill>
            <a:schemeClr val="accent1">
              <a:lumMod val="40000"/>
              <a:lumOff val="60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400" dirty="0" smtClean="0">
                <a:solidFill>
                  <a:schemeClr val="tx1"/>
                </a:solidFill>
              </a:rPr>
              <a:t>Publikation</a:t>
            </a:r>
            <a:endParaRPr lang="de-DE" sz="1400" dirty="0">
              <a:solidFill>
                <a:schemeClr val="tx1"/>
              </a:solidFill>
            </a:endParaRPr>
          </a:p>
        </p:txBody>
      </p:sp>
      <p:sp>
        <p:nvSpPr>
          <p:cNvPr id="32" name="Pfeil nach rechts 31"/>
          <p:cNvSpPr/>
          <p:nvPr/>
        </p:nvSpPr>
        <p:spPr>
          <a:xfrm>
            <a:off x="1243270" y="2804960"/>
            <a:ext cx="2752666" cy="220365"/>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33" name="Pfeil nach rechts 32"/>
          <p:cNvSpPr/>
          <p:nvPr/>
        </p:nvSpPr>
        <p:spPr>
          <a:xfrm>
            <a:off x="5258045" y="2798479"/>
            <a:ext cx="2341989" cy="224706"/>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34" name="Rechteckiger Pfeil 33"/>
          <p:cNvSpPr/>
          <p:nvPr/>
        </p:nvSpPr>
        <p:spPr>
          <a:xfrm flipH="1">
            <a:off x="5364088" y="1484784"/>
            <a:ext cx="3096344" cy="1152128"/>
          </a:xfrm>
          <a:prstGeom prst="bentArrow">
            <a:avLst>
              <a:gd name="adj1" fmla="val 9068"/>
              <a:gd name="adj2" fmla="val 12177"/>
              <a:gd name="adj3" fmla="val 10234"/>
              <a:gd name="adj4" fmla="val 43750"/>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5" name="Rechteckiger Pfeil 34"/>
          <p:cNvSpPr/>
          <p:nvPr/>
        </p:nvSpPr>
        <p:spPr>
          <a:xfrm rot="16200000" flipH="1">
            <a:off x="1544604" y="418434"/>
            <a:ext cx="1213429" cy="3367551"/>
          </a:xfrm>
          <a:prstGeom prst="bentArrow">
            <a:avLst>
              <a:gd name="adj1" fmla="val 10542"/>
              <a:gd name="adj2" fmla="val 13828"/>
              <a:gd name="adj3" fmla="val 12733"/>
              <a:gd name="adj4" fmla="val 43750"/>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36" name="Pfeil nach unten 35"/>
          <p:cNvSpPr/>
          <p:nvPr/>
        </p:nvSpPr>
        <p:spPr>
          <a:xfrm>
            <a:off x="533137" y="31409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7" name="Pfeil nach unten 36"/>
          <p:cNvSpPr/>
          <p:nvPr/>
        </p:nvSpPr>
        <p:spPr>
          <a:xfrm rot="10800000">
            <a:off x="4234739" y="3134399"/>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8" name="Pfeil nach unten 37"/>
          <p:cNvSpPr/>
          <p:nvPr/>
        </p:nvSpPr>
        <p:spPr>
          <a:xfrm rot="10800000">
            <a:off x="6344348" y="31228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9" name="Pfeil nach unten 38"/>
          <p:cNvSpPr/>
          <p:nvPr/>
        </p:nvSpPr>
        <p:spPr>
          <a:xfrm rot="10800000">
            <a:off x="8490439" y="3140968"/>
            <a:ext cx="152197" cy="243996"/>
          </a:xfrm>
          <a:prstGeom prst="downArrow">
            <a:avLst/>
          </a:prstGeom>
          <a:solidFill>
            <a:srgbClr val="92D050"/>
          </a:solid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Pfeil nach rechts 39"/>
          <p:cNvSpPr/>
          <p:nvPr/>
        </p:nvSpPr>
        <p:spPr>
          <a:xfrm>
            <a:off x="1115616" y="3384964"/>
            <a:ext cx="979863" cy="491905"/>
          </a:xfrm>
          <a:prstGeom prst="rightArrow">
            <a:avLst>
              <a:gd name="adj1" fmla="val 50000"/>
              <a:gd name="adj2" fmla="val 66460"/>
            </a:avLst>
          </a:prstGeom>
          <a:solidFill>
            <a:srgbClr val="CC3300"/>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1" name="Pfeil nach rechts 40"/>
          <p:cNvSpPr/>
          <p:nvPr/>
        </p:nvSpPr>
        <p:spPr>
          <a:xfrm>
            <a:off x="2877573" y="3388979"/>
            <a:ext cx="979863" cy="491905"/>
          </a:xfrm>
          <a:prstGeom prst="rightArrow">
            <a:avLst>
              <a:gd name="adj1" fmla="val 50000"/>
              <a:gd name="adj2" fmla="val 66460"/>
            </a:avLst>
          </a:prstGeom>
          <a:solidFill>
            <a:srgbClr val="CC3300"/>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2" name="Pfeil nach rechts 41"/>
          <p:cNvSpPr/>
          <p:nvPr/>
        </p:nvSpPr>
        <p:spPr>
          <a:xfrm>
            <a:off x="4838504" y="3388978"/>
            <a:ext cx="979863" cy="491905"/>
          </a:xfrm>
          <a:prstGeom prst="rightArrow">
            <a:avLst>
              <a:gd name="adj1" fmla="val 50000"/>
              <a:gd name="adj2" fmla="val 66460"/>
            </a:avLst>
          </a:prstGeom>
          <a:solidFill>
            <a:srgbClr val="CC3300"/>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3" name="Pfeil nach rechts 42"/>
          <p:cNvSpPr/>
          <p:nvPr/>
        </p:nvSpPr>
        <p:spPr>
          <a:xfrm rot="4515009">
            <a:off x="1504604" y="4390654"/>
            <a:ext cx="1177477"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4" name="Pfeil nach rechts 43"/>
          <p:cNvSpPr/>
          <p:nvPr/>
        </p:nvSpPr>
        <p:spPr>
          <a:xfrm rot="5400000">
            <a:off x="2413966" y="4674254"/>
            <a:ext cx="1845231"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5" name="Pfeil nach rechts 44"/>
          <p:cNvSpPr/>
          <p:nvPr/>
        </p:nvSpPr>
        <p:spPr>
          <a:xfrm rot="5400000">
            <a:off x="4173383" y="4848698"/>
            <a:ext cx="2216428" cy="272772"/>
          </a:xfrm>
          <a:prstGeom prst="rightArrow">
            <a:avLst/>
          </a:prstGeom>
          <a:solidFill>
            <a:schemeClr val="bg1">
              <a:lumMod val="85000"/>
            </a:schemeClr>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6" name="Pfeil nach rechts 45"/>
          <p:cNvSpPr/>
          <p:nvPr/>
        </p:nvSpPr>
        <p:spPr>
          <a:xfrm rot="5400000">
            <a:off x="6723385" y="4530240"/>
            <a:ext cx="1557201" cy="272772"/>
          </a:xfrm>
          <a:prstGeom prst="rightArrow">
            <a:avLst/>
          </a:prstGeom>
          <a:pattFill prst="dkHorz">
            <a:fgClr>
              <a:schemeClr val="bg1">
                <a:lumMod val="85000"/>
              </a:schemeClr>
            </a:fgClr>
            <a:bgClr>
              <a:schemeClr val="bg1"/>
            </a:bgClr>
          </a:patt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
        <p:nvSpPr>
          <p:cNvPr id="47" name="Pfeil nach rechts 46"/>
          <p:cNvSpPr/>
          <p:nvPr/>
        </p:nvSpPr>
        <p:spPr>
          <a:xfrm>
            <a:off x="7162382" y="3494148"/>
            <a:ext cx="756084" cy="272772"/>
          </a:xfrm>
          <a:prstGeom prst="rightArrow">
            <a:avLst/>
          </a:prstGeom>
          <a:solidFill>
            <a:srgbClr val="CC3300"/>
          </a:solidFill>
          <a:ln w="127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Tree>
    <p:extLst>
      <p:ext uri="{BB962C8B-B14F-4D97-AF65-F5344CB8AC3E}">
        <p14:creationId xmlns:p14="http://schemas.microsoft.com/office/powerpoint/2010/main" val="1583727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4"/>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2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1"/>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3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3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4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41"/>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42"/>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47"/>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43"/>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childTnLst>
                                </p:cTn>
                              </p:par>
                              <p:par>
                                <p:cTn id="93" presetID="1" presetClass="entr" presetSubtype="0"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P spid="8" grpId="0" animBg="1"/>
      <p:bldP spid="9" grpId="0" animBg="1"/>
      <p:bldP spid="10" grpId="0" animBg="1"/>
      <p:bldP spid="11" grpId="0" animBg="1"/>
      <p:bldP spid="12" grpId="0"/>
      <p:bldP spid="13" grpId="0"/>
      <p:bldP spid="15" grpId="0" animBg="1"/>
      <p:bldP spid="16" grpId="0"/>
      <p:bldP spid="18" grpId="0"/>
      <p:bldP spid="19" grpId="0" animBg="1"/>
      <p:bldP spid="20" grpId="0" animBg="1"/>
      <p:bldP spid="21" grpId="0"/>
      <p:bldP spid="22" grpId="0" animBg="1"/>
      <p:bldP spid="23" grpId="0"/>
      <p:bldP spid="24" grpId="0"/>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dirty="0" smtClean="0"/>
              <a:t>Qualitätssicherung bei Forschungsdaten</a:t>
            </a:r>
            <a:endParaRPr lang="de-DE" dirty="0"/>
          </a:p>
        </p:txBody>
      </p:sp>
      <p:sp>
        <p:nvSpPr>
          <p:cNvPr id="3" name="Inhaltsplatzhalter 2"/>
          <p:cNvSpPr>
            <a:spLocks noGrp="1"/>
          </p:cNvSpPr>
          <p:nvPr>
            <p:ph idx="1"/>
          </p:nvPr>
        </p:nvSpPr>
        <p:spPr/>
        <p:txBody>
          <a:bodyPr/>
          <a:lstStyle/>
          <a:p>
            <a:endParaRPr lang="de-DE" dirty="0"/>
          </a:p>
        </p:txBody>
      </p:sp>
      <p:graphicFrame>
        <p:nvGraphicFramePr>
          <p:cNvPr id="4" name="Objekt 3"/>
          <p:cNvGraphicFramePr>
            <a:graphicFrameLocks noChangeAspect="1"/>
          </p:cNvGraphicFramePr>
          <p:nvPr>
            <p:extLst>
              <p:ext uri="{D42A27DB-BD31-4B8C-83A1-F6EECF244321}">
                <p14:modId xmlns:p14="http://schemas.microsoft.com/office/powerpoint/2010/main" val="3975262811"/>
              </p:ext>
            </p:extLst>
          </p:nvPr>
        </p:nvGraphicFramePr>
        <p:xfrm>
          <a:off x="2843808" y="3789040"/>
          <a:ext cx="3302000" cy="685800"/>
        </p:xfrm>
        <a:graphic>
          <a:graphicData uri="http://schemas.openxmlformats.org/presentationml/2006/ole">
            <mc:AlternateContent xmlns:mc="http://schemas.openxmlformats.org/markup-compatibility/2006">
              <mc:Choice xmlns:v="urn:schemas-microsoft-com:vml" Requires="v">
                <p:oleObj spid="_x0000_s1027" name="Objekt-Manager-Shellobjekt" showAsIcon="1" r:id="rId3" imgW="3301560" imgH="685440" progId="Package">
                  <p:embed/>
                </p:oleObj>
              </mc:Choice>
              <mc:Fallback>
                <p:oleObj name="Objekt-Manager-Shellobjekt" showAsIcon="1" r:id="rId3" imgW="3301560" imgH="685440" progId="Package">
                  <p:embed/>
                  <p:pic>
                    <p:nvPicPr>
                      <p:cNvPr id="0" name=""/>
                      <p:cNvPicPr/>
                      <p:nvPr/>
                    </p:nvPicPr>
                    <p:blipFill>
                      <a:blip r:embed="rId4"/>
                      <a:stretch>
                        <a:fillRect/>
                      </a:stretch>
                    </p:blipFill>
                    <p:spPr>
                      <a:xfrm>
                        <a:off x="2843808" y="3789040"/>
                        <a:ext cx="3302000" cy="685800"/>
                      </a:xfrm>
                      <a:prstGeom prst="rect">
                        <a:avLst/>
                      </a:prstGeom>
                    </p:spPr>
                  </p:pic>
                </p:oleObj>
              </mc:Fallback>
            </mc:AlternateContent>
          </a:graphicData>
        </a:graphic>
      </p:graphicFrame>
    </p:spTree>
    <p:extLst>
      <p:ext uri="{BB962C8B-B14F-4D97-AF65-F5344CB8AC3E}">
        <p14:creationId xmlns:p14="http://schemas.microsoft.com/office/powerpoint/2010/main" val="468389320"/>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Gremien und Allianzen</a:t>
            </a:r>
            <a:endParaRPr lang="de-DE" dirty="0"/>
          </a:p>
        </p:txBody>
      </p:sp>
      <p:sp>
        <p:nvSpPr>
          <p:cNvPr id="3" name="Inhaltsplatzhalter 2"/>
          <p:cNvSpPr>
            <a:spLocks noGrp="1"/>
          </p:cNvSpPr>
          <p:nvPr>
            <p:ph idx="1"/>
          </p:nvPr>
        </p:nvSpPr>
        <p:spPr/>
        <p:txBody>
          <a:bodyPr>
            <a:normAutofit fontScale="85000" lnSpcReduction="10000"/>
          </a:bodyPr>
          <a:lstStyle/>
          <a:p>
            <a:r>
              <a:rPr lang="de-DE" dirty="0" smtClean="0">
                <a:hlinkClick r:id="rId3"/>
              </a:rPr>
              <a:t>Wissenschaftsrat</a:t>
            </a:r>
            <a:endParaRPr lang="de-DE" dirty="0" smtClean="0"/>
          </a:p>
          <a:p>
            <a:r>
              <a:rPr lang="de-DE" dirty="0" smtClean="0">
                <a:hlinkClick r:id="rId4"/>
              </a:rPr>
              <a:t>GWK</a:t>
            </a:r>
            <a:r>
              <a:rPr lang="de-DE" dirty="0" smtClean="0"/>
              <a:t> - Gemeinsame Wissenschaftskonferenz</a:t>
            </a:r>
          </a:p>
          <a:p>
            <a:r>
              <a:rPr lang="de-DE" dirty="0" smtClean="0"/>
              <a:t>RII – Rat für Informationsinfrastrukturen</a:t>
            </a:r>
          </a:p>
          <a:p>
            <a:endParaRPr lang="de-DE" dirty="0"/>
          </a:p>
          <a:p>
            <a:r>
              <a:rPr lang="de-DE" dirty="0" smtClean="0">
                <a:hlinkClick r:id="rId5"/>
              </a:rPr>
              <a:t>Allianz</a:t>
            </a:r>
            <a:r>
              <a:rPr lang="de-DE" dirty="0" smtClean="0"/>
              <a:t> der deutschen Wissenschaftsorganisationen</a:t>
            </a:r>
          </a:p>
          <a:p>
            <a:r>
              <a:rPr lang="de-DE" dirty="0" smtClean="0">
                <a:hlinkClick r:id="rId6"/>
              </a:rPr>
              <a:t>LIBER</a:t>
            </a:r>
            <a:r>
              <a:rPr lang="de-DE" dirty="0" smtClean="0"/>
              <a:t> – </a:t>
            </a:r>
            <a:r>
              <a:rPr lang="de-DE" dirty="0" err="1" smtClean="0"/>
              <a:t>Ligue</a:t>
            </a:r>
            <a:r>
              <a:rPr lang="de-DE" dirty="0" smtClean="0"/>
              <a:t> des </a:t>
            </a:r>
            <a:r>
              <a:rPr lang="de-DE" dirty="0" err="1" smtClean="0"/>
              <a:t>bibliothèques</a:t>
            </a:r>
            <a:r>
              <a:rPr lang="de-DE" dirty="0" smtClean="0"/>
              <a:t> </a:t>
            </a:r>
            <a:r>
              <a:rPr lang="de-DE" dirty="0" err="1" smtClean="0"/>
              <a:t>européennes</a:t>
            </a:r>
            <a:r>
              <a:rPr lang="de-DE" dirty="0" smtClean="0"/>
              <a:t> de </a:t>
            </a:r>
            <a:r>
              <a:rPr lang="de-DE" dirty="0" err="1" smtClean="0"/>
              <a:t>recherche</a:t>
            </a:r>
            <a:endParaRPr lang="de-DE" dirty="0" smtClean="0"/>
          </a:p>
          <a:p>
            <a:r>
              <a:rPr lang="de-DE" dirty="0" smtClean="0">
                <a:hlinkClick r:id="rId7"/>
              </a:rPr>
              <a:t>LERU</a:t>
            </a:r>
            <a:r>
              <a:rPr lang="de-DE" dirty="0" smtClean="0"/>
              <a:t> – League </a:t>
            </a:r>
            <a:r>
              <a:rPr lang="de-DE" dirty="0" err="1" smtClean="0"/>
              <a:t>of</a:t>
            </a:r>
            <a:r>
              <a:rPr lang="de-DE" dirty="0" smtClean="0"/>
              <a:t> European Research </a:t>
            </a:r>
            <a:r>
              <a:rPr lang="de-DE" dirty="0" err="1" smtClean="0"/>
              <a:t>Universities</a:t>
            </a:r>
            <a:endParaRPr lang="de-DE" dirty="0" smtClean="0"/>
          </a:p>
          <a:p>
            <a:r>
              <a:rPr lang="de-DE" dirty="0" smtClean="0">
                <a:hlinkClick r:id="rId8"/>
              </a:rPr>
              <a:t>Science Europe</a:t>
            </a:r>
            <a:endParaRPr lang="de-DE" dirty="0" smtClean="0"/>
          </a:p>
          <a:p>
            <a:r>
              <a:rPr lang="de-DE" dirty="0" smtClean="0">
                <a:hlinkClick r:id="rId9"/>
              </a:rPr>
              <a:t>RDA</a:t>
            </a:r>
            <a:r>
              <a:rPr lang="de-DE" dirty="0" smtClean="0"/>
              <a:t> – Research Data Alliance</a:t>
            </a:r>
            <a:endParaRPr lang="de-DE" dirty="0"/>
          </a:p>
        </p:txBody>
      </p:sp>
    </p:spTree>
    <p:extLst>
      <p:ext uri="{BB962C8B-B14F-4D97-AF65-F5344CB8AC3E}">
        <p14:creationId xmlns:p14="http://schemas.microsoft.com/office/powerpoint/2010/main" val="19659544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Forschungsdaten</a:t>
            </a:r>
            <a:endParaRPr lang="de-DE" dirty="0"/>
          </a:p>
        </p:txBody>
      </p:sp>
      <p:sp>
        <p:nvSpPr>
          <p:cNvPr id="3" name="Inhaltsplatzhalter 2"/>
          <p:cNvSpPr>
            <a:spLocks noGrp="1"/>
          </p:cNvSpPr>
          <p:nvPr>
            <p:ph idx="1"/>
          </p:nvPr>
        </p:nvSpPr>
        <p:spPr/>
        <p:txBody>
          <a:bodyPr>
            <a:normAutofit/>
          </a:bodyPr>
          <a:lstStyle/>
          <a:p>
            <a:pPr marL="0" indent="0">
              <a:buNone/>
            </a:pPr>
            <a:r>
              <a:rPr lang="de-DE" dirty="0" smtClean="0"/>
              <a:t>Gensequenzen</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r>
              <a:rPr lang="de-DE" dirty="0" smtClean="0"/>
              <a:t>Genbank</a:t>
            </a:r>
            <a:endParaRPr lang="de-DE" dirty="0"/>
          </a:p>
        </p:txBody>
      </p:sp>
      <p:pic>
        <p:nvPicPr>
          <p:cNvPr id="2050" name="Picture 2">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2780928"/>
            <a:ext cx="5000650" cy="35054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666883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Archive</a:t>
            </a:r>
            <a:endParaRPr lang="de-DE" dirty="0"/>
          </a:p>
        </p:txBody>
      </p:sp>
      <p:sp>
        <p:nvSpPr>
          <p:cNvPr id="3" name="Inhaltsplatzhalter 2"/>
          <p:cNvSpPr>
            <a:spLocks noGrp="1"/>
          </p:cNvSpPr>
          <p:nvPr>
            <p:ph idx="1"/>
          </p:nvPr>
        </p:nvSpPr>
        <p:spPr/>
        <p:txBody>
          <a:bodyPr/>
          <a:lstStyle/>
          <a:p>
            <a:r>
              <a:rPr lang="de-DE" dirty="0" smtClean="0"/>
              <a:t>Langzeitperspektive</a:t>
            </a:r>
          </a:p>
          <a:p>
            <a:r>
              <a:rPr lang="de-DE" dirty="0" smtClean="0"/>
              <a:t>Kulturelles Erbe</a:t>
            </a:r>
          </a:p>
          <a:p>
            <a:endParaRPr lang="de-DE" dirty="0"/>
          </a:p>
          <a:p>
            <a:r>
              <a:rPr lang="de-DE" dirty="0" smtClean="0">
                <a:hlinkClick r:id="rId2"/>
              </a:rPr>
              <a:t>DDB</a:t>
            </a:r>
            <a:r>
              <a:rPr lang="de-DE" dirty="0" smtClean="0"/>
              <a:t> – Deutsche Digitale Bibliothek</a:t>
            </a:r>
          </a:p>
          <a:p>
            <a:r>
              <a:rPr lang="de-DE" dirty="0" err="1" smtClean="0">
                <a:hlinkClick r:id="rId3"/>
              </a:rPr>
              <a:t>Europeana</a:t>
            </a:r>
            <a:endParaRPr lang="de-DE" dirty="0" smtClean="0"/>
          </a:p>
        </p:txBody>
      </p:sp>
    </p:spTree>
    <p:extLst>
      <p:ext uri="{BB962C8B-B14F-4D97-AF65-F5344CB8AC3E}">
        <p14:creationId xmlns:p14="http://schemas.microsoft.com/office/powerpoint/2010/main" val="346715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Bibliotheken</a:t>
            </a:r>
            <a:endParaRPr lang="de-DE" dirty="0"/>
          </a:p>
        </p:txBody>
      </p:sp>
      <p:sp>
        <p:nvSpPr>
          <p:cNvPr id="3" name="Inhaltsplatzhalter 2"/>
          <p:cNvSpPr>
            <a:spLocks noGrp="1"/>
          </p:cNvSpPr>
          <p:nvPr>
            <p:ph idx="1"/>
          </p:nvPr>
        </p:nvSpPr>
        <p:spPr>
          <a:xfrm>
            <a:off x="457200" y="1628800"/>
            <a:ext cx="8229600" cy="4497363"/>
          </a:xfrm>
        </p:spPr>
        <p:txBody>
          <a:bodyPr/>
          <a:lstStyle/>
          <a:p>
            <a:r>
              <a:rPr lang="de-DE" dirty="0"/>
              <a:t>Öffentlichkeitsperspektive</a:t>
            </a:r>
          </a:p>
        </p:txBody>
      </p:sp>
    </p:spTree>
    <p:extLst>
      <p:ext uri="{BB962C8B-B14F-4D97-AF65-F5344CB8AC3E}">
        <p14:creationId xmlns:p14="http://schemas.microsoft.com/office/powerpoint/2010/main" val="13282459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Forschungsdaten</a:t>
            </a:r>
            <a:endParaRPr lang="de-DE" dirty="0"/>
          </a:p>
        </p:txBody>
      </p:sp>
      <p:sp>
        <p:nvSpPr>
          <p:cNvPr id="3" name="Inhaltsplatzhalter 2"/>
          <p:cNvSpPr>
            <a:spLocks noGrp="1"/>
          </p:cNvSpPr>
          <p:nvPr>
            <p:ph idx="1"/>
          </p:nvPr>
        </p:nvSpPr>
        <p:spPr/>
        <p:txBody>
          <a:bodyPr>
            <a:normAutofit lnSpcReduction="10000"/>
          </a:bodyPr>
          <a:lstStyle/>
          <a:p>
            <a:pPr marL="0" indent="0">
              <a:buNone/>
            </a:pPr>
            <a:r>
              <a:rPr lang="de-DE" dirty="0" smtClean="0"/>
              <a:t>Nahrungsmittelanalysen</a:t>
            </a:r>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endParaRPr lang="de-DE" dirty="0"/>
          </a:p>
          <a:p>
            <a:pPr marL="0" indent="0">
              <a:buNone/>
            </a:pPr>
            <a:endParaRPr lang="de-DE" dirty="0" smtClean="0"/>
          </a:p>
          <a:p>
            <a:pPr marL="0" indent="0">
              <a:buNone/>
            </a:pPr>
            <a:r>
              <a:rPr lang="de-DE" dirty="0" smtClean="0"/>
              <a:t>USDA</a:t>
            </a:r>
            <a:endParaRPr lang="de-DE" dirty="0"/>
          </a:p>
        </p:txBody>
      </p:sp>
      <p:pic>
        <p:nvPicPr>
          <p:cNvPr id="3075" name="Picture 3">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988840"/>
            <a:ext cx="4190371" cy="43963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26668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2552</Words>
  <Application>Microsoft Office PowerPoint</Application>
  <PresentationFormat>Bildschirmpräsentation (4:3)</PresentationFormat>
  <Paragraphs>630</Paragraphs>
  <Slides>81</Slides>
  <Notes>2</Notes>
  <HiddenSlides>0</HiddenSlides>
  <MMClips>0</MMClips>
  <ScaleCrop>false</ScaleCrop>
  <HeadingPairs>
    <vt:vector size="6" baseType="variant">
      <vt:variant>
        <vt:lpstr>Design</vt:lpstr>
      </vt:variant>
      <vt:variant>
        <vt:i4>1</vt:i4>
      </vt:variant>
      <vt:variant>
        <vt:lpstr>Eingebettete OLE-Server</vt:lpstr>
      </vt:variant>
      <vt:variant>
        <vt:i4>1</vt:i4>
      </vt:variant>
      <vt:variant>
        <vt:lpstr>Folientitel</vt:lpstr>
      </vt:variant>
      <vt:variant>
        <vt:i4>81</vt:i4>
      </vt:variant>
    </vt:vector>
  </HeadingPairs>
  <TitlesOfParts>
    <vt:vector size="83" baseType="lpstr">
      <vt:lpstr>Larissa</vt:lpstr>
      <vt:lpstr>Objekt-Manager-Shellobjekt</vt:lpstr>
      <vt:lpstr>Forschungsdatenmanagement</vt:lpstr>
      <vt:lpstr>Forschungsdaten – Situation normal, alles im Eimer</vt:lpstr>
      <vt:lpstr>Wofür Forschungsdatenmanagement?</vt:lpstr>
      <vt:lpstr>Struktur der Veranstaltung</vt:lpstr>
      <vt:lpstr>Struktur der Veranstaltung</vt:lpstr>
      <vt:lpstr>Beispiele für Forschungsdaten</vt:lpstr>
      <vt:lpstr>Beispiele für Forschungsdaten</vt:lpstr>
      <vt:lpstr>Beispiele für Forschungsdaten</vt:lpstr>
      <vt:lpstr>Beispiele für Forschungsdaten</vt:lpstr>
      <vt:lpstr>Beispiele für Forschungsdaten</vt:lpstr>
      <vt:lpstr>Beispiele für Forschungsdaten</vt:lpstr>
      <vt:lpstr>Definitionsversuche I</vt:lpstr>
      <vt:lpstr>Definitionsversuche II</vt:lpstr>
      <vt:lpstr>Klassifikation von Forschungsdaten</vt:lpstr>
      <vt:lpstr>Klassifikation von Forschungsdaten</vt:lpstr>
      <vt:lpstr>Klassifikation von Forschungsdaten</vt:lpstr>
      <vt:lpstr>Klassifikation von Forschungsdaten</vt:lpstr>
      <vt:lpstr>Forschungsdatenzyklus</vt:lpstr>
      <vt:lpstr>Forschungsdatenzyklus</vt:lpstr>
      <vt:lpstr>Forschungsdatenzyklus</vt:lpstr>
      <vt:lpstr>Struktur der Veranstaltung</vt:lpstr>
      <vt:lpstr>Infrastruktur?</vt:lpstr>
      <vt:lpstr>Schnittmengen</vt:lpstr>
      <vt:lpstr>Forschungsdateninfrastruktur</vt:lpstr>
      <vt:lpstr>Wissenschaftliche Großanlagen</vt:lpstr>
      <vt:lpstr>Metadaten</vt:lpstr>
      <vt:lpstr>Standards</vt:lpstr>
      <vt:lpstr>Nachtrag zur letzten Stunde</vt:lpstr>
      <vt:lpstr>Persistente Identifikation</vt:lpstr>
      <vt:lpstr>Forschungsdatenrepositorien I</vt:lpstr>
      <vt:lpstr>Forschungsdatenrepositorien II</vt:lpstr>
      <vt:lpstr>Datenjournale</vt:lpstr>
      <vt:lpstr>Rechtsgrundlagen</vt:lpstr>
      <vt:lpstr>VREs – Virtuelle Forschungsumgebungen</vt:lpstr>
      <vt:lpstr>Struktur der Veranstaltung</vt:lpstr>
      <vt:lpstr>Warum?</vt:lpstr>
      <vt:lpstr>LIBER</vt:lpstr>
      <vt:lpstr>Ten recommendations for libraries to get started with research data management</vt:lpstr>
      <vt:lpstr>Offer research data management support, including data management plans for grant applications, intellectual property rights advice and information materials. Assist faculty with data management plans and the integration of data management into the curriculum.</vt:lpstr>
      <vt:lpstr>Datenmanagementpläne I</vt:lpstr>
      <vt:lpstr>Datenmanagementpläne II</vt:lpstr>
      <vt:lpstr>Lizenzen für Forschungsdaten</vt:lpstr>
      <vt:lpstr>Kurse für Forschungsdatenmanagement</vt:lpstr>
      <vt:lpstr>Engage in the development of metadata and data standards and provide metadata services for research data.</vt:lpstr>
      <vt:lpstr>Create Data Librarian posts and develop professional staff skills for data librarianship.</vt:lpstr>
      <vt:lpstr>Actively participate in institutional research data policy development, including resource plans. Encourage and adopt open data policies where appropriate in the research data life cycle.</vt:lpstr>
      <vt:lpstr>Forschungsdatenzyklus</vt:lpstr>
      <vt:lpstr>Forschungsdaten-Policies</vt:lpstr>
      <vt:lpstr>(Offene) Fragen</vt:lpstr>
      <vt:lpstr> Liaise and partner with researchers, research groups, data archives and data centers to foster an interoperable infrastructure for data access, discovery and data sharing. </vt:lpstr>
      <vt:lpstr>Support the lifecycle for research data by providing services for storage, discovery and permanent access.</vt:lpstr>
      <vt:lpstr>Promote research data citation by applying persistent identifiers to research data.</vt:lpstr>
      <vt:lpstr>Provide an institutional Data Catalogue or Data Repository, depending on available infrastructure.</vt:lpstr>
      <vt:lpstr>Get involved in subject specific data management practice.</vt:lpstr>
      <vt:lpstr>Offer or mediate secure storage for dynamic and static research data in co-operation with institutional IT units and/or seek exploitation of appropriate cloud services.</vt:lpstr>
      <vt:lpstr>Struktur der Veranstaltung</vt:lpstr>
      <vt:lpstr>Wissenschaftler</vt:lpstr>
      <vt:lpstr>Spieltheorie</vt:lpstr>
      <vt:lpstr>Spieltheorie</vt:lpstr>
      <vt:lpstr>Spieltheorie</vt:lpstr>
      <vt:lpstr>Wissenschaftler vs. Community</vt:lpstr>
      <vt:lpstr>Wissenschaftler vs. Community</vt:lpstr>
      <vt:lpstr>Wissenschaftler vs. Community</vt:lpstr>
      <vt:lpstr>Wissenschaftler vs. Community</vt:lpstr>
      <vt:lpstr>Möglichkeit 1: Sanktionen</vt:lpstr>
      <vt:lpstr>Möglichkeit 2: Reputation</vt:lpstr>
      <vt:lpstr>Möglichkeit 3: Reputation/Sanktionen</vt:lpstr>
      <vt:lpstr>Möglichkeit 3: Reputation/Sanktionen</vt:lpstr>
      <vt:lpstr>Möglichkeit 3: Reputation/Sanktionen</vt:lpstr>
      <vt:lpstr>Möglichkeit 3: Reputation/Sanktionen</vt:lpstr>
      <vt:lpstr>Open Science</vt:lpstr>
      <vt:lpstr>Open Science</vt:lpstr>
      <vt:lpstr>Open Science</vt:lpstr>
      <vt:lpstr>Science 2.0</vt:lpstr>
      <vt:lpstr>Big Data/Data-Driven Research</vt:lpstr>
      <vt:lpstr>Open Research Data</vt:lpstr>
      <vt:lpstr>Methoden/Werkzeuge</vt:lpstr>
      <vt:lpstr>Qualitätssicherung bei Forschungsdaten</vt:lpstr>
      <vt:lpstr>Gremien und Allianzen</vt:lpstr>
      <vt:lpstr>Archive</vt:lpstr>
      <vt:lpstr>Bibliotheken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Forschungsdatenmanagement</dc:title>
  <dc:creator>franke</dc:creator>
  <cp:lastModifiedBy>Michael Franke</cp:lastModifiedBy>
  <cp:revision>37</cp:revision>
  <cp:lastPrinted>2014-05-28T07:22:54Z</cp:lastPrinted>
  <dcterms:created xsi:type="dcterms:W3CDTF">2014-05-23T07:59:54Z</dcterms:created>
  <dcterms:modified xsi:type="dcterms:W3CDTF">2015-07-08T07:40:46Z</dcterms:modified>
</cp:coreProperties>
</file>