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1" r:id="rId2"/>
  </p:sldMasterIdLst>
  <p:notesMasterIdLst>
    <p:notesMasterId r:id="rId31"/>
  </p:notesMasterIdLst>
  <p:sldIdLst>
    <p:sldId id="256" r:id="rId3"/>
    <p:sldId id="257" r:id="rId4"/>
    <p:sldId id="260" r:id="rId5"/>
    <p:sldId id="263" r:id="rId6"/>
    <p:sldId id="307" r:id="rId7"/>
    <p:sldId id="281" r:id="rId8"/>
    <p:sldId id="284" r:id="rId9"/>
    <p:sldId id="301" r:id="rId10"/>
    <p:sldId id="292" r:id="rId11"/>
    <p:sldId id="300" r:id="rId12"/>
    <p:sldId id="293" r:id="rId13"/>
    <p:sldId id="302" r:id="rId14"/>
    <p:sldId id="304" r:id="rId15"/>
    <p:sldId id="305" r:id="rId16"/>
    <p:sldId id="306" r:id="rId17"/>
    <p:sldId id="287" r:id="rId18"/>
    <p:sldId id="290" r:id="rId19"/>
    <p:sldId id="298" r:id="rId20"/>
    <p:sldId id="299" r:id="rId21"/>
    <p:sldId id="314" r:id="rId22"/>
    <p:sldId id="308" r:id="rId23"/>
    <p:sldId id="295" r:id="rId24"/>
    <p:sldId id="296" r:id="rId25"/>
    <p:sldId id="275" r:id="rId26"/>
    <p:sldId id="270" r:id="rId27"/>
    <p:sldId id="311" r:id="rId28"/>
    <p:sldId id="271" r:id="rId29"/>
    <p:sldId id="272" r:id="rId30"/>
  </p:sldIdLst>
  <p:sldSz cx="9144000" cy="6858000" type="screen4x3"/>
  <p:notesSz cx="6718300" cy="98425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9E2"/>
    <a:srgbClr val="1313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71100" autoAdjust="0"/>
  </p:normalViewPr>
  <p:slideViewPr>
    <p:cSldViewPr snapToGrid="0">
      <p:cViewPr>
        <p:scale>
          <a:sx n="100" d="100"/>
          <a:sy n="100" d="100"/>
        </p:scale>
        <p:origin x="-300" y="504"/>
      </p:cViewPr>
      <p:guideLst>
        <p:guide orient="horz" pos="2115"/>
        <p:guide pos="11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4" y="4"/>
            <a:ext cx="2911475" cy="491491"/>
          </a:xfrm>
          <a:prstGeom prst="rect">
            <a:avLst/>
          </a:prstGeom>
        </p:spPr>
        <p:txBody>
          <a:bodyPr vert="horz" lIns="91267" tIns="45632" rIns="91267" bIns="4563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05242" y="4"/>
            <a:ext cx="2911475" cy="491491"/>
          </a:xfrm>
          <a:prstGeom prst="rect">
            <a:avLst/>
          </a:prstGeom>
        </p:spPr>
        <p:txBody>
          <a:bodyPr vert="horz" lIns="91267" tIns="45632" rIns="91267" bIns="45632" rtlCol="0"/>
          <a:lstStyle>
            <a:lvl1pPr algn="r">
              <a:defRPr sz="1200"/>
            </a:lvl1pPr>
          </a:lstStyle>
          <a:p>
            <a:fld id="{7658C5FA-FB6F-48B1-90B8-CF748AA6136E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98525" y="738188"/>
            <a:ext cx="4921250" cy="3690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267" tIns="45632" rIns="91267" bIns="4563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1513" y="4675510"/>
            <a:ext cx="5375275" cy="4428173"/>
          </a:xfrm>
          <a:prstGeom prst="rect">
            <a:avLst/>
          </a:prstGeom>
        </p:spPr>
        <p:txBody>
          <a:bodyPr vert="horz" lIns="91267" tIns="45632" rIns="91267" bIns="45632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4" y="9349429"/>
            <a:ext cx="2911475" cy="491491"/>
          </a:xfrm>
          <a:prstGeom prst="rect">
            <a:avLst/>
          </a:prstGeom>
        </p:spPr>
        <p:txBody>
          <a:bodyPr vert="horz" lIns="91267" tIns="45632" rIns="91267" bIns="4563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05242" y="9349429"/>
            <a:ext cx="2911475" cy="491491"/>
          </a:xfrm>
          <a:prstGeom prst="rect">
            <a:avLst/>
          </a:prstGeom>
        </p:spPr>
        <p:txBody>
          <a:bodyPr vert="horz" lIns="91267" tIns="45632" rIns="91267" bIns="45632" rtlCol="0" anchor="b"/>
          <a:lstStyle>
            <a:lvl1pPr algn="r">
              <a:defRPr sz="1200"/>
            </a:lvl1pPr>
          </a:lstStyle>
          <a:p>
            <a:fld id="{677970CC-6B5B-4E70-B922-7E487480CB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5007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Welcome to my talk on the topic</a:t>
            </a:r>
          </a:p>
          <a:p>
            <a:r>
              <a:rPr lang="en-GB" dirty="0" smtClean="0"/>
              <a:t>High-resolution quantitative magnetization transfer imaging of post-mortem marmoset brain.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7970CC-6B5B-4E70-B922-7E487480CB0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6590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With these data we gathered z-spectra like this one for each voxel.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7970CC-6B5B-4E70-B922-7E487480CB0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9864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 smtClean="0"/>
              <a:t>Those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data</a:t>
            </a:r>
            <a:r>
              <a:rPr lang="de-DE" baseline="0" dirty="0" smtClean="0"/>
              <a:t> </a:t>
            </a:r>
            <a:r>
              <a:rPr lang="de-DE" baseline="0" dirty="0" err="1" smtClean="0"/>
              <a:t>were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fitted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using</a:t>
            </a:r>
            <a:r>
              <a:rPr lang="de-DE" baseline="0" dirty="0" smtClean="0"/>
              <a:t> a </a:t>
            </a:r>
            <a:r>
              <a:rPr lang="de-DE" baseline="0" dirty="0" err="1" smtClean="0"/>
              <a:t>binary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spin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bath</a:t>
            </a:r>
            <a:r>
              <a:rPr lang="de-DE" baseline="0" dirty="0" smtClean="0"/>
              <a:t> </a:t>
            </a:r>
            <a:r>
              <a:rPr lang="de-DE" baseline="0" dirty="0" err="1" smtClean="0"/>
              <a:t>model</a:t>
            </a:r>
            <a:r>
              <a:rPr lang="de-DE" baseline="0" dirty="0" smtClean="0"/>
              <a:t> </a:t>
            </a:r>
            <a:r>
              <a:rPr lang="de-DE" baseline="0" dirty="0" err="1" smtClean="0"/>
              <a:t>with</a:t>
            </a:r>
            <a:r>
              <a:rPr lang="de-DE" baseline="0" dirty="0" smtClean="0"/>
              <a:t> 6 </a:t>
            </a:r>
            <a:r>
              <a:rPr lang="de-DE" baseline="0" dirty="0" err="1" smtClean="0"/>
              <a:t>free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parameters</a:t>
            </a:r>
            <a:r>
              <a:rPr lang="de-DE" baseline="0" dirty="0" smtClean="0"/>
              <a:t>.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7970CC-6B5B-4E70-B922-7E487480CB0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0898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In </a:t>
            </a:r>
            <a:r>
              <a:rPr lang="de-DE" dirty="0" err="1" smtClean="0"/>
              <a:t>this</a:t>
            </a:r>
            <a:r>
              <a:rPr lang="de-DE" dirty="0" smtClean="0"/>
              <a:t> </a:t>
            </a:r>
            <a:r>
              <a:rPr lang="de-DE" dirty="0" err="1" smtClean="0"/>
              <a:t>talk</a:t>
            </a:r>
            <a:r>
              <a:rPr lang="de-DE" dirty="0" smtClean="0"/>
              <a:t> </a:t>
            </a:r>
            <a:r>
              <a:rPr lang="de-DE" dirty="0" err="1" smtClean="0"/>
              <a:t>we</a:t>
            </a:r>
            <a:r>
              <a:rPr lang="de-DE" dirty="0" smtClean="0"/>
              <a:t> will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relative semi-solid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pool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size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as</a:t>
            </a:r>
            <a:r>
              <a:rPr lang="de-DE" baseline="0" dirty="0" smtClean="0"/>
              <a:t> an </a:t>
            </a:r>
            <a:r>
              <a:rPr lang="de-DE" baseline="0" dirty="0" err="1" smtClean="0"/>
              <a:t>example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calculated</a:t>
            </a:r>
            <a:r>
              <a:rPr lang="de-DE" baseline="0" dirty="0" smtClean="0"/>
              <a:t> qMT </a:t>
            </a:r>
            <a:r>
              <a:rPr lang="de-DE" baseline="0" dirty="0" err="1" smtClean="0"/>
              <a:t>parameters</a:t>
            </a:r>
            <a:r>
              <a:rPr lang="de-DE" baseline="0" dirty="0" smtClean="0"/>
              <a:t>.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7970CC-6B5B-4E70-B922-7E487480CB0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0898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The </a:t>
            </a:r>
            <a:r>
              <a:rPr lang="de-DE" dirty="0" err="1" smtClean="0"/>
              <a:t>parameters</a:t>
            </a:r>
            <a:r>
              <a:rPr lang="de-DE" dirty="0" smtClean="0"/>
              <a:t> </a:t>
            </a:r>
            <a:r>
              <a:rPr lang="de-DE" dirty="0" err="1" smtClean="0"/>
              <a:t>were</a:t>
            </a:r>
            <a:r>
              <a:rPr lang="de-DE" dirty="0" smtClean="0"/>
              <a:t> </a:t>
            </a:r>
            <a:r>
              <a:rPr lang="de-DE" dirty="0" err="1" smtClean="0"/>
              <a:t>calculated</a:t>
            </a:r>
            <a:r>
              <a:rPr lang="de-DE" dirty="0" smtClean="0"/>
              <a:t> </a:t>
            </a:r>
            <a:r>
              <a:rPr lang="de-DE" dirty="0" smtClean="0"/>
              <a:t>in high </a:t>
            </a:r>
            <a:r>
              <a:rPr lang="de-DE" dirty="0" err="1" smtClean="0"/>
              <a:t>precision</a:t>
            </a:r>
            <a:r>
              <a:rPr lang="de-DE" dirty="0" smtClean="0"/>
              <a:t> </a:t>
            </a:r>
            <a:r>
              <a:rPr lang="de-DE" dirty="0" err="1" smtClean="0"/>
              <a:t>partially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least </a:t>
            </a:r>
            <a:r>
              <a:rPr lang="de-DE" dirty="0" err="1" smtClean="0"/>
              <a:t>squares</a:t>
            </a:r>
            <a:r>
              <a:rPr lang="de-DE" dirty="0" smtClean="0"/>
              <a:t> </a:t>
            </a:r>
            <a:r>
              <a:rPr lang="de-DE" dirty="0" err="1" smtClean="0"/>
              <a:t>fitting</a:t>
            </a:r>
            <a:r>
              <a:rPr lang="de-DE" dirty="0" smtClean="0"/>
              <a:t>,</a:t>
            </a:r>
            <a:r>
              <a:rPr lang="de-DE" baseline="0" dirty="0" smtClean="0"/>
              <a:t> </a:t>
            </a:r>
            <a:r>
              <a:rPr lang="de-DE" baseline="0" dirty="0" err="1" smtClean="0"/>
              <a:t>which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took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several</a:t>
            </a:r>
            <a:r>
              <a:rPr lang="de-DE" baseline="0" dirty="0" smtClean="0"/>
              <a:t> </a:t>
            </a:r>
            <a:r>
              <a:rPr lang="de-DE" baseline="0" dirty="0" err="1" smtClean="0"/>
              <a:t>days</a:t>
            </a:r>
            <a:r>
              <a:rPr lang="de-DE" baseline="0" dirty="0" smtClean="0"/>
              <a:t> per slice.</a:t>
            </a:r>
          </a:p>
          <a:p>
            <a:r>
              <a:rPr lang="de-DE" baseline="0" dirty="0" smtClean="0"/>
              <a:t>The </a:t>
            </a:r>
            <a:r>
              <a:rPr lang="de-DE" baseline="0" dirty="0" err="1" smtClean="0"/>
              <a:t>rest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data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over</a:t>
            </a:r>
            <a:r>
              <a:rPr lang="de-DE" baseline="0" dirty="0" smtClean="0"/>
              <a:t> a </a:t>
            </a:r>
            <a:r>
              <a:rPr lang="de-DE" baseline="0" dirty="0" err="1" smtClean="0"/>
              <a:t>hundred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more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slices</a:t>
            </a:r>
            <a:r>
              <a:rPr lang="de-DE" baseline="0" dirty="0" smtClean="0"/>
              <a:t>…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7970CC-6B5B-4E70-B922-7E487480CB0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63559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aseline="0" dirty="0" smtClean="0"/>
              <a:t>was </a:t>
            </a:r>
            <a:r>
              <a:rPr lang="de-DE" baseline="0" dirty="0" err="1" smtClean="0"/>
              <a:t>treated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using</a:t>
            </a:r>
            <a:r>
              <a:rPr lang="de-DE" baseline="0" dirty="0" smtClean="0"/>
              <a:t> a </a:t>
            </a:r>
            <a:r>
              <a:rPr lang="de-DE" baseline="0" dirty="0" err="1" smtClean="0"/>
              <a:t>recently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shown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method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applying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artificial</a:t>
            </a:r>
            <a:r>
              <a:rPr lang="de-DE" baseline="0" dirty="0" smtClean="0"/>
              <a:t> </a:t>
            </a:r>
            <a:r>
              <a:rPr lang="de-DE" baseline="0" dirty="0" err="1" smtClean="0"/>
              <a:t>neural</a:t>
            </a:r>
            <a:r>
              <a:rPr lang="de-DE" baseline="0" dirty="0" smtClean="0"/>
              <a:t> </a:t>
            </a:r>
            <a:r>
              <a:rPr lang="de-DE" baseline="0" dirty="0" err="1" smtClean="0"/>
              <a:t>networks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for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accelerated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parameter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estimation</a:t>
            </a:r>
            <a:r>
              <a:rPr lang="de-DE" baseline="0" dirty="0" smtClean="0"/>
              <a:t>.</a:t>
            </a:r>
          </a:p>
          <a:p>
            <a:r>
              <a:rPr lang="de-DE" baseline="0" dirty="0" smtClean="0"/>
              <a:t>A </a:t>
            </a:r>
            <a:r>
              <a:rPr lang="de-DE" baseline="0" dirty="0" err="1" smtClean="0"/>
              <a:t>closer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description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this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method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presented</a:t>
            </a:r>
            <a:r>
              <a:rPr lang="de-DE" baseline="0" dirty="0" smtClean="0"/>
              <a:t> at </a:t>
            </a:r>
            <a:r>
              <a:rPr lang="de-DE" baseline="0" dirty="0" err="1" smtClean="0"/>
              <a:t>this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conference</a:t>
            </a:r>
            <a:r>
              <a:rPr lang="de-DE" baseline="0" dirty="0" smtClean="0"/>
              <a:t> in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exhibition</a:t>
            </a:r>
            <a:r>
              <a:rPr lang="de-DE" baseline="0" dirty="0" smtClean="0"/>
              <a:t> hall.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7970CC-6B5B-4E70-B922-7E487480CB08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63559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 smtClean="0"/>
              <a:t>Some</a:t>
            </a:r>
            <a:r>
              <a:rPr lang="de-DE" dirty="0" smtClean="0"/>
              <a:t> </a:t>
            </a:r>
            <a:r>
              <a:rPr lang="de-DE" dirty="0" err="1" smtClean="0"/>
              <a:t>examples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qMT </a:t>
            </a:r>
            <a:r>
              <a:rPr lang="de-DE" dirty="0" err="1" smtClean="0"/>
              <a:t>parameter</a:t>
            </a:r>
            <a:r>
              <a:rPr lang="de-DE" dirty="0" smtClean="0"/>
              <a:t> </a:t>
            </a:r>
            <a:r>
              <a:rPr lang="de-DE" dirty="0" err="1" smtClean="0"/>
              <a:t>maps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our</a:t>
            </a:r>
            <a:r>
              <a:rPr lang="de-DE" dirty="0" smtClean="0"/>
              <a:t> </a:t>
            </a:r>
            <a:r>
              <a:rPr lang="de-DE" dirty="0" err="1" smtClean="0"/>
              <a:t>calculations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seen</a:t>
            </a:r>
            <a:r>
              <a:rPr lang="de-DE" dirty="0" smtClean="0"/>
              <a:t> </a:t>
            </a:r>
            <a:r>
              <a:rPr lang="de-DE" dirty="0" err="1" smtClean="0"/>
              <a:t>here</a:t>
            </a:r>
            <a:r>
              <a:rPr lang="de-DE" dirty="0" smtClean="0"/>
              <a:t>.</a:t>
            </a:r>
          </a:p>
          <a:p>
            <a:r>
              <a:rPr lang="de-DE" dirty="0" smtClean="0"/>
              <a:t>This </a:t>
            </a:r>
            <a:r>
              <a:rPr lang="de-DE" dirty="0" err="1" smtClean="0"/>
              <a:t>one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mentioned</a:t>
            </a:r>
            <a:r>
              <a:rPr lang="de-DE" dirty="0" smtClean="0"/>
              <a:t> relative semisolid </a:t>
            </a:r>
            <a:r>
              <a:rPr lang="de-DE" dirty="0" err="1" smtClean="0"/>
              <a:t>pool</a:t>
            </a:r>
            <a:r>
              <a:rPr lang="de-DE" dirty="0" smtClean="0"/>
              <a:t> </a:t>
            </a:r>
            <a:r>
              <a:rPr lang="de-DE" dirty="0" err="1" smtClean="0"/>
              <a:t>size</a:t>
            </a:r>
            <a:r>
              <a:rPr lang="de-DE" baseline="0" dirty="0" smtClean="0"/>
              <a:t>.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7970CC-6B5B-4E70-B922-7E487480CB08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63559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2749">
              <a:defRPr/>
            </a:pPr>
            <a:r>
              <a:rPr lang="de-DE" dirty="0" smtClean="0"/>
              <a:t>Additional</a:t>
            </a:r>
            <a:r>
              <a:rPr lang="de-DE" baseline="0" dirty="0" smtClean="0"/>
              <a:t> </a:t>
            </a:r>
            <a:r>
              <a:rPr lang="de-DE" baseline="0" dirty="0" err="1" smtClean="0"/>
              <a:t>data</a:t>
            </a:r>
            <a:r>
              <a:rPr lang="de-DE" baseline="0" dirty="0" smtClean="0"/>
              <a:t> </a:t>
            </a:r>
            <a:r>
              <a:rPr lang="de-DE" baseline="0" dirty="0" err="1" smtClean="0"/>
              <a:t>for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our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analysis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were</a:t>
            </a:r>
            <a:r>
              <a:rPr lang="de-DE" baseline="0" dirty="0" smtClean="0"/>
              <a:t> T1 </a:t>
            </a:r>
            <a:r>
              <a:rPr lang="de-DE" baseline="0" dirty="0" err="1" smtClean="0"/>
              <a:t>maps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gathered</a:t>
            </a:r>
            <a:r>
              <a:rPr lang="de-DE" baseline="0" dirty="0" smtClean="0"/>
              <a:t> at a </a:t>
            </a:r>
            <a:r>
              <a:rPr lang="en-US" baseline="0" dirty="0" err="1" smtClean="0"/>
              <a:t>Magnetom</a:t>
            </a:r>
            <a:r>
              <a:rPr lang="en-US" baseline="0" dirty="0" smtClean="0"/>
              <a:t> 7T from Siemens using a MP2RAGE,</a:t>
            </a:r>
          </a:p>
          <a:p>
            <a:pPr defTabSz="912749">
              <a:defRPr/>
            </a:pPr>
            <a:r>
              <a:rPr lang="en-US" baseline="0" dirty="0" smtClean="0"/>
              <a:t>And a T1 map from the 3T Bruker scanner using a FLASH based method applying multiple combinations of different flip angles and repetition times.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7970CC-6B5B-4E70-B922-7E487480CB08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49799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analysis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we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register</a:t>
            </a:r>
            <a:r>
              <a:rPr lang="de-DE" baseline="0" dirty="0" smtClean="0"/>
              <a:t> all </a:t>
            </a:r>
            <a:r>
              <a:rPr lang="de-DE" baseline="0" dirty="0" err="1" smtClean="0"/>
              <a:t>data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histology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MRI,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a </a:t>
            </a:r>
            <a:r>
              <a:rPr lang="de-DE" baseline="0" dirty="0" err="1" smtClean="0"/>
              <a:t>reference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frame</a:t>
            </a:r>
            <a:r>
              <a:rPr lang="de-DE" baseline="0" dirty="0" smtClean="0"/>
              <a:t>.</a:t>
            </a:r>
          </a:p>
          <a:p>
            <a:r>
              <a:rPr lang="de-DE" baseline="0" dirty="0" smtClean="0"/>
              <a:t>The </a:t>
            </a:r>
            <a:r>
              <a:rPr lang="de-DE" baseline="0" dirty="0" err="1" smtClean="0"/>
              <a:t>blockface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volume</a:t>
            </a:r>
            <a:r>
              <a:rPr lang="de-DE" baseline="0" dirty="0" smtClean="0"/>
              <a:t> was ideal </a:t>
            </a:r>
            <a:r>
              <a:rPr lang="de-DE" baseline="0" dirty="0" err="1" smtClean="0"/>
              <a:t>for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this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purpose</a:t>
            </a:r>
            <a:r>
              <a:rPr lang="de-DE" baseline="0" dirty="0" smtClean="0"/>
              <a:t> due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identical</a:t>
            </a:r>
            <a:r>
              <a:rPr lang="de-DE" baseline="0" dirty="0" smtClean="0"/>
              <a:t> slice </a:t>
            </a:r>
            <a:r>
              <a:rPr lang="de-DE" baseline="0" dirty="0" err="1" smtClean="0"/>
              <a:t>alignment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stained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slices</a:t>
            </a:r>
            <a:r>
              <a:rPr lang="de-DE" baseline="0" dirty="0" smtClean="0"/>
              <a:t>.</a:t>
            </a:r>
          </a:p>
          <a:p>
            <a:r>
              <a:rPr lang="de-DE" baseline="0" dirty="0" smtClean="0"/>
              <a:t>The </a:t>
            </a:r>
            <a:r>
              <a:rPr lang="de-DE" baseline="0" dirty="0" err="1" smtClean="0"/>
              <a:t>blockface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volume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created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by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making</a:t>
            </a:r>
            <a:r>
              <a:rPr lang="de-DE" baseline="0" dirty="0" smtClean="0"/>
              <a:t> a </a:t>
            </a:r>
            <a:r>
              <a:rPr lang="de-DE" baseline="0" dirty="0" err="1" smtClean="0"/>
              <a:t>photograph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frozen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brain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each</a:t>
            </a:r>
            <a:r>
              <a:rPr lang="de-DE" baseline="0" dirty="0" smtClean="0"/>
              <a:t> time after </a:t>
            </a:r>
            <a:r>
              <a:rPr lang="de-DE" baseline="0" dirty="0" err="1" smtClean="0"/>
              <a:t>cutting</a:t>
            </a:r>
            <a:r>
              <a:rPr lang="de-DE" baseline="0" dirty="0" smtClean="0"/>
              <a:t> off a slice </a:t>
            </a:r>
            <a:r>
              <a:rPr lang="de-DE" baseline="0" dirty="0" err="1" smtClean="0"/>
              <a:t>for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histology</a:t>
            </a:r>
            <a:r>
              <a:rPr lang="de-DE" baseline="0" dirty="0" smtClean="0"/>
              <a:t>.</a:t>
            </a:r>
          </a:p>
          <a:p>
            <a:r>
              <a:rPr lang="de-DE" baseline="0" dirty="0" err="1" smtClean="0"/>
              <a:t>Those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photos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were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written</a:t>
            </a:r>
            <a:r>
              <a:rPr lang="de-DE" baseline="0" dirty="0" smtClean="0"/>
              <a:t> in a 3D </a:t>
            </a:r>
            <a:r>
              <a:rPr lang="de-DE" baseline="0" dirty="0" err="1" smtClean="0"/>
              <a:t>volume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used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reference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frame</a:t>
            </a:r>
            <a:r>
              <a:rPr lang="de-DE" baseline="0" dirty="0" smtClean="0"/>
              <a:t>.</a:t>
            </a:r>
          </a:p>
          <a:p>
            <a:r>
              <a:rPr lang="de-DE" baseline="0" dirty="0" err="1" smtClean="0"/>
              <a:t>Everything</a:t>
            </a:r>
            <a:r>
              <a:rPr lang="de-DE" baseline="0" dirty="0" smtClean="0"/>
              <a:t> was </a:t>
            </a:r>
            <a:r>
              <a:rPr lang="de-DE" baseline="0" dirty="0" err="1" smtClean="0"/>
              <a:t>then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downsampled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200 µm </a:t>
            </a:r>
            <a:r>
              <a:rPr lang="de-DE" baseline="0" dirty="0" err="1" smtClean="0"/>
              <a:t>resolution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one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achieved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for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qMT </a:t>
            </a:r>
            <a:r>
              <a:rPr lang="de-DE" baseline="0" dirty="0" err="1" smtClean="0"/>
              <a:t>data</a:t>
            </a:r>
            <a:r>
              <a:rPr lang="de-DE" baseline="0" dirty="0" smtClean="0"/>
              <a:t>.</a:t>
            </a:r>
          </a:p>
          <a:p>
            <a:endParaRPr lang="de-DE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7970CC-6B5B-4E70-B922-7E487480CB08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11052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aseline="0" dirty="0" smtClean="0"/>
              <a:t>The </a:t>
            </a:r>
            <a:r>
              <a:rPr lang="de-DE" baseline="0" dirty="0" err="1" smtClean="0"/>
              <a:t>stained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slices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were</a:t>
            </a:r>
            <a:r>
              <a:rPr lang="de-DE" baseline="0" dirty="0" smtClean="0"/>
              <a:t> registered </a:t>
            </a:r>
            <a:r>
              <a:rPr lang="de-DE" baseline="0" dirty="0" err="1" smtClean="0"/>
              <a:t>linearely</a:t>
            </a:r>
            <a:r>
              <a:rPr lang="de-DE" baseline="0" dirty="0" smtClean="0"/>
              <a:t>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7970CC-6B5B-4E70-B922-7E487480CB08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11052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The </a:t>
            </a:r>
            <a:r>
              <a:rPr lang="de-DE" dirty="0" err="1" smtClean="0"/>
              <a:t>maps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from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3T </a:t>
            </a:r>
            <a:r>
              <a:rPr lang="de-DE" baseline="0" dirty="0" err="1" smtClean="0"/>
              <a:t>scanner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needed</a:t>
            </a:r>
            <a:r>
              <a:rPr lang="de-DE" baseline="0" dirty="0" smtClean="0"/>
              <a:t> a non-linear </a:t>
            </a:r>
            <a:r>
              <a:rPr lang="de-DE" baseline="0" dirty="0" err="1" smtClean="0"/>
              <a:t>registration</a:t>
            </a:r>
            <a:r>
              <a:rPr lang="de-DE" baseline="0" dirty="0" smtClean="0"/>
              <a:t>. </a:t>
            </a:r>
            <a:r>
              <a:rPr lang="de-DE" i="1" baseline="0" dirty="0" err="1" smtClean="0">
                <a:solidFill>
                  <a:schemeClr val="bg2"/>
                </a:solidFill>
              </a:rPr>
              <a:t>to</a:t>
            </a:r>
            <a:r>
              <a:rPr lang="de-DE" i="1" baseline="0" dirty="0" smtClean="0">
                <a:solidFill>
                  <a:schemeClr val="bg2"/>
                </a:solidFill>
              </a:rPr>
              <a:t> </a:t>
            </a:r>
            <a:r>
              <a:rPr lang="de-DE" i="1" baseline="0" dirty="0" err="1" smtClean="0">
                <a:solidFill>
                  <a:schemeClr val="bg2"/>
                </a:solidFill>
              </a:rPr>
              <a:t>correct</a:t>
            </a:r>
            <a:r>
              <a:rPr lang="de-DE" i="1" baseline="0" dirty="0" smtClean="0">
                <a:solidFill>
                  <a:schemeClr val="bg2"/>
                </a:solidFill>
              </a:rPr>
              <a:t> </a:t>
            </a:r>
            <a:r>
              <a:rPr lang="de-DE" i="1" baseline="0" dirty="0" err="1" smtClean="0">
                <a:solidFill>
                  <a:schemeClr val="bg2"/>
                </a:solidFill>
              </a:rPr>
              <a:t>spatial</a:t>
            </a:r>
            <a:r>
              <a:rPr lang="de-DE" i="1" baseline="0" dirty="0" smtClean="0">
                <a:solidFill>
                  <a:schemeClr val="bg2"/>
                </a:solidFill>
              </a:rPr>
              <a:t> </a:t>
            </a:r>
            <a:r>
              <a:rPr lang="de-DE" i="1" baseline="0" dirty="0" err="1" smtClean="0">
                <a:solidFill>
                  <a:schemeClr val="bg2"/>
                </a:solidFill>
              </a:rPr>
              <a:t>distortions</a:t>
            </a:r>
            <a:r>
              <a:rPr lang="de-DE" i="1" baseline="0" dirty="0" smtClean="0">
                <a:solidFill>
                  <a:schemeClr val="bg2"/>
                </a:solidFill>
              </a:rPr>
              <a:t> </a:t>
            </a:r>
            <a:r>
              <a:rPr lang="de-DE" i="1" baseline="0" dirty="0" err="1" smtClean="0">
                <a:solidFill>
                  <a:schemeClr val="bg2"/>
                </a:solidFill>
              </a:rPr>
              <a:t>caused</a:t>
            </a:r>
            <a:r>
              <a:rPr lang="de-DE" i="1" baseline="0" dirty="0" smtClean="0">
                <a:solidFill>
                  <a:schemeClr val="bg2"/>
                </a:solidFill>
              </a:rPr>
              <a:t> </a:t>
            </a:r>
            <a:r>
              <a:rPr lang="de-DE" i="1" baseline="0" dirty="0" err="1" smtClean="0">
                <a:solidFill>
                  <a:schemeClr val="bg2"/>
                </a:solidFill>
              </a:rPr>
              <a:t>by</a:t>
            </a:r>
            <a:r>
              <a:rPr lang="de-DE" i="1" baseline="0" dirty="0" smtClean="0">
                <a:solidFill>
                  <a:schemeClr val="bg2"/>
                </a:solidFill>
              </a:rPr>
              <a:t> B0 </a:t>
            </a:r>
            <a:r>
              <a:rPr lang="de-DE" i="1" baseline="0" dirty="0" err="1" smtClean="0">
                <a:solidFill>
                  <a:schemeClr val="bg2"/>
                </a:solidFill>
              </a:rPr>
              <a:t>inhomogenieties</a:t>
            </a:r>
            <a:r>
              <a:rPr lang="de-DE" i="1" baseline="0" dirty="0" smtClean="0">
                <a:solidFill>
                  <a:schemeClr val="bg2"/>
                </a:solidFill>
              </a:rPr>
              <a:t>.</a:t>
            </a:r>
          </a:p>
          <a:p>
            <a:r>
              <a:rPr lang="de-DE" baseline="0" dirty="0" smtClean="0">
                <a:solidFill>
                  <a:schemeClr val="bg2"/>
                </a:solidFill>
              </a:rPr>
              <a:t>The T1 </a:t>
            </a:r>
            <a:r>
              <a:rPr lang="de-DE" baseline="0" dirty="0" err="1" smtClean="0">
                <a:solidFill>
                  <a:schemeClr val="bg2"/>
                </a:solidFill>
              </a:rPr>
              <a:t>map</a:t>
            </a:r>
            <a:r>
              <a:rPr lang="de-DE" baseline="0" dirty="0" smtClean="0">
                <a:solidFill>
                  <a:schemeClr val="bg2"/>
                </a:solidFill>
              </a:rPr>
              <a:t> </a:t>
            </a:r>
            <a:r>
              <a:rPr lang="de-DE" baseline="0" dirty="0" err="1" smtClean="0">
                <a:solidFill>
                  <a:schemeClr val="bg2"/>
                </a:solidFill>
              </a:rPr>
              <a:t>from</a:t>
            </a:r>
            <a:r>
              <a:rPr lang="de-DE" baseline="0" dirty="0" smtClean="0">
                <a:solidFill>
                  <a:schemeClr val="bg2"/>
                </a:solidFill>
              </a:rPr>
              <a:t> </a:t>
            </a:r>
            <a:r>
              <a:rPr lang="de-DE" baseline="0" dirty="0" err="1" smtClean="0">
                <a:solidFill>
                  <a:schemeClr val="bg2"/>
                </a:solidFill>
              </a:rPr>
              <a:t>the</a:t>
            </a:r>
            <a:r>
              <a:rPr lang="de-DE" baseline="0" dirty="0" smtClean="0">
                <a:solidFill>
                  <a:schemeClr val="bg2"/>
                </a:solidFill>
              </a:rPr>
              <a:t> 7T was registered </a:t>
            </a:r>
            <a:r>
              <a:rPr lang="de-DE" baseline="0" dirty="0" err="1" smtClean="0">
                <a:solidFill>
                  <a:schemeClr val="bg2"/>
                </a:solidFill>
              </a:rPr>
              <a:t>linearely</a:t>
            </a:r>
            <a:r>
              <a:rPr lang="de-DE" baseline="0" dirty="0" smtClean="0">
                <a:solidFill>
                  <a:schemeClr val="bg2"/>
                </a:solidFill>
              </a:rPr>
              <a:t>.</a:t>
            </a:r>
          </a:p>
          <a:p>
            <a:endParaRPr lang="de-DE" baseline="0" dirty="0" smtClean="0"/>
          </a:p>
          <a:p>
            <a:r>
              <a:rPr lang="de-DE" baseline="0" dirty="0" smtClean="0"/>
              <a:t>Over a </a:t>
            </a:r>
            <a:r>
              <a:rPr lang="de-DE" baseline="0" dirty="0" err="1" smtClean="0"/>
              <a:t>range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around</a:t>
            </a:r>
            <a:r>
              <a:rPr lang="de-DE" baseline="0" dirty="0" smtClean="0"/>
              <a:t> 50 </a:t>
            </a:r>
            <a:r>
              <a:rPr lang="de-DE" baseline="0" dirty="0" err="1" smtClean="0"/>
              <a:t>corronal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slices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registrations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performed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good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enough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enable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voxelwise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analysis</a:t>
            </a:r>
            <a:r>
              <a:rPr lang="de-DE" baseline="0" dirty="0" smtClean="0"/>
              <a:t>.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7970CC-6B5B-4E70-B922-7E487480CB08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9801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I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no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financial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Interests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Relationships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declare</a:t>
            </a:r>
            <a:r>
              <a:rPr lang="de-DE" baseline="0" dirty="0" smtClean="0"/>
              <a:t>.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7970CC-6B5B-4E70-B922-7E487480CB0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64308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Lets come to the results and discussion.</a:t>
            </a:r>
          </a:p>
          <a:p>
            <a:r>
              <a:rPr lang="en-US" dirty="0" smtClean="0"/>
              <a:t>As mentioned we will concentrate on the silver staining, the longitudinal relaxation rate</a:t>
            </a:r>
            <a:r>
              <a:rPr lang="en-US" baseline="0" dirty="0" smtClean="0"/>
              <a:t> from the 7T and the relative semisolid pool size.</a:t>
            </a:r>
          </a:p>
          <a:p>
            <a:endParaRPr lang="en-US" baseline="0" dirty="0" smtClean="0"/>
          </a:p>
          <a:p>
            <a:r>
              <a:rPr lang="en-US" baseline="0" dirty="0" smtClean="0"/>
              <a:t>KLICK</a:t>
            </a:r>
          </a:p>
          <a:p>
            <a:endParaRPr lang="en-US" baseline="0" dirty="0" smtClean="0"/>
          </a:p>
          <a:p>
            <a:r>
              <a:rPr lang="en-US" baseline="0" dirty="0" smtClean="0"/>
              <a:t>Starting with these two.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7970CC-6B5B-4E70-B922-7E487480CB08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43054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</a:t>
            </a:r>
            <a:r>
              <a:rPr lang="en-US" baseline="0" dirty="0" smtClean="0"/>
              <a:t> the scatterplot of the </a:t>
            </a:r>
            <a:r>
              <a:rPr lang="en-US" baseline="0" dirty="0" smtClean="0"/>
              <a:t>semisolid </a:t>
            </a:r>
            <a:r>
              <a:rPr lang="en-US" baseline="0" dirty="0" err="1" smtClean="0"/>
              <a:t>poolsize</a:t>
            </a:r>
            <a:r>
              <a:rPr lang="en-US" baseline="0" dirty="0" smtClean="0"/>
              <a:t> versus </a:t>
            </a:r>
            <a:r>
              <a:rPr lang="en-US" baseline="0" dirty="0" smtClean="0"/>
              <a:t>the </a:t>
            </a:r>
            <a:r>
              <a:rPr lang="en-US" baseline="0" dirty="0" smtClean="0"/>
              <a:t>relaxation </a:t>
            </a:r>
            <a:r>
              <a:rPr lang="en-US" baseline="0" dirty="0" smtClean="0"/>
              <a:t>rate,</a:t>
            </a:r>
          </a:p>
          <a:p>
            <a:r>
              <a:rPr lang="en-US" baseline="0" dirty="0" smtClean="0"/>
              <a:t>we observed a high correlation of both parameters…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7970CC-6B5B-4E70-B922-7E487480CB08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1648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but different slopes when we separated the data </a:t>
            </a:r>
            <a:r>
              <a:rPr lang="en-US" baseline="0" dirty="0" smtClean="0"/>
              <a:t>for </a:t>
            </a:r>
            <a:r>
              <a:rPr lang="en-US" baseline="0" dirty="0" smtClean="0"/>
              <a:t>white and gray matter.</a:t>
            </a:r>
          </a:p>
          <a:p>
            <a:r>
              <a:rPr lang="en-US" baseline="0" dirty="0" smtClean="0"/>
              <a:t>Other underlying effects than the myelin content could contribute to this result and may be found in further histological or MRI studies.</a:t>
            </a:r>
          </a:p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7970CC-6B5B-4E70-B922-7E487480CB08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96950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</a:t>
            </a:r>
            <a:r>
              <a:rPr lang="en-US" baseline="0" dirty="0" smtClean="0"/>
              <a:t> results in combination with the </a:t>
            </a:r>
            <a:r>
              <a:rPr lang="en-US" baseline="0" dirty="0" smtClean="0"/>
              <a:t>histology are </a:t>
            </a:r>
            <a:r>
              <a:rPr lang="en-US" baseline="0" dirty="0" smtClean="0"/>
              <a:t>shown for gray matter only since most of the contrast in the </a:t>
            </a:r>
            <a:r>
              <a:rPr lang="en-US" baseline="0" dirty="0" err="1" smtClean="0"/>
              <a:t>stainings</a:t>
            </a:r>
            <a:r>
              <a:rPr lang="en-US" baseline="0" dirty="0" smtClean="0"/>
              <a:t> covered gray matter.</a:t>
            </a:r>
          </a:p>
          <a:p>
            <a:r>
              <a:rPr lang="en-US" baseline="0" dirty="0" smtClean="0"/>
              <a:t>White matter </a:t>
            </a:r>
            <a:r>
              <a:rPr lang="en-US" baseline="0" dirty="0" smtClean="0"/>
              <a:t>(on </a:t>
            </a:r>
            <a:r>
              <a:rPr lang="en-US" baseline="0" dirty="0" smtClean="0"/>
              <a:t>the other </a:t>
            </a:r>
            <a:r>
              <a:rPr lang="en-US" baseline="0" dirty="0" smtClean="0"/>
              <a:t>hand) </a:t>
            </a:r>
            <a:r>
              <a:rPr lang="en-US" baseline="0" dirty="0" smtClean="0"/>
              <a:t>has often a minimal contrast and showed </a:t>
            </a:r>
            <a:r>
              <a:rPr lang="en-US" baseline="0" dirty="0" err="1" smtClean="0"/>
              <a:t>behaviour</a:t>
            </a:r>
            <a:r>
              <a:rPr lang="en-US" baseline="0" dirty="0" smtClean="0"/>
              <a:t> that needs further investigation before we can use it to complete the analysis.</a:t>
            </a:r>
          </a:p>
          <a:p>
            <a:endParaRPr lang="en-US" baseline="0" dirty="0" smtClean="0"/>
          </a:p>
          <a:p>
            <a:r>
              <a:rPr lang="en-US" baseline="0" dirty="0" smtClean="0"/>
              <a:t>The scatterplot of silver staining and the longitudinal relaxation rate showed a good correlation of 0.54 .</a:t>
            </a:r>
          </a:p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7970CC-6B5B-4E70-B922-7E487480CB08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63520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Switching to histology </a:t>
            </a:r>
            <a:r>
              <a:rPr lang="en-US" baseline="0" dirty="0" smtClean="0"/>
              <a:t>and </a:t>
            </a:r>
            <a:r>
              <a:rPr lang="en-US" baseline="0" dirty="0" smtClean="0"/>
              <a:t>the </a:t>
            </a:r>
            <a:r>
              <a:rPr lang="en-US" baseline="0" dirty="0" smtClean="0"/>
              <a:t>relative semisolid </a:t>
            </a:r>
            <a:r>
              <a:rPr lang="en-US" baseline="0" dirty="0" err="1" smtClean="0"/>
              <a:t>poolsize</a:t>
            </a:r>
            <a:r>
              <a:rPr lang="en-US" baseline="0" dirty="0" smtClean="0"/>
              <a:t> we </a:t>
            </a:r>
            <a:r>
              <a:rPr lang="en-US" baseline="0" dirty="0" smtClean="0"/>
              <a:t>get a higher correlation of 0.63,</a:t>
            </a:r>
          </a:p>
          <a:p>
            <a:r>
              <a:rPr lang="en-US" baseline="0" dirty="0" smtClean="0"/>
              <a:t>again in gray matter.</a:t>
            </a:r>
          </a:p>
          <a:p>
            <a:endParaRPr lang="en-US" baseline="0" dirty="0" smtClean="0"/>
          </a:p>
          <a:p>
            <a:r>
              <a:rPr lang="en-US" dirty="0" smtClean="0"/>
              <a:t>We now take</a:t>
            </a:r>
            <a:r>
              <a:rPr lang="en-US" baseline="0" dirty="0" smtClean="0"/>
              <a:t> a look </a:t>
            </a:r>
            <a:r>
              <a:rPr lang="en-US" baseline="0" dirty="0" smtClean="0"/>
              <a:t>into another </a:t>
            </a:r>
            <a:r>
              <a:rPr lang="en-US" baseline="0" dirty="0" smtClean="0"/>
              <a:t>area, the visualization qualities of our methods in 200µm resolution.</a:t>
            </a:r>
            <a:endParaRPr lang="en-US" dirty="0" smtClean="0"/>
          </a:p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7970CC-6B5B-4E70-B922-7E487480CB08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7499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Having a </a:t>
            </a:r>
            <a:r>
              <a:rPr lang="en-US" dirty="0" smtClean="0"/>
              <a:t>look at the intracortical</a:t>
            </a:r>
            <a:r>
              <a:rPr lang="en-US" baseline="0" dirty="0" smtClean="0"/>
              <a:t> structures in the </a:t>
            </a:r>
            <a:r>
              <a:rPr lang="en-US" dirty="0" smtClean="0"/>
              <a:t>occipital</a:t>
            </a:r>
            <a:r>
              <a:rPr lang="en-US" baseline="0" dirty="0" smtClean="0"/>
              <a:t> lobe as an example.</a:t>
            </a:r>
          </a:p>
          <a:p>
            <a:r>
              <a:rPr lang="en-US" baseline="0" dirty="0" smtClean="0"/>
              <a:t>T1 imaging and qMT imaging performed well in this discipline.</a:t>
            </a:r>
          </a:p>
          <a:p>
            <a:r>
              <a:rPr lang="en-US" baseline="0" dirty="0" smtClean="0"/>
              <a:t>We were able to resolve the </a:t>
            </a:r>
            <a:r>
              <a:rPr lang="en-US" baseline="0" dirty="0" err="1" smtClean="0"/>
              <a:t>stria</a:t>
            </a:r>
            <a:r>
              <a:rPr lang="en-US" baseline="0" dirty="0" smtClean="0"/>
              <a:t> of </a:t>
            </a:r>
            <a:r>
              <a:rPr lang="en-US" baseline="0" dirty="0" err="1" smtClean="0"/>
              <a:t>gennari</a:t>
            </a:r>
            <a:r>
              <a:rPr lang="en-US" baseline="0" dirty="0" smtClean="0"/>
              <a:t>, a highly </a:t>
            </a:r>
            <a:r>
              <a:rPr lang="en-US" baseline="0" dirty="0" err="1" smtClean="0"/>
              <a:t>myelinated</a:t>
            </a:r>
            <a:r>
              <a:rPr lang="en-US" baseline="0" dirty="0" smtClean="0"/>
              <a:t> structure, approximately 400 µm thick.</a:t>
            </a:r>
          </a:p>
          <a:p>
            <a:endParaRPr lang="en-US" baseline="0" dirty="0" smtClean="0"/>
          </a:p>
          <a:p>
            <a:r>
              <a:rPr lang="en-US" baseline="0" dirty="0" smtClean="0"/>
              <a:t>We confirmed this result with the histology.</a:t>
            </a:r>
          </a:p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7970CC-6B5B-4E70-B922-7E487480CB08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74605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One difference of our MRI methods is the difference in the contrast</a:t>
            </a:r>
            <a:r>
              <a:rPr lang="en-US" baseline="0" dirty="0" smtClean="0"/>
              <a:t> ranges in gray and white matter, making the optical distinction of </a:t>
            </a:r>
            <a:r>
              <a:rPr lang="en-US" baseline="0" dirty="0" err="1" smtClean="0"/>
              <a:t>intracortical</a:t>
            </a:r>
            <a:r>
              <a:rPr lang="en-US" baseline="0" dirty="0" smtClean="0"/>
              <a:t> structures with qMT imaging more difficult than with T1 imaging.</a:t>
            </a:r>
            <a:endParaRPr lang="en-US" baseline="0" dirty="0" smtClean="0"/>
          </a:p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7970CC-6B5B-4E70-B922-7E487480CB08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74605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 can conclude that the relative semisolid pool size</a:t>
            </a:r>
            <a:r>
              <a:rPr lang="en-US" baseline="0" dirty="0" smtClean="0"/>
              <a:t> from qMT and T1 are highly correlated but visible through the voxel wise analysis we can also observe distinct differences in gray and white matter.</a:t>
            </a:r>
            <a:endParaRPr lang="en-US" dirty="0" smtClean="0"/>
          </a:p>
          <a:p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And both shown MRI methods agree well with myelin based histology in gray matter of the post-mortem marmoset brain.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High-resolution</a:t>
            </a:r>
            <a:r>
              <a:rPr lang="en-US" baseline="0" dirty="0" smtClean="0"/>
              <a:t> </a:t>
            </a:r>
            <a:r>
              <a:rPr lang="en-US" baseline="0" dirty="0" smtClean="0"/>
              <a:t>qMT imaging permits visualization of </a:t>
            </a:r>
            <a:r>
              <a:rPr lang="en-US" baseline="0" dirty="0" err="1" smtClean="0"/>
              <a:t>intracortical</a:t>
            </a:r>
            <a:r>
              <a:rPr lang="en-US" baseline="0" dirty="0" smtClean="0"/>
              <a:t> structures in the post-mortem marmoset brain</a:t>
            </a:r>
            <a:r>
              <a:rPr lang="en-US" baseline="0" dirty="0" smtClean="0"/>
              <a:t>.</a:t>
            </a:r>
            <a:endParaRPr lang="en-US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7970CC-6B5B-4E70-B922-7E487480CB08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65612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Thank</a:t>
            </a:r>
            <a:r>
              <a:rPr lang="en-US" baseline="0" dirty="0" smtClean="0"/>
              <a:t> you for </a:t>
            </a:r>
            <a:r>
              <a:rPr lang="en-US" baseline="0" smtClean="0"/>
              <a:t>your attention.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7970CC-6B5B-4E70-B922-7E487480CB08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2979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qMT imaging is an MRI method that utilizes magnetization transfer to gather </a:t>
            </a:r>
            <a:r>
              <a:rPr lang="en-US" baseline="0" dirty="0" err="1" smtClean="0"/>
              <a:t>informations</a:t>
            </a:r>
            <a:r>
              <a:rPr lang="en-US" baseline="0" dirty="0" smtClean="0"/>
              <a:t> on otherwise MT-invisible macromolecules.</a:t>
            </a:r>
          </a:p>
          <a:p>
            <a:r>
              <a:rPr lang="en-US" baseline="0" dirty="0" smtClean="0"/>
              <a:t>The parameters of the applied physical model are assumed to be related to </a:t>
            </a:r>
            <a:r>
              <a:rPr lang="en-US" baseline="0" dirty="0" smtClean="0"/>
              <a:t>myelin,</a:t>
            </a:r>
          </a:p>
          <a:p>
            <a:r>
              <a:rPr lang="en-US" baseline="0" dirty="0" smtClean="0"/>
              <a:t>Which has been investigated for example by </a:t>
            </a:r>
            <a:r>
              <a:rPr lang="en-US" baseline="0" dirty="0" err="1" smtClean="0"/>
              <a:t>Schmierer</a:t>
            </a:r>
            <a:r>
              <a:rPr lang="en-US" baseline="0" dirty="0" smtClean="0"/>
              <a:t> et. al for white matter in MS pathology.</a:t>
            </a:r>
          </a:p>
          <a:p>
            <a:endParaRPr lang="en-US" baseline="0" dirty="0" smtClean="0"/>
          </a:p>
          <a:p>
            <a:r>
              <a:rPr lang="en-US" baseline="0" dirty="0" smtClean="0"/>
              <a:t>We used a post-mortem brain to enable easy comparison with myelin based histology but</a:t>
            </a:r>
          </a:p>
          <a:p>
            <a:r>
              <a:rPr lang="en-US" baseline="0" dirty="0" smtClean="0"/>
              <a:t>Went for a pixel-vise analysis instead of a ROI based one.</a:t>
            </a:r>
          </a:p>
          <a:p>
            <a:r>
              <a:rPr lang="en-US" baseline="0" dirty="0" smtClean="0"/>
              <a:t>We also put more emphasis on gray matter.</a:t>
            </a:r>
          </a:p>
          <a:p>
            <a:r>
              <a:rPr lang="en-US" baseline="0" dirty="0" smtClean="0"/>
              <a:t>The qMT parameter maps and histology were also compared with T1 mapping.</a:t>
            </a:r>
            <a:endParaRPr lang="en-US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7970CC-6B5B-4E70-B922-7E487480CB0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8879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</a:t>
            </a:r>
            <a:r>
              <a:rPr lang="en-US" baseline="0" dirty="0" smtClean="0"/>
              <a:t> investigated </a:t>
            </a:r>
            <a:r>
              <a:rPr lang="en-US" dirty="0" smtClean="0"/>
              <a:t>specimen was a post-mortem</a:t>
            </a:r>
            <a:r>
              <a:rPr lang="en-US" baseline="0" dirty="0" smtClean="0"/>
              <a:t> brain of a 7.6 years old, male marmoset</a:t>
            </a:r>
            <a:r>
              <a:rPr lang="en-US" baseline="0" dirty="0" smtClean="0"/>
              <a:t>.</a:t>
            </a:r>
          </a:p>
          <a:p>
            <a:r>
              <a:rPr lang="en-US" baseline="0" dirty="0" smtClean="0"/>
              <a:t>The marmoset was chosen since it’s a well studied animal with an anatomy well suited for WM and GM investigations.</a:t>
            </a:r>
            <a:endParaRPr lang="en-US" baseline="0" dirty="0" smtClean="0"/>
          </a:p>
          <a:p>
            <a:r>
              <a:rPr lang="en-US" baseline="0" dirty="0" smtClean="0"/>
              <a:t>Brain extraction and fixation was performed on the day of the specimens demise.</a:t>
            </a:r>
          </a:p>
          <a:p>
            <a:r>
              <a:rPr lang="en-US" baseline="0" dirty="0" smtClean="0"/>
              <a:t>After fixation in 4% </a:t>
            </a:r>
            <a:r>
              <a:rPr lang="en-US" baseline="0" dirty="0" err="1" smtClean="0"/>
              <a:t>formaline</a:t>
            </a:r>
            <a:r>
              <a:rPr lang="en-US" baseline="0" dirty="0" smtClean="0"/>
              <a:t> PBS solution the brain was stored in PBS and Sodium </a:t>
            </a:r>
            <a:r>
              <a:rPr lang="en-US" baseline="0" dirty="0" err="1" smtClean="0"/>
              <a:t>trinitride</a:t>
            </a:r>
            <a:r>
              <a:rPr lang="en-US" baseline="0" dirty="0" smtClean="0"/>
              <a:t> for 2 more years.</a:t>
            </a:r>
          </a:p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7970CC-6B5B-4E70-B922-7E487480CB0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8343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The </a:t>
            </a:r>
            <a:r>
              <a:rPr lang="de-DE" dirty="0" err="1" smtClean="0"/>
              <a:t>brain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got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prepared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for</a:t>
            </a:r>
            <a:r>
              <a:rPr lang="de-DE" baseline="0" dirty="0" smtClean="0"/>
              <a:t> MRI </a:t>
            </a:r>
            <a:r>
              <a:rPr lang="de-DE" baseline="0" dirty="0" err="1" smtClean="0"/>
              <a:t>by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placing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it</a:t>
            </a:r>
            <a:r>
              <a:rPr lang="de-DE" baseline="0" dirty="0" smtClean="0"/>
              <a:t> in an 6 cm </a:t>
            </a:r>
            <a:r>
              <a:rPr lang="de-DE" baseline="0" dirty="0" err="1" smtClean="0"/>
              <a:t>acrylic</a:t>
            </a:r>
            <a:r>
              <a:rPr lang="de-DE" baseline="0" dirty="0" smtClean="0"/>
              <a:t> ball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filled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with</a:t>
            </a:r>
            <a:r>
              <a:rPr lang="de-DE" baseline="0" dirty="0" smtClean="0"/>
              <a:t> a </a:t>
            </a:r>
            <a:r>
              <a:rPr lang="de-DE" baseline="0" dirty="0" err="1" smtClean="0"/>
              <a:t>chemically</a:t>
            </a:r>
            <a:r>
              <a:rPr lang="de-DE" baseline="0" dirty="0" smtClean="0"/>
              <a:t> innert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MRI invisible </a:t>
            </a:r>
            <a:r>
              <a:rPr lang="de-DE" baseline="0" dirty="0" err="1" smtClean="0"/>
              <a:t>oil</a:t>
            </a:r>
            <a:r>
              <a:rPr lang="de-DE" baseline="0" dirty="0" smtClean="0"/>
              <a:t>.</a:t>
            </a:r>
          </a:p>
          <a:p>
            <a:r>
              <a:rPr lang="de-DE" baseline="0" dirty="0" smtClean="0"/>
              <a:t>After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MRI </a:t>
            </a:r>
            <a:r>
              <a:rPr lang="de-DE" baseline="0" dirty="0" err="1" smtClean="0"/>
              <a:t>sessions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it</a:t>
            </a:r>
            <a:r>
              <a:rPr lang="de-DE" baseline="0" dirty="0" smtClean="0"/>
              <a:t> was </a:t>
            </a:r>
            <a:r>
              <a:rPr lang="de-DE" baseline="0" dirty="0" err="1" smtClean="0"/>
              <a:t>cut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into</a:t>
            </a:r>
            <a:r>
              <a:rPr lang="de-DE" baseline="0" dirty="0" smtClean="0"/>
              <a:t> 55 </a:t>
            </a:r>
            <a:r>
              <a:rPr lang="de-DE" baseline="0" dirty="0" smtClean="0"/>
              <a:t>µm </a:t>
            </a:r>
            <a:r>
              <a:rPr lang="de-DE" baseline="0" dirty="0" err="1" smtClean="0"/>
              <a:t>thick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coronal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slices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for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histology</a:t>
            </a:r>
            <a:r>
              <a:rPr lang="de-DE" baseline="0" dirty="0" smtClean="0"/>
              <a:t>.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7970CC-6B5B-4E70-B922-7E487480CB0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8902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From the</a:t>
            </a:r>
            <a:r>
              <a:rPr lang="en-US" baseline="0" dirty="0" smtClean="0"/>
              <a:t> histology we got different </a:t>
            </a:r>
            <a:r>
              <a:rPr lang="en-US" baseline="0" dirty="0" err="1" smtClean="0"/>
              <a:t>stainings</a:t>
            </a:r>
            <a:r>
              <a:rPr lang="en-US" baseline="0" dirty="0" smtClean="0"/>
              <a:t>.</a:t>
            </a:r>
          </a:p>
          <a:p>
            <a:r>
              <a:rPr lang="en-US" baseline="0" dirty="0" smtClean="0"/>
              <a:t>Of interest for this study were </a:t>
            </a:r>
            <a:r>
              <a:rPr lang="en-US" baseline="0" dirty="0" smtClean="0"/>
              <a:t>two myelin based ones.</a:t>
            </a:r>
            <a:endParaRPr lang="en-US" baseline="0" dirty="0" smtClean="0"/>
          </a:p>
          <a:p>
            <a:r>
              <a:rPr lang="en-US" baseline="0" dirty="0" smtClean="0"/>
              <a:t>A </a:t>
            </a:r>
            <a:r>
              <a:rPr lang="en-US" baseline="0" dirty="0" smtClean="0"/>
              <a:t>stain for myelin </a:t>
            </a:r>
            <a:r>
              <a:rPr lang="en-US" baseline="0" dirty="0" smtClean="0"/>
              <a:t>basic </a:t>
            </a:r>
            <a:r>
              <a:rPr lang="en-US" baseline="0" dirty="0" smtClean="0"/>
              <a:t>protein.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7970CC-6B5B-4E70-B922-7E487480CB0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9834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And the</a:t>
            </a:r>
            <a:r>
              <a:rPr lang="en-US" baseline="0" dirty="0" smtClean="0"/>
              <a:t> </a:t>
            </a:r>
            <a:r>
              <a:rPr lang="en-US" baseline="0" dirty="0" smtClean="0"/>
              <a:t>second, </a:t>
            </a:r>
            <a:r>
              <a:rPr lang="en-US" dirty="0" smtClean="0"/>
              <a:t>a silver staining</a:t>
            </a:r>
            <a:r>
              <a:rPr lang="en-US" baseline="0" dirty="0" smtClean="0"/>
              <a:t> with a protocol developed by </a:t>
            </a:r>
            <a:r>
              <a:rPr lang="en-US" baseline="0" dirty="0" err="1" smtClean="0"/>
              <a:t>Kerenyi</a:t>
            </a:r>
            <a:r>
              <a:rPr lang="en-US" baseline="0" dirty="0" smtClean="0"/>
              <a:t> and Gallyas which is used to visualize myelin.</a:t>
            </a:r>
          </a:p>
          <a:p>
            <a:r>
              <a:rPr lang="en-US" baseline="0" dirty="0" smtClean="0"/>
              <a:t>We used this particular stain due to it’s monochromic staining and therefore easy conversion in </a:t>
            </a:r>
            <a:r>
              <a:rPr lang="en-US" baseline="0" dirty="0" err="1" smtClean="0"/>
              <a:t>correlateable</a:t>
            </a:r>
            <a:r>
              <a:rPr lang="en-US" baseline="0" dirty="0" smtClean="0"/>
              <a:t> intensity values.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7970CC-6B5B-4E70-B922-7E487480CB0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8873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3T MRI sessions</a:t>
            </a:r>
            <a:r>
              <a:rPr lang="en-US" baseline="0" dirty="0" smtClean="0"/>
              <a:t> were performed on a Bruker MedSpec 30/100, using a custom build </a:t>
            </a:r>
            <a:r>
              <a:rPr lang="en-US" baseline="0" dirty="0" smtClean="0"/>
              <a:t>CP </a:t>
            </a:r>
            <a:r>
              <a:rPr lang="en-US" baseline="0" dirty="0" err="1" smtClean="0"/>
              <a:t>tranceiver</a:t>
            </a:r>
            <a:r>
              <a:rPr lang="en-US" baseline="0" dirty="0" smtClean="0"/>
              <a:t> coil with a </a:t>
            </a:r>
            <a:r>
              <a:rPr lang="en-US" baseline="0" dirty="0" err="1" smtClean="0"/>
              <a:t>suffcient</a:t>
            </a:r>
            <a:r>
              <a:rPr lang="en-US" baseline="0" dirty="0" smtClean="0"/>
              <a:t> volume to carry samples up to 6 cm diameter.</a:t>
            </a:r>
            <a:endParaRPr lang="en-US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7970CC-6B5B-4E70-B922-7E487480CB0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9864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All </a:t>
            </a:r>
            <a:r>
              <a:rPr lang="en-US" baseline="0" dirty="0" smtClean="0"/>
              <a:t>volumes were recorded in 200 µm isotropic resolution.</a:t>
            </a:r>
          </a:p>
          <a:p>
            <a:r>
              <a:rPr lang="en-US" baseline="0" dirty="0" smtClean="0"/>
              <a:t>Several MT prepared measurements were performed over a period of 70 </a:t>
            </a:r>
            <a:r>
              <a:rPr lang="en-US" baseline="0" dirty="0" smtClean="0"/>
              <a:t>hours,</a:t>
            </a:r>
          </a:p>
          <a:p>
            <a:r>
              <a:rPr lang="en-US" baseline="0" dirty="0" smtClean="0"/>
              <a:t>Covering up to 45 different combinations of offset frequencies and pulse amplitudes including up to 16 repetitions for averaging.</a:t>
            </a:r>
          </a:p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7970CC-6B5B-4E70-B922-7E487480CB0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9864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foli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17"/>
          <p:cNvGrpSpPr>
            <a:grpSpLocks/>
          </p:cNvGrpSpPr>
          <p:nvPr/>
        </p:nvGrpSpPr>
        <p:grpSpPr bwMode="auto">
          <a:xfrm>
            <a:off x="7159978" y="4460876"/>
            <a:ext cx="1787878" cy="1958975"/>
            <a:chOff x="1346" y="1940"/>
            <a:chExt cx="797" cy="796"/>
          </a:xfrm>
          <a:solidFill>
            <a:schemeClr val="bg1">
              <a:lumMod val="85000"/>
            </a:schemeClr>
          </a:solidFill>
        </p:grpSpPr>
        <p:sp>
          <p:nvSpPr>
            <p:cNvPr id="6" name="Freeform 118"/>
            <p:cNvSpPr>
              <a:spLocks/>
            </p:cNvSpPr>
            <p:nvPr/>
          </p:nvSpPr>
          <p:spPr bwMode="auto">
            <a:xfrm>
              <a:off x="1346" y="1940"/>
              <a:ext cx="797" cy="796"/>
            </a:xfrm>
            <a:custGeom>
              <a:avLst/>
              <a:gdLst/>
              <a:ahLst/>
              <a:cxnLst>
                <a:cxn ang="0">
                  <a:pos x="19" y="321"/>
                </a:cxn>
                <a:cxn ang="0">
                  <a:pos x="58" y="214"/>
                </a:cxn>
                <a:cxn ang="0">
                  <a:pos x="125" y="125"/>
                </a:cxn>
                <a:cxn ang="0">
                  <a:pos x="214" y="59"/>
                </a:cxn>
                <a:cxn ang="0">
                  <a:pos x="320" y="20"/>
                </a:cxn>
                <a:cxn ang="0">
                  <a:pos x="437" y="14"/>
                </a:cxn>
                <a:cxn ang="0">
                  <a:pos x="549" y="43"/>
                </a:cxn>
                <a:cxn ang="0">
                  <a:pos x="644" y="101"/>
                </a:cxn>
                <a:cxn ang="0">
                  <a:pos x="719" y="182"/>
                </a:cxn>
                <a:cxn ang="0">
                  <a:pos x="768" y="284"/>
                </a:cxn>
                <a:cxn ang="0">
                  <a:pos x="785" y="399"/>
                </a:cxn>
                <a:cxn ang="0">
                  <a:pos x="768" y="514"/>
                </a:cxn>
                <a:cxn ang="0">
                  <a:pos x="719" y="614"/>
                </a:cxn>
                <a:cxn ang="0">
                  <a:pos x="644" y="696"/>
                </a:cxn>
                <a:cxn ang="0">
                  <a:pos x="549" y="755"/>
                </a:cxn>
                <a:cxn ang="0">
                  <a:pos x="437" y="783"/>
                </a:cxn>
                <a:cxn ang="0">
                  <a:pos x="320" y="777"/>
                </a:cxn>
                <a:cxn ang="0">
                  <a:pos x="214" y="738"/>
                </a:cxn>
                <a:cxn ang="0">
                  <a:pos x="125" y="672"/>
                </a:cxn>
                <a:cxn ang="0">
                  <a:pos x="58" y="583"/>
                </a:cxn>
                <a:cxn ang="0">
                  <a:pos x="19" y="477"/>
                </a:cxn>
                <a:cxn ang="0">
                  <a:pos x="12" y="399"/>
                </a:cxn>
                <a:cxn ang="0">
                  <a:pos x="8" y="479"/>
                </a:cxn>
                <a:cxn ang="0">
                  <a:pos x="48" y="588"/>
                </a:cxn>
                <a:cxn ang="0">
                  <a:pos x="117" y="679"/>
                </a:cxn>
                <a:cxn ang="0">
                  <a:pos x="209" y="747"/>
                </a:cxn>
                <a:cxn ang="0">
                  <a:pos x="318" y="787"/>
                </a:cxn>
                <a:cxn ang="0">
                  <a:pos x="439" y="794"/>
                </a:cxn>
                <a:cxn ang="0">
                  <a:pos x="553" y="764"/>
                </a:cxn>
                <a:cxn ang="0">
                  <a:pos x="651" y="705"/>
                </a:cxn>
                <a:cxn ang="0">
                  <a:pos x="728" y="621"/>
                </a:cxn>
                <a:cxn ang="0">
                  <a:pos x="779" y="517"/>
                </a:cxn>
                <a:cxn ang="0">
                  <a:pos x="797" y="399"/>
                </a:cxn>
                <a:cxn ang="0">
                  <a:pos x="779" y="280"/>
                </a:cxn>
                <a:cxn ang="0">
                  <a:pos x="728" y="176"/>
                </a:cxn>
                <a:cxn ang="0">
                  <a:pos x="651" y="91"/>
                </a:cxn>
                <a:cxn ang="0">
                  <a:pos x="553" y="32"/>
                </a:cxn>
                <a:cxn ang="0">
                  <a:pos x="439" y="2"/>
                </a:cxn>
                <a:cxn ang="0">
                  <a:pos x="318" y="9"/>
                </a:cxn>
                <a:cxn ang="0">
                  <a:pos x="209" y="49"/>
                </a:cxn>
                <a:cxn ang="0">
                  <a:pos x="117" y="117"/>
                </a:cxn>
                <a:cxn ang="0">
                  <a:pos x="48" y="208"/>
                </a:cxn>
                <a:cxn ang="0">
                  <a:pos x="8" y="319"/>
                </a:cxn>
                <a:cxn ang="0">
                  <a:pos x="12" y="399"/>
                </a:cxn>
              </a:cxnLst>
              <a:rect l="0" t="0" r="r" b="b"/>
              <a:pathLst>
                <a:path w="797" h="796">
                  <a:moveTo>
                    <a:pt x="12" y="399"/>
                  </a:moveTo>
                  <a:lnTo>
                    <a:pt x="13" y="359"/>
                  </a:lnTo>
                  <a:lnTo>
                    <a:pt x="19" y="321"/>
                  </a:lnTo>
                  <a:lnTo>
                    <a:pt x="29" y="284"/>
                  </a:lnTo>
                  <a:lnTo>
                    <a:pt x="42" y="248"/>
                  </a:lnTo>
                  <a:lnTo>
                    <a:pt x="58" y="214"/>
                  </a:lnTo>
                  <a:lnTo>
                    <a:pt x="78" y="182"/>
                  </a:lnTo>
                  <a:lnTo>
                    <a:pt x="100" y="153"/>
                  </a:lnTo>
                  <a:lnTo>
                    <a:pt x="125" y="125"/>
                  </a:lnTo>
                  <a:lnTo>
                    <a:pt x="153" y="101"/>
                  </a:lnTo>
                  <a:lnTo>
                    <a:pt x="183" y="78"/>
                  </a:lnTo>
                  <a:lnTo>
                    <a:pt x="214" y="59"/>
                  </a:lnTo>
                  <a:lnTo>
                    <a:pt x="248" y="43"/>
                  </a:lnTo>
                  <a:lnTo>
                    <a:pt x="284" y="30"/>
                  </a:lnTo>
                  <a:lnTo>
                    <a:pt x="320" y="20"/>
                  </a:lnTo>
                  <a:lnTo>
                    <a:pt x="359" y="14"/>
                  </a:lnTo>
                  <a:lnTo>
                    <a:pt x="398" y="12"/>
                  </a:lnTo>
                  <a:lnTo>
                    <a:pt x="437" y="14"/>
                  </a:lnTo>
                  <a:lnTo>
                    <a:pt x="476" y="20"/>
                  </a:lnTo>
                  <a:lnTo>
                    <a:pt x="513" y="30"/>
                  </a:lnTo>
                  <a:lnTo>
                    <a:pt x="549" y="43"/>
                  </a:lnTo>
                  <a:lnTo>
                    <a:pt x="582" y="59"/>
                  </a:lnTo>
                  <a:lnTo>
                    <a:pt x="614" y="78"/>
                  </a:lnTo>
                  <a:lnTo>
                    <a:pt x="644" y="101"/>
                  </a:lnTo>
                  <a:lnTo>
                    <a:pt x="671" y="125"/>
                  </a:lnTo>
                  <a:lnTo>
                    <a:pt x="696" y="153"/>
                  </a:lnTo>
                  <a:lnTo>
                    <a:pt x="719" y="182"/>
                  </a:lnTo>
                  <a:lnTo>
                    <a:pt x="738" y="214"/>
                  </a:lnTo>
                  <a:lnTo>
                    <a:pt x="755" y="248"/>
                  </a:lnTo>
                  <a:lnTo>
                    <a:pt x="768" y="284"/>
                  </a:lnTo>
                  <a:lnTo>
                    <a:pt x="777" y="321"/>
                  </a:lnTo>
                  <a:lnTo>
                    <a:pt x="784" y="359"/>
                  </a:lnTo>
                  <a:lnTo>
                    <a:pt x="785" y="399"/>
                  </a:lnTo>
                  <a:lnTo>
                    <a:pt x="784" y="439"/>
                  </a:lnTo>
                  <a:lnTo>
                    <a:pt x="777" y="477"/>
                  </a:lnTo>
                  <a:lnTo>
                    <a:pt x="768" y="514"/>
                  </a:lnTo>
                  <a:lnTo>
                    <a:pt x="755" y="549"/>
                  </a:lnTo>
                  <a:lnTo>
                    <a:pt x="738" y="583"/>
                  </a:lnTo>
                  <a:lnTo>
                    <a:pt x="719" y="614"/>
                  </a:lnTo>
                  <a:lnTo>
                    <a:pt x="696" y="644"/>
                  </a:lnTo>
                  <a:lnTo>
                    <a:pt x="671" y="672"/>
                  </a:lnTo>
                  <a:lnTo>
                    <a:pt x="644" y="696"/>
                  </a:lnTo>
                  <a:lnTo>
                    <a:pt x="614" y="718"/>
                  </a:lnTo>
                  <a:lnTo>
                    <a:pt x="582" y="738"/>
                  </a:lnTo>
                  <a:lnTo>
                    <a:pt x="549" y="755"/>
                  </a:lnTo>
                  <a:lnTo>
                    <a:pt x="513" y="767"/>
                  </a:lnTo>
                  <a:lnTo>
                    <a:pt x="476" y="777"/>
                  </a:lnTo>
                  <a:lnTo>
                    <a:pt x="437" y="783"/>
                  </a:lnTo>
                  <a:lnTo>
                    <a:pt x="398" y="784"/>
                  </a:lnTo>
                  <a:lnTo>
                    <a:pt x="359" y="783"/>
                  </a:lnTo>
                  <a:lnTo>
                    <a:pt x="320" y="777"/>
                  </a:lnTo>
                  <a:lnTo>
                    <a:pt x="284" y="767"/>
                  </a:lnTo>
                  <a:lnTo>
                    <a:pt x="248" y="755"/>
                  </a:lnTo>
                  <a:lnTo>
                    <a:pt x="214" y="738"/>
                  </a:lnTo>
                  <a:lnTo>
                    <a:pt x="183" y="718"/>
                  </a:lnTo>
                  <a:lnTo>
                    <a:pt x="153" y="696"/>
                  </a:lnTo>
                  <a:lnTo>
                    <a:pt x="125" y="672"/>
                  </a:lnTo>
                  <a:lnTo>
                    <a:pt x="100" y="644"/>
                  </a:lnTo>
                  <a:lnTo>
                    <a:pt x="78" y="614"/>
                  </a:lnTo>
                  <a:lnTo>
                    <a:pt x="58" y="583"/>
                  </a:lnTo>
                  <a:lnTo>
                    <a:pt x="42" y="549"/>
                  </a:lnTo>
                  <a:lnTo>
                    <a:pt x="29" y="514"/>
                  </a:lnTo>
                  <a:lnTo>
                    <a:pt x="19" y="477"/>
                  </a:lnTo>
                  <a:lnTo>
                    <a:pt x="13" y="439"/>
                  </a:lnTo>
                  <a:lnTo>
                    <a:pt x="12" y="399"/>
                  </a:lnTo>
                  <a:lnTo>
                    <a:pt x="12" y="399"/>
                  </a:lnTo>
                  <a:lnTo>
                    <a:pt x="0" y="399"/>
                  </a:lnTo>
                  <a:lnTo>
                    <a:pt x="1" y="440"/>
                  </a:lnTo>
                  <a:lnTo>
                    <a:pt x="8" y="479"/>
                  </a:lnTo>
                  <a:lnTo>
                    <a:pt x="17" y="517"/>
                  </a:lnTo>
                  <a:lnTo>
                    <a:pt x="31" y="553"/>
                  </a:lnTo>
                  <a:lnTo>
                    <a:pt x="48" y="588"/>
                  </a:lnTo>
                  <a:lnTo>
                    <a:pt x="68" y="621"/>
                  </a:lnTo>
                  <a:lnTo>
                    <a:pt x="91" y="652"/>
                  </a:lnTo>
                  <a:lnTo>
                    <a:pt x="117" y="679"/>
                  </a:lnTo>
                  <a:lnTo>
                    <a:pt x="145" y="705"/>
                  </a:lnTo>
                  <a:lnTo>
                    <a:pt x="176" y="728"/>
                  </a:lnTo>
                  <a:lnTo>
                    <a:pt x="209" y="747"/>
                  </a:lnTo>
                  <a:lnTo>
                    <a:pt x="244" y="764"/>
                  </a:lnTo>
                  <a:lnTo>
                    <a:pt x="280" y="778"/>
                  </a:lnTo>
                  <a:lnTo>
                    <a:pt x="318" y="787"/>
                  </a:lnTo>
                  <a:lnTo>
                    <a:pt x="357" y="794"/>
                  </a:lnTo>
                  <a:lnTo>
                    <a:pt x="398" y="796"/>
                  </a:lnTo>
                  <a:lnTo>
                    <a:pt x="439" y="794"/>
                  </a:lnTo>
                  <a:lnTo>
                    <a:pt x="478" y="787"/>
                  </a:lnTo>
                  <a:lnTo>
                    <a:pt x="516" y="778"/>
                  </a:lnTo>
                  <a:lnTo>
                    <a:pt x="553" y="764"/>
                  </a:lnTo>
                  <a:lnTo>
                    <a:pt x="588" y="747"/>
                  </a:lnTo>
                  <a:lnTo>
                    <a:pt x="620" y="728"/>
                  </a:lnTo>
                  <a:lnTo>
                    <a:pt x="651" y="705"/>
                  </a:lnTo>
                  <a:lnTo>
                    <a:pt x="680" y="679"/>
                  </a:lnTo>
                  <a:lnTo>
                    <a:pt x="706" y="652"/>
                  </a:lnTo>
                  <a:lnTo>
                    <a:pt x="728" y="621"/>
                  </a:lnTo>
                  <a:lnTo>
                    <a:pt x="748" y="588"/>
                  </a:lnTo>
                  <a:lnTo>
                    <a:pt x="765" y="553"/>
                  </a:lnTo>
                  <a:lnTo>
                    <a:pt x="779" y="517"/>
                  </a:lnTo>
                  <a:lnTo>
                    <a:pt x="788" y="479"/>
                  </a:lnTo>
                  <a:lnTo>
                    <a:pt x="795" y="440"/>
                  </a:lnTo>
                  <a:lnTo>
                    <a:pt x="797" y="399"/>
                  </a:lnTo>
                  <a:lnTo>
                    <a:pt x="795" y="358"/>
                  </a:lnTo>
                  <a:lnTo>
                    <a:pt x="788" y="319"/>
                  </a:lnTo>
                  <a:lnTo>
                    <a:pt x="779" y="280"/>
                  </a:lnTo>
                  <a:lnTo>
                    <a:pt x="765" y="244"/>
                  </a:lnTo>
                  <a:lnTo>
                    <a:pt x="748" y="208"/>
                  </a:lnTo>
                  <a:lnTo>
                    <a:pt x="728" y="176"/>
                  </a:lnTo>
                  <a:lnTo>
                    <a:pt x="706" y="145"/>
                  </a:lnTo>
                  <a:lnTo>
                    <a:pt x="680" y="117"/>
                  </a:lnTo>
                  <a:lnTo>
                    <a:pt x="651" y="91"/>
                  </a:lnTo>
                  <a:lnTo>
                    <a:pt x="620" y="68"/>
                  </a:lnTo>
                  <a:lnTo>
                    <a:pt x="588" y="49"/>
                  </a:lnTo>
                  <a:lnTo>
                    <a:pt x="553" y="32"/>
                  </a:lnTo>
                  <a:lnTo>
                    <a:pt x="516" y="18"/>
                  </a:lnTo>
                  <a:lnTo>
                    <a:pt x="478" y="9"/>
                  </a:lnTo>
                  <a:lnTo>
                    <a:pt x="439" y="2"/>
                  </a:lnTo>
                  <a:lnTo>
                    <a:pt x="398" y="0"/>
                  </a:lnTo>
                  <a:lnTo>
                    <a:pt x="357" y="2"/>
                  </a:lnTo>
                  <a:lnTo>
                    <a:pt x="318" y="9"/>
                  </a:lnTo>
                  <a:lnTo>
                    <a:pt x="280" y="18"/>
                  </a:lnTo>
                  <a:lnTo>
                    <a:pt x="244" y="32"/>
                  </a:lnTo>
                  <a:lnTo>
                    <a:pt x="209" y="49"/>
                  </a:lnTo>
                  <a:lnTo>
                    <a:pt x="176" y="68"/>
                  </a:lnTo>
                  <a:lnTo>
                    <a:pt x="145" y="91"/>
                  </a:lnTo>
                  <a:lnTo>
                    <a:pt x="117" y="117"/>
                  </a:lnTo>
                  <a:lnTo>
                    <a:pt x="91" y="145"/>
                  </a:lnTo>
                  <a:lnTo>
                    <a:pt x="68" y="176"/>
                  </a:lnTo>
                  <a:lnTo>
                    <a:pt x="48" y="208"/>
                  </a:lnTo>
                  <a:lnTo>
                    <a:pt x="31" y="244"/>
                  </a:lnTo>
                  <a:lnTo>
                    <a:pt x="17" y="280"/>
                  </a:lnTo>
                  <a:lnTo>
                    <a:pt x="8" y="319"/>
                  </a:lnTo>
                  <a:lnTo>
                    <a:pt x="1" y="358"/>
                  </a:lnTo>
                  <a:lnTo>
                    <a:pt x="0" y="399"/>
                  </a:lnTo>
                  <a:lnTo>
                    <a:pt x="12" y="39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" name="Freeform 119"/>
            <p:cNvSpPr>
              <a:spLocks/>
            </p:cNvSpPr>
            <p:nvPr/>
          </p:nvSpPr>
          <p:spPr bwMode="auto">
            <a:xfrm>
              <a:off x="1545" y="2127"/>
              <a:ext cx="468" cy="552"/>
            </a:xfrm>
            <a:custGeom>
              <a:avLst/>
              <a:gdLst/>
              <a:ahLst/>
              <a:cxnLst>
                <a:cxn ang="0">
                  <a:pos x="408" y="329"/>
                </a:cxn>
                <a:cxn ang="0">
                  <a:pos x="401" y="340"/>
                </a:cxn>
                <a:cxn ang="0">
                  <a:pos x="424" y="349"/>
                </a:cxn>
                <a:cxn ang="0">
                  <a:pos x="410" y="369"/>
                </a:cxn>
                <a:cxn ang="0">
                  <a:pos x="337" y="441"/>
                </a:cxn>
                <a:cxn ang="0">
                  <a:pos x="195" y="342"/>
                </a:cxn>
                <a:cxn ang="0">
                  <a:pos x="147" y="314"/>
                </a:cxn>
                <a:cxn ang="0">
                  <a:pos x="187" y="260"/>
                </a:cxn>
                <a:cxn ang="0">
                  <a:pos x="247" y="300"/>
                </a:cxn>
                <a:cxn ang="0">
                  <a:pos x="288" y="176"/>
                </a:cxn>
                <a:cxn ang="0">
                  <a:pos x="374" y="121"/>
                </a:cxn>
                <a:cxn ang="0">
                  <a:pos x="437" y="204"/>
                </a:cxn>
                <a:cxn ang="0">
                  <a:pos x="433" y="181"/>
                </a:cxn>
                <a:cxn ang="0">
                  <a:pos x="417" y="78"/>
                </a:cxn>
                <a:cxn ang="0">
                  <a:pos x="395" y="10"/>
                </a:cxn>
                <a:cxn ang="0">
                  <a:pos x="352" y="22"/>
                </a:cxn>
                <a:cxn ang="0">
                  <a:pos x="163" y="235"/>
                </a:cxn>
                <a:cxn ang="0">
                  <a:pos x="136" y="309"/>
                </a:cxn>
                <a:cxn ang="0">
                  <a:pos x="143" y="322"/>
                </a:cxn>
                <a:cxn ang="0">
                  <a:pos x="154" y="335"/>
                </a:cxn>
                <a:cxn ang="0">
                  <a:pos x="148" y="444"/>
                </a:cxn>
                <a:cxn ang="0">
                  <a:pos x="81" y="458"/>
                </a:cxn>
                <a:cxn ang="0">
                  <a:pos x="174" y="419"/>
                </a:cxn>
                <a:cxn ang="0">
                  <a:pos x="178" y="361"/>
                </a:cxn>
                <a:cxn ang="0">
                  <a:pos x="140" y="469"/>
                </a:cxn>
                <a:cxn ang="0">
                  <a:pos x="32" y="393"/>
                </a:cxn>
                <a:cxn ang="0">
                  <a:pos x="50" y="430"/>
                </a:cxn>
                <a:cxn ang="0">
                  <a:pos x="47" y="516"/>
                </a:cxn>
                <a:cxn ang="0">
                  <a:pos x="134" y="546"/>
                </a:cxn>
                <a:cxn ang="0">
                  <a:pos x="328" y="546"/>
                </a:cxn>
                <a:cxn ang="0">
                  <a:pos x="399" y="433"/>
                </a:cxn>
                <a:cxn ang="0">
                  <a:pos x="428" y="344"/>
                </a:cxn>
                <a:cxn ang="0">
                  <a:pos x="435" y="291"/>
                </a:cxn>
                <a:cxn ang="0">
                  <a:pos x="38" y="497"/>
                </a:cxn>
                <a:cxn ang="0">
                  <a:pos x="66" y="523"/>
                </a:cxn>
                <a:cxn ang="0">
                  <a:pos x="75" y="515"/>
                </a:cxn>
                <a:cxn ang="0">
                  <a:pos x="178" y="239"/>
                </a:cxn>
                <a:cxn ang="0">
                  <a:pos x="387" y="28"/>
                </a:cxn>
                <a:cxn ang="0">
                  <a:pos x="404" y="83"/>
                </a:cxn>
                <a:cxn ang="0">
                  <a:pos x="203" y="237"/>
                </a:cxn>
                <a:cxn ang="0">
                  <a:pos x="460" y="276"/>
                </a:cxn>
                <a:cxn ang="0">
                  <a:pos x="460" y="276"/>
                </a:cxn>
                <a:cxn ang="0">
                  <a:pos x="338" y="133"/>
                </a:cxn>
                <a:cxn ang="0">
                  <a:pos x="229" y="280"/>
                </a:cxn>
                <a:cxn ang="0">
                  <a:pos x="231" y="215"/>
                </a:cxn>
                <a:cxn ang="0">
                  <a:pos x="244" y="230"/>
                </a:cxn>
                <a:cxn ang="0">
                  <a:pos x="269" y="197"/>
                </a:cxn>
                <a:cxn ang="0">
                  <a:pos x="258" y="284"/>
                </a:cxn>
                <a:cxn ang="0">
                  <a:pos x="272" y="158"/>
                </a:cxn>
                <a:cxn ang="0">
                  <a:pos x="288" y="166"/>
                </a:cxn>
                <a:cxn ang="0">
                  <a:pos x="198" y="273"/>
                </a:cxn>
                <a:cxn ang="0">
                  <a:pos x="90" y="530"/>
                </a:cxn>
                <a:cxn ang="0">
                  <a:pos x="104" y="505"/>
                </a:cxn>
                <a:cxn ang="0">
                  <a:pos x="162" y="538"/>
                </a:cxn>
                <a:cxn ang="0">
                  <a:pos x="122" y="479"/>
                </a:cxn>
                <a:cxn ang="0">
                  <a:pos x="460" y="276"/>
                </a:cxn>
                <a:cxn ang="0">
                  <a:pos x="190" y="506"/>
                </a:cxn>
                <a:cxn ang="0">
                  <a:pos x="305" y="523"/>
                </a:cxn>
                <a:cxn ang="0">
                  <a:pos x="178" y="537"/>
                </a:cxn>
                <a:cxn ang="0">
                  <a:pos x="206" y="479"/>
                </a:cxn>
                <a:cxn ang="0">
                  <a:pos x="245" y="413"/>
                </a:cxn>
              </a:cxnLst>
              <a:rect l="0" t="0" r="r" b="b"/>
              <a:pathLst>
                <a:path w="468" h="552">
                  <a:moveTo>
                    <a:pt x="460" y="276"/>
                  </a:moveTo>
                  <a:lnTo>
                    <a:pt x="452" y="282"/>
                  </a:lnTo>
                  <a:lnTo>
                    <a:pt x="442" y="285"/>
                  </a:lnTo>
                  <a:lnTo>
                    <a:pt x="432" y="289"/>
                  </a:lnTo>
                  <a:lnTo>
                    <a:pt x="422" y="294"/>
                  </a:lnTo>
                  <a:lnTo>
                    <a:pt x="419" y="298"/>
                  </a:lnTo>
                  <a:lnTo>
                    <a:pt x="418" y="303"/>
                  </a:lnTo>
                  <a:lnTo>
                    <a:pt x="420" y="313"/>
                  </a:lnTo>
                  <a:lnTo>
                    <a:pt x="423" y="319"/>
                  </a:lnTo>
                  <a:lnTo>
                    <a:pt x="423" y="322"/>
                  </a:lnTo>
                  <a:lnTo>
                    <a:pt x="421" y="323"/>
                  </a:lnTo>
                  <a:lnTo>
                    <a:pt x="416" y="324"/>
                  </a:lnTo>
                  <a:lnTo>
                    <a:pt x="408" y="329"/>
                  </a:lnTo>
                  <a:lnTo>
                    <a:pt x="405" y="333"/>
                  </a:lnTo>
                  <a:lnTo>
                    <a:pt x="402" y="336"/>
                  </a:lnTo>
                  <a:lnTo>
                    <a:pt x="394" y="341"/>
                  </a:lnTo>
                  <a:lnTo>
                    <a:pt x="389" y="342"/>
                  </a:lnTo>
                  <a:lnTo>
                    <a:pt x="383" y="342"/>
                  </a:lnTo>
                  <a:lnTo>
                    <a:pt x="381" y="343"/>
                  </a:lnTo>
                  <a:lnTo>
                    <a:pt x="380" y="343"/>
                  </a:lnTo>
                  <a:lnTo>
                    <a:pt x="381" y="344"/>
                  </a:lnTo>
                  <a:lnTo>
                    <a:pt x="383" y="346"/>
                  </a:lnTo>
                  <a:lnTo>
                    <a:pt x="387" y="346"/>
                  </a:lnTo>
                  <a:lnTo>
                    <a:pt x="392" y="346"/>
                  </a:lnTo>
                  <a:lnTo>
                    <a:pt x="395" y="345"/>
                  </a:lnTo>
                  <a:lnTo>
                    <a:pt x="401" y="340"/>
                  </a:lnTo>
                  <a:lnTo>
                    <a:pt x="404" y="336"/>
                  </a:lnTo>
                  <a:lnTo>
                    <a:pt x="410" y="331"/>
                  </a:lnTo>
                  <a:lnTo>
                    <a:pt x="414" y="328"/>
                  </a:lnTo>
                  <a:lnTo>
                    <a:pt x="419" y="327"/>
                  </a:lnTo>
                  <a:lnTo>
                    <a:pt x="424" y="328"/>
                  </a:lnTo>
                  <a:lnTo>
                    <a:pt x="426" y="330"/>
                  </a:lnTo>
                  <a:lnTo>
                    <a:pt x="425" y="334"/>
                  </a:lnTo>
                  <a:lnTo>
                    <a:pt x="422" y="336"/>
                  </a:lnTo>
                  <a:lnTo>
                    <a:pt x="418" y="338"/>
                  </a:lnTo>
                  <a:lnTo>
                    <a:pt x="416" y="340"/>
                  </a:lnTo>
                  <a:lnTo>
                    <a:pt x="422" y="346"/>
                  </a:lnTo>
                  <a:lnTo>
                    <a:pt x="424" y="348"/>
                  </a:lnTo>
                  <a:lnTo>
                    <a:pt x="424" y="349"/>
                  </a:lnTo>
                  <a:lnTo>
                    <a:pt x="424" y="353"/>
                  </a:lnTo>
                  <a:lnTo>
                    <a:pt x="420" y="355"/>
                  </a:lnTo>
                  <a:lnTo>
                    <a:pt x="414" y="355"/>
                  </a:lnTo>
                  <a:lnTo>
                    <a:pt x="402" y="351"/>
                  </a:lnTo>
                  <a:lnTo>
                    <a:pt x="402" y="350"/>
                  </a:lnTo>
                  <a:lnTo>
                    <a:pt x="399" y="351"/>
                  </a:lnTo>
                  <a:lnTo>
                    <a:pt x="403" y="356"/>
                  </a:lnTo>
                  <a:lnTo>
                    <a:pt x="409" y="358"/>
                  </a:lnTo>
                  <a:lnTo>
                    <a:pt x="416" y="358"/>
                  </a:lnTo>
                  <a:lnTo>
                    <a:pt x="415" y="360"/>
                  </a:lnTo>
                  <a:lnTo>
                    <a:pt x="414" y="363"/>
                  </a:lnTo>
                  <a:lnTo>
                    <a:pt x="411" y="367"/>
                  </a:lnTo>
                  <a:lnTo>
                    <a:pt x="410" y="369"/>
                  </a:lnTo>
                  <a:lnTo>
                    <a:pt x="408" y="378"/>
                  </a:lnTo>
                  <a:lnTo>
                    <a:pt x="408" y="387"/>
                  </a:lnTo>
                  <a:lnTo>
                    <a:pt x="409" y="395"/>
                  </a:lnTo>
                  <a:lnTo>
                    <a:pt x="408" y="404"/>
                  </a:lnTo>
                  <a:lnTo>
                    <a:pt x="406" y="411"/>
                  </a:lnTo>
                  <a:lnTo>
                    <a:pt x="404" y="415"/>
                  </a:lnTo>
                  <a:lnTo>
                    <a:pt x="402" y="420"/>
                  </a:lnTo>
                  <a:lnTo>
                    <a:pt x="397" y="425"/>
                  </a:lnTo>
                  <a:lnTo>
                    <a:pt x="386" y="431"/>
                  </a:lnTo>
                  <a:lnTo>
                    <a:pt x="376" y="436"/>
                  </a:lnTo>
                  <a:lnTo>
                    <a:pt x="364" y="439"/>
                  </a:lnTo>
                  <a:lnTo>
                    <a:pt x="352" y="440"/>
                  </a:lnTo>
                  <a:lnTo>
                    <a:pt x="337" y="441"/>
                  </a:lnTo>
                  <a:lnTo>
                    <a:pt x="322" y="439"/>
                  </a:lnTo>
                  <a:lnTo>
                    <a:pt x="309" y="438"/>
                  </a:lnTo>
                  <a:lnTo>
                    <a:pt x="296" y="433"/>
                  </a:lnTo>
                  <a:lnTo>
                    <a:pt x="271" y="421"/>
                  </a:lnTo>
                  <a:lnTo>
                    <a:pt x="247" y="404"/>
                  </a:lnTo>
                  <a:lnTo>
                    <a:pt x="236" y="396"/>
                  </a:lnTo>
                  <a:lnTo>
                    <a:pt x="227" y="388"/>
                  </a:lnTo>
                  <a:lnTo>
                    <a:pt x="219" y="382"/>
                  </a:lnTo>
                  <a:lnTo>
                    <a:pt x="212" y="375"/>
                  </a:lnTo>
                  <a:lnTo>
                    <a:pt x="201" y="363"/>
                  </a:lnTo>
                  <a:lnTo>
                    <a:pt x="193" y="353"/>
                  </a:lnTo>
                  <a:lnTo>
                    <a:pt x="195" y="346"/>
                  </a:lnTo>
                  <a:lnTo>
                    <a:pt x="195" y="342"/>
                  </a:lnTo>
                  <a:lnTo>
                    <a:pt x="193" y="338"/>
                  </a:lnTo>
                  <a:lnTo>
                    <a:pt x="192" y="339"/>
                  </a:lnTo>
                  <a:lnTo>
                    <a:pt x="191" y="340"/>
                  </a:lnTo>
                  <a:lnTo>
                    <a:pt x="190" y="344"/>
                  </a:lnTo>
                  <a:lnTo>
                    <a:pt x="183" y="348"/>
                  </a:lnTo>
                  <a:lnTo>
                    <a:pt x="179" y="349"/>
                  </a:lnTo>
                  <a:lnTo>
                    <a:pt x="176" y="349"/>
                  </a:lnTo>
                  <a:lnTo>
                    <a:pt x="168" y="345"/>
                  </a:lnTo>
                  <a:lnTo>
                    <a:pt x="163" y="337"/>
                  </a:lnTo>
                  <a:lnTo>
                    <a:pt x="161" y="333"/>
                  </a:lnTo>
                  <a:lnTo>
                    <a:pt x="159" y="329"/>
                  </a:lnTo>
                  <a:lnTo>
                    <a:pt x="153" y="321"/>
                  </a:lnTo>
                  <a:lnTo>
                    <a:pt x="147" y="314"/>
                  </a:lnTo>
                  <a:lnTo>
                    <a:pt x="142" y="306"/>
                  </a:lnTo>
                  <a:lnTo>
                    <a:pt x="139" y="298"/>
                  </a:lnTo>
                  <a:lnTo>
                    <a:pt x="137" y="290"/>
                  </a:lnTo>
                  <a:lnTo>
                    <a:pt x="137" y="273"/>
                  </a:lnTo>
                  <a:lnTo>
                    <a:pt x="139" y="265"/>
                  </a:lnTo>
                  <a:lnTo>
                    <a:pt x="141" y="256"/>
                  </a:lnTo>
                  <a:lnTo>
                    <a:pt x="147" y="248"/>
                  </a:lnTo>
                  <a:lnTo>
                    <a:pt x="156" y="242"/>
                  </a:lnTo>
                  <a:lnTo>
                    <a:pt x="169" y="243"/>
                  </a:lnTo>
                  <a:lnTo>
                    <a:pt x="175" y="244"/>
                  </a:lnTo>
                  <a:lnTo>
                    <a:pt x="180" y="249"/>
                  </a:lnTo>
                  <a:lnTo>
                    <a:pt x="184" y="254"/>
                  </a:lnTo>
                  <a:lnTo>
                    <a:pt x="187" y="260"/>
                  </a:lnTo>
                  <a:lnTo>
                    <a:pt x="192" y="274"/>
                  </a:lnTo>
                  <a:lnTo>
                    <a:pt x="195" y="285"/>
                  </a:lnTo>
                  <a:lnTo>
                    <a:pt x="206" y="288"/>
                  </a:lnTo>
                  <a:lnTo>
                    <a:pt x="212" y="287"/>
                  </a:lnTo>
                  <a:lnTo>
                    <a:pt x="217" y="283"/>
                  </a:lnTo>
                  <a:lnTo>
                    <a:pt x="220" y="285"/>
                  </a:lnTo>
                  <a:lnTo>
                    <a:pt x="222" y="289"/>
                  </a:lnTo>
                  <a:lnTo>
                    <a:pt x="224" y="292"/>
                  </a:lnTo>
                  <a:lnTo>
                    <a:pt x="228" y="294"/>
                  </a:lnTo>
                  <a:lnTo>
                    <a:pt x="229" y="294"/>
                  </a:lnTo>
                  <a:lnTo>
                    <a:pt x="234" y="297"/>
                  </a:lnTo>
                  <a:lnTo>
                    <a:pt x="241" y="299"/>
                  </a:lnTo>
                  <a:lnTo>
                    <a:pt x="247" y="300"/>
                  </a:lnTo>
                  <a:lnTo>
                    <a:pt x="254" y="298"/>
                  </a:lnTo>
                  <a:lnTo>
                    <a:pt x="259" y="296"/>
                  </a:lnTo>
                  <a:lnTo>
                    <a:pt x="266" y="286"/>
                  </a:lnTo>
                  <a:lnTo>
                    <a:pt x="269" y="277"/>
                  </a:lnTo>
                  <a:lnTo>
                    <a:pt x="272" y="256"/>
                  </a:lnTo>
                  <a:lnTo>
                    <a:pt x="281" y="247"/>
                  </a:lnTo>
                  <a:lnTo>
                    <a:pt x="286" y="238"/>
                  </a:lnTo>
                  <a:lnTo>
                    <a:pt x="291" y="227"/>
                  </a:lnTo>
                  <a:lnTo>
                    <a:pt x="292" y="216"/>
                  </a:lnTo>
                  <a:lnTo>
                    <a:pt x="291" y="210"/>
                  </a:lnTo>
                  <a:lnTo>
                    <a:pt x="289" y="204"/>
                  </a:lnTo>
                  <a:lnTo>
                    <a:pt x="283" y="189"/>
                  </a:lnTo>
                  <a:lnTo>
                    <a:pt x="288" y="176"/>
                  </a:lnTo>
                  <a:lnTo>
                    <a:pt x="294" y="174"/>
                  </a:lnTo>
                  <a:lnTo>
                    <a:pt x="303" y="171"/>
                  </a:lnTo>
                  <a:lnTo>
                    <a:pt x="311" y="165"/>
                  </a:lnTo>
                  <a:lnTo>
                    <a:pt x="319" y="156"/>
                  </a:lnTo>
                  <a:lnTo>
                    <a:pt x="324" y="146"/>
                  </a:lnTo>
                  <a:lnTo>
                    <a:pt x="325" y="146"/>
                  </a:lnTo>
                  <a:lnTo>
                    <a:pt x="337" y="144"/>
                  </a:lnTo>
                  <a:lnTo>
                    <a:pt x="349" y="140"/>
                  </a:lnTo>
                  <a:lnTo>
                    <a:pt x="359" y="134"/>
                  </a:lnTo>
                  <a:lnTo>
                    <a:pt x="364" y="128"/>
                  </a:lnTo>
                  <a:lnTo>
                    <a:pt x="368" y="123"/>
                  </a:lnTo>
                  <a:lnTo>
                    <a:pt x="370" y="120"/>
                  </a:lnTo>
                  <a:lnTo>
                    <a:pt x="374" y="121"/>
                  </a:lnTo>
                  <a:lnTo>
                    <a:pt x="381" y="121"/>
                  </a:lnTo>
                  <a:lnTo>
                    <a:pt x="392" y="117"/>
                  </a:lnTo>
                  <a:lnTo>
                    <a:pt x="402" y="112"/>
                  </a:lnTo>
                  <a:lnTo>
                    <a:pt x="405" y="112"/>
                  </a:lnTo>
                  <a:lnTo>
                    <a:pt x="406" y="113"/>
                  </a:lnTo>
                  <a:lnTo>
                    <a:pt x="414" y="131"/>
                  </a:lnTo>
                  <a:lnTo>
                    <a:pt x="420" y="149"/>
                  </a:lnTo>
                  <a:lnTo>
                    <a:pt x="423" y="154"/>
                  </a:lnTo>
                  <a:lnTo>
                    <a:pt x="425" y="161"/>
                  </a:lnTo>
                  <a:lnTo>
                    <a:pt x="426" y="174"/>
                  </a:lnTo>
                  <a:lnTo>
                    <a:pt x="428" y="185"/>
                  </a:lnTo>
                  <a:lnTo>
                    <a:pt x="432" y="195"/>
                  </a:lnTo>
                  <a:lnTo>
                    <a:pt x="437" y="204"/>
                  </a:lnTo>
                  <a:lnTo>
                    <a:pt x="441" y="216"/>
                  </a:lnTo>
                  <a:lnTo>
                    <a:pt x="445" y="227"/>
                  </a:lnTo>
                  <a:lnTo>
                    <a:pt x="450" y="238"/>
                  </a:lnTo>
                  <a:lnTo>
                    <a:pt x="461" y="260"/>
                  </a:lnTo>
                  <a:lnTo>
                    <a:pt x="462" y="265"/>
                  </a:lnTo>
                  <a:lnTo>
                    <a:pt x="463" y="269"/>
                  </a:lnTo>
                  <a:lnTo>
                    <a:pt x="463" y="272"/>
                  </a:lnTo>
                  <a:lnTo>
                    <a:pt x="461" y="276"/>
                  </a:lnTo>
                  <a:lnTo>
                    <a:pt x="460" y="276"/>
                  </a:lnTo>
                  <a:lnTo>
                    <a:pt x="460" y="276"/>
                  </a:lnTo>
                  <a:lnTo>
                    <a:pt x="465" y="251"/>
                  </a:lnTo>
                  <a:lnTo>
                    <a:pt x="448" y="216"/>
                  </a:lnTo>
                  <a:lnTo>
                    <a:pt x="433" y="181"/>
                  </a:lnTo>
                  <a:lnTo>
                    <a:pt x="430" y="174"/>
                  </a:lnTo>
                  <a:lnTo>
                    <a:pt x="429" y="167"/>
                  </a:lnTo>
                  <a:lnTo>
                    <a:pt x="429" y="154"/>
                  </a:lnTo>
                  <a:lnTo>
                    <a:pt x="423" y="133"/>
                  </a:lnTo>
                  <a:lnTo>
                    <a:pt x="415" y="113"/>
                  </a:lnTo>
                  <a:lnTo>
                    <a:pt x="414" y="111"/>
                  </a:lnTo>
                  <a:lnTo>
                    <a:pt x="415" y="109"/>
                  </a:lnTo>
                  <a:lnTo>
                    <a:pt x="416" y="108"/>
                  </a:lnTo>
                  <a:lnTo>
                    <a:pt x="418" y="106"/>
                  </a:lnTo>
                  <a:lnTo>
                    <a:pt x="419" y="94"/>
                  </a:lnTo>
                  <a:lnTo>
                    <a:pt x="416" y="83"/>
                  </a:lnTo>
                  <a:lnTo>
                    <a:pt x="416" y="80"/>
                  </a:lnTo>
                  <a:lnTo>
                    <a:pt x="417" y="78"/>
                  </a:lnTo>
                  <a:lnTo>
                    <a:pt x="418" y="75"/>
                  </a:lnTo>
                  <a:lnTo>
                    <a:pt x="418" y="73"/>
                  </a:lnTo>
                  <a:lnTo>
                    <a:pt x="417" y="68"/>
                  </a:lnTo>
                  <a:lnTo>
                    <a:pt x="415" y="64"/>
                  </a:lnTo>
                  <a:lnTo>
                    <a:pt x="411" y="60"/>
                  </a:lnTo>
                  <a:lnTo>
                    <a:pt x="408" y="58"/>
                  </a:lnTo>
                  <a:lnTo>
                    <a:pt x="400" y="47"/>
                  </a:lnTo>
                  <a:lnTo>
                    <a:pt x="391" y="36"/>
                  </a:lnTo>
                  <a:lnTo>
                    <a:pt x="391" y="34"/>
                  </a:lnTo>
                  <a:lnTo>
                    <a:pt x="390" y="34"/>
                  </a:lnTo>
                  <a:lnTo>
                    <a:pt x="395" y="27"/>
                  </a:lnTo>
                  <a:lnTo>
                    <a:pt x="397" y="19"/>
                  </a:lnTo>
                  <a:lnTo>
                    <a:pt x="395" y="10"/>
                  </a:lnTo>
                  <a:lnTo>
                    <a:pt x="392" y="6"/>
                  </a:lnTo>
                  <a:lnTo>
                    <a:pt x="389" y="1"/>
                  </a:lnTo>
                  <a:lnTo>
                    <a:pt x="382" y="0"/>
                  </a:lnTo>
                  <a:lnTo>
                    <a:pt x="375" y="2"/>
                  </a:lnTo>
                  <a:lnTo>
                    <a:pt x="362" y="9"/>
                  </a:lnTo>
                  <a:lnTo>
                    <a:pt x="361" y="10"/>
                  </a:lnTo>
                  <a:lnTo>
                    <a:pt x="360" y="12"/>
                  </a:lnTo>
                  <a:lnTo>
                    <a:pt x="356" y="13"/>
                  </a:lnTo>
                  <a:lnTo>
                    <a:pt x="350" y="9"/>
                  </a:lnTo>
                  <a:lnTo>
                    <a:pt x="348" y="14"/>
                  </a:lnTo>
                  <a:lnTo>
                    <a:pt x="342" y="17"/>
                  </a:lnTo>
                  <a:lnTo>
                    <a:pt x="352" y="21"/>
                  </a:lnTo>
                  <a:lnTo>
                    <a:pt x="352" y="22"/>
                  </a:lnTo>
                  <a:lnTo>
                    <a:pt x="331" y="40"/>
                  </a:lnTo>
                  <a:lnTo>
                    <a:pt x="294" y="76"/>
                  </a:lnTo>
                  <a:lnTo>
                    <a:pt x="285" y="86"/>
                  </a:lnTo>
                  <a:lnTo>
                    <a:pt x="252" y="125"/>
                  </a:lnTo>
                  <a:lnTo>
                    <a:pt x="238" y="142"/>
                  </a:lnTo>
                  <a:lnTo>
                    <a:pt x="222" y="162"/>
                  </a:lnTo>
                  <a:lnTo>
                    <a:pt x="206" y="182"/>
                  </a:lnTo>
                  <a:lnTo>
                    <a:pt x="193" y="201"/>
                  </a:lnTo>
                  <a:lnTo>
                    <a:pt x="182" y="218"/>
                  </a:lnTo>
                  <a:lnTo>
                    <a:pt x="172" y="235"/>
                  </a:lnTo>
                  <a:lnTo>
                    <a:pt x="169" y="237"/>
                  </a:lnTo>
                  <a:lnTo>
                    <a:pt x="167" y="235"/>
                  </a:lnTo>
                  <a:lnTo>
                    <a:pt x="163" y="235"/>
                  </a:lnTo>
                  <a:lnTo>
                    <a:pt x="161" y="235"/>
                  </a:lnTo>
                  <a:lnTo>
                    <a:pt x="163" y="235"/>
                  </a:lnTo>
                  <a:lnTo>
                    <a:pt x="156" y="237"/>
                  </a:lnTo>
                  <a:lnTo>
                    <a:pt x="151" y="239"/>
                  </a:lnTo>
                  <a:lnTo>
                    <a:pt x="146" y="242"/>
                  </a:lnTo>
                  <a:lnTo>
                    <a:pt x="141" y="245"/>
                  </a:lnTo>
                  <a:lnTo>
                    <a:pt x="136" y="253"/>
                  </a:lnTo>
                  <a:lnTo>
                    <a:pt x="131" y="262"/>
                  </a:lnTo>
                  <a:lnTo>
                    <a:pt x="128" y="271"/>
                  </a:lnTo>
                  <a:lnTo>
                    <a:pt x="128" y="280"/>
                  </a:lnTo>
                  <a:lnTo>
                    <a:pt x="129" y="295"/>
                  </a:lnTo>
                  <a:lnTo>
                    <a:pt x="132" y="301"/>
                  </a:lnTo>
                  <a:lnTo>
                    <a:pt x="136" y="309"/>
                  </a:lnTo>
                  <a:lnTo>
                    <a:pt x="126" y="321"/>
                  </a:lnTo>
                  <a:lnTo>
                    <a:pt x="124" y="324"/>
                  </a:lnTo>
                  <a:lnTo>
                    <a:pt x="120" y="326"/>
                  </a:lnTo>
                  <a:lnTo>
                    <a:pt x="116" y="332"/>
                  </a:lnTo>
                  <a:lnTo>
                    <a:pt x="116" y="333"/>
                  </a:lnTo>
                  <a:lnTo>
                    <a:pt x="118" y="335"/>
                  </a:lnTo>
                  <a:lnTo>
                    <a:pt x="128" y="329"/>
                  </a:lnTo>
                  <a:lnTo>
                    <a:pt x="136" y="321"/>
                  </a:lnTo>
                  <a:lnTo>
                    <a:pt x="140" y="317"/>
                  </a:lnTo>
                  <a:lnTo>
                    <a:pt x="141" y="319"/>
                  </a:lnTo>
                  <a:lnTo>
                    <a:pt x="143" y="319"/>
                  </a:lnTo>
                  <a:lnTo>
                    <a:pt x="143" y="321"/>
                  </a:lnTo>
                  <a:lnTo>
                    <a:pt x="143" y="322"/>
                  </a:lnTo>
                  <a:lnTo>
                    <a:pt x="129" y="335"/>
                  </a:lnTo>
                  <a:lnTo>
                    <a:pt x="117" y="345"/>
                  </a:lnTo>
                  <a:lnTo>
                    <a:pt x="91" y="363"/>
                  </a:lnTo>
                  <a:lnTo>
                    <a:pt x="87" y="365"/>
                  </a:lnTo>
                  <a:lnTo>
                    <a:pt x="91" y="365"/>
                  </a:lnTo>
                  <a:lnTo>
                    <a:pt x="101" y="363"/>
                  </a:lnTo>
                  <a:lnTo>
                    <a:pt x="113" y="358"/>
                  </a:lnTo>
                  <a:lnTo>
                    <a:pt x="120" y="351"/>
                  </a:lnTo>
                  <a:lnTo>
                    <a:pt x="143" y="336"/>
                  </a:lnTo>
                  <a:lnTo>
                    <a:pt x="149" y="330"/>
                  </a:lnTo>
                  <a:lnTo>
                    <a:pt x="151" y="332"/>
                  </a:lnTo>
                  <a:lnTo>
                    <a:pt x="153" y="332"/>
                  </a:lnTo>
                  <a:lnTo>
                    <a:pt x="154" y="335"/>
                  </a:lnTo>
                  <a:lnTo>
                    <a:pt x="156" y="339"/>
                  </a:lnTo>
                  <a:lnTo>
                    <a:pt x="158" y="343"/>
                  </a:lnTo>
                  <a:lnTo>
                    <a:pt x="159" y="346"/>
                  </a:lnTo>
                  <a:lnTo>
                    <a:pt x="156" y="353"/>
                  </a:lnTo>
                  <a:lnTo>
                    <a:pt x="156" y="361"/>
                  </a:lnTo>
                  <a:lnTo>
                    <a:pt x="158" y="379"/>
                  </a:lnTo>
                  <a:lnTo>
                    <a:pt x="161" y="396"/>
                  </a:lnTo>
                  <a:lnTo>
                    <a:pt x="166" y="413"/>
                  </a:lnTo>
                  <a:lnTo>
                    <a:pt x="167" y="431"/>
                  </a:lnTo>
                  <a:lnTo>
                    <a:pt x="167" y="433"/>
                  </a:lnTo>
                  <a:lnTo>
                    <a:pt x="165" y="439"/>
                  </a:lnTo>
                  <a:lnTo>
                    <a:pt x="159" y="442"/>
                  </a:lnTo>
                  <a:lnTo>
                    <a:pt x="148" y="444"/>
                  </a:lnTo>
                  <a:lnTo>
                    <a:pt x="133" y="444"/>
                  </a:lnTo>
                  <a:lnTo>
                    <a:pt x="116" y="444"/>
                  </a:lnTo>
                  <a:lnTo>
                    <a:pt x="101" y="446"/>
                  </a:lnTo>
                  <a:lnTo>
                    <a:pt x="99" y="446"/>
                  </a:lnTo>
                  <a:lnTo>
                    <a:pt x="97" y="447"/>
                  </a:lnTo>
                  <a:lnTo>
                    <a:pt x="91" y="448"/>
                  </a:lnTo>
                  <a:lnTo>
                    <a:pt x="87" y="451"/>
                  </a:lnTo>
                  <a:lnTo>
                    <a:pt x="81" y="451"/>
                  </a:lnTo>
                  <a:lnTo>
                    <a:pt x="81" y="452"/>
                  </a:lnTo>
                  <a:lnTo>
                    <a:pt x="77" y="454"/>
                  </a:lnTo>
                  <a:lnTo>
                    <a:pt x="77" y="456"/>
                  </a:lnTo>
                  <a:lnTo>
                    <a:pt x="79" y="458"/>
                  </a:lnTo>
                  <a:lnTo>
                    <a:pt x="81" y="458"/>
                  </a:lnTo>
                  <a:lnTo>
                    <a:pt x="85" y="458"/>
                  </a:lnTo>
                  <a:lnTo>
                    <a:pt x="89" y="456"/>
                  </a:lnTo>
                  <a:lnTo>
                    <a:pt x="94" y="455"/>
                  </a:lnTo>
                  <a:lnTo>
                    <a:pt x="97" y="454"/>
                  </a:lnTo>
                  <a:lnTo>
                    <a:pt x="126" y="453"/>
                  </a:lnTo>
                  <a:lnTo>
                    <a:pt x="139" y="453"/>
                  </a:lnTo>
                  <a:lnTo>
                    <a:pt x="151" y="454"/>
                  </a:lnTo>
                  <a:lnTo>
                    <a:pt x="156" y="454"/>
                  </a:lnTo>
                  <a:lnTo>
                    <a:pt x="162" y="452"/>
                  </a:lnTo>
                  <a:lnTo>
                    <a:pt x="168" y="449"/>
                  </a:lnTo>
                  <a:lnTo>
                    <a:pt x="172" y="442"/>
                  </a:lnTo>
                  <a:lnTo>
                    <a:pt x="174" y="431"/>
                  </a:lnTo>
                  <a:lnTo>
                    <a:pt x="174" y="419"/>
                  </a:lnTo>
                  <a:lnTo>
                    <a:pt x="172" y="410"/>
                  </a:lnTo>
                  <a:lnTo>
                    <a:pt x="168" y="392"/>
                  </a:lnTo>
                  <a:lnTo>
                    <a:pt x="166" y="377"/>
                  </a:lnTo>
                  <a:lnTo>
                    <a:pt x="165" y="361"/>
                  </a:lnTo>
                  <a:lnTo>
                    <a:pt x="165" y="356"/>
                  </a:lnTo>
                  <a:lnTo>
                    <a:pt x="167" y="356"/>
                  </a:lnTo>
                  <a:lnTo>
                    <a:pt x="168" y="356"/>
                  </a:lnTo>
                  <a:lnTo>
                    <a:pt x="169" y="358"/>
                  </a:lnTo>
                  <a:lnTo>
                    <a:pt x="172" y="358"/>
                  </a:lnTo>
                  <a:lnTo>
                    <a:pt x="173" y="360"/>
                  </a:lnTo>
                  <a:lnTo>
                    <a:pt x="176" y="360"/>
                  </a:lnTo>
                  <a:lnTo>
                    <a:pt x="178" y="360"/>
                  </a:lnTo>
                  <a:lnTo>
                    <a:pt x="178" y="361"/>
                  </a:lnTo>
                  <a:lnTo>
                    <a:pt x="186" y="390"/>
                  </a:lnTo>
                  <a:lnTo>
                    <a:pt x="192" y="410"/>
                  </a:lnTo>
                  <a:lnTo>
                    <a:pt x="193" y="417"/>
                  </a:lnTo>
                  <a:lnTo>
                    <a:pt x="195" y="426"/>
                  </a:lnTo>
                  <a:lnTo>
                    <a:pt x="197" y="442"/>
                  </a:lnTo>
                  <a:lnTo>
                    <a:pt x="196" y="453"/>
                  </a:lnTo>
                  <a:lnTo>
                    <a:pt x="193" y="462"/>
                  </a:lnTo>
                  <a:lnTo>
                    <a:pt x="189" y="467"/>
                  </a:lnTo>
                  <a:lnTo>
                    <a:pt x="182" y="471"/>
                  </a:lnTo>
                  <a:lnTo>
                    <a:pt x="168" y="472"/>
                  </a:lnTo>
                  <a:lnTo>
                    <a:pt x="168" y="471"/>
                  </a:lnTo>
                  <a:lnTo>
                    <a:pt x="165" y="471"/>
                  </a:lnTo>
                  <a:lnTo>
                    <a:pt x="140" y="469"/>
                  </a:lnTo>
                  <a:lnTo>
                    <a:pt x="106" y="468"/>
                  </a:lnTo>
                  <a:lnTo>
                    <a:pt x="72" y="469"/>
                  </a:lnTo>
                  <a:lnTo>
                    <a:pt x="66" y="471"/>
                  </a:lnTo>
                  <a:lnTo>
                    <a:pt x="58" y="471"/>
                  </a:lnTo>
                  <a:lnTo>
                    <a:pt x="56" y="467"/>
                  </a:lnTo>
                  <a:lnTo>
                    <a:pt x="56" y="466"/>
                  </a:lnTo>
                  <a:lnTo>
                    <a:pt x="62" y="452"/>
                  </a:lnTo>
                  <a:lnTo>
                    <a:pt x="63" y="440"/>
                  </a:lnTo>
                  <a:lnTo>
                    <a:pt x="62" y="433"/>
                  </a:lnTo>
                  <a:lnTo>
                    <a:pt x="58" y="425"/>
                  </a:lnTo>
                  <a:lnTo>
                    <a:pt x="49" y="411"/>
                  </a:lnTo>
                  <a:lnTo>
                    <a:pt x="38" y="400"/>
                  </a:lnTo>
                  <a:lnTo>
                    <a:pt x="32" y="393"/>
                  </a:lnTo>
                  <a:lnTo>
                    <a:pt x="24" y="387"/>
                  </a:lnTo>
                  <a:lnTo>
                    <a:pt x="11" y="373"/>
                  </a:lnTo>
                  <a:lnTo>
                    <a:pt x="8" y="373"/>
                  </a:lnTo>
                  <a:lnTo>
                    <a:pt x="6" y="371"/>
                  </a:lnTo>
                  <a:lnTo>
                    <a:pt x="4" y="371"/>
                  </a:lnTo>
                  <a:lnTo>
                    <a:pt x="0" y="376"/>
                  </a:lnTo>
                  <a:lnTo>
                    <a:pt x="17" y="394"/>
                  </a:lnTo>
                  <a:lnTo>
                    <a:pt x="24" y="398"/>
                  </a:lnTo>
                  <a:lnTo>
                    <a:pt x="31" y="403"/>
                  </a:lnTo>
                  <a:lnTo>
                    <a:pt x="36" y="410"/>
                  </a:lnTo>
                  <a:lnTo>
                    <a:pt x="43" y="415"/>
                  </a:lnTo>
                  <a:lnTo>
                    <a:pt x="48" y="423"/>
                  </a:lnTo>
                  <a:lnTo>
                    <a:pt x="50" y="430"/>
                  </a:lnTo>
                  <a:lnTo>
                    <a:pt x="51" y="438"/>
                  </a:lnTo>
                  <a:lnTo>
                    <a:pt x="50" y="446"/>
                  </a:lnTo>
                  <a:lnTo>
                    <a:pt x="49" y="455"/>
                  </a:lnTo>
                  <a:lnTo>
                    <a:pt x="43" y="463"/>
                  </a:lnTo>
                  <a:lnTo>
                    <a:pt x="36" y="469"/>
                  </a:lnTo>
                  <a:lnTo>
                    <a:pt x="29" y="476"/>
                  </a:lnTo>
                  <a:lnTo>
                    <a:pt x="25" y="487"/>
                  </a:lnTo>
                  <a:lnTo>
                    <a:pt x="25" y="492"/>
                  </a:lnTo>
                  <a:lnTo>
                    <a:pt x="27" y="497"/>
                  </a:lnTo>
                  <a:lnTo>
                    <a:pt x="31" y="501"/>
                  </a:lnTo>
                  <a:lnTo>
                    <a:pt x="42" y="506"/>
                  </a:lnTo>
                  <a:lnTo>
                    <a:pt x="45" y="510"/>
                  </a:lnTo>
                  <a:lnTo>
                    <a:pt x="47" y="516"/>
                  </a:lnTo>
                  <a:lnTo>
                    <a:pt x="51" y="520"/>
                  </a:lnTo>
                  <a:lnTo>
                    <a:pt x="62" y="528"/>
                  </a:lnTo>
                  <a:lnTo>
                    <a:pt x="72" y="531"/>
                  </a:lnTo>
                  <a:lnTo>
                    <a:pt x="76" y="533"/>
                  </a:lnTo>
                  <a:lnTo>
                    <a:pt x="79" y="533"/>
                  </a:lnTo>
                  <a:lnTo>
                    <a:pt x="87" y="536"/>
                  </a:lnTo>
                  <a:lnTo>
                    <a:pt x="88" y="538"/>
                  </a:lnTo>
                  <a:lnTo>
                    <a:pt x="89" y="539"/>
                  </a:lnTo>
                  <a:lnTo>
                    <a:pt x="98" y="544"/>
                  </a:lnTo>
                  <a:lnTo>
                    <a:pt x="107" y="545"/>
                  </a:lnTo>
                  <a:lnTo>
                    <a:pt x="120" y="545"/>
                  </a:lnTo>
                  <a:lnTo>
                    <a:pt x="127" y="545"/>
                  </a:lnTo>
                  <a:lnTo>
                    <a:pt x="134" y="546"/>
                  </a:lnTo>
                  <a:lnTo>
                    <a:pt x="141" y="547"/>
                  </a:lnTo>
                  <a:lnTo>
                    <a:pt x="147" y="547"/>
                  </a:lnTo>
                  <a:lnTo>
                    <a:pt x="156" y="545"/>
                  </a:lnTo>
                  <a:lnTo>
                    <a:pt x="182" y="545"/>
                  </a:lnTo>
                  <a:lnTo>
                    <a:pt x="212" y="545"/>
                  </a:lnTo>
                  <a:lnTo>
                    <a:pt x="243" y="546"/>
                  </a:lnTo>
                  <a:lnTo>
                    <a:pt x="274" y="547"/>
                  </a:lnTo>
                  <a:lnTo>
                    <a:pt x="304" y="549"/>
                  </a:lnTo>
                  <a:lnTo>
                    <a:pt x="310" y="550"/>
                  </a:lnTo>
                  <a:lnTo>
                    <a:pt x="315" y="552"/>
                  </a:lnTo>
                  <a:lnTo>
                    <a:pt x="321" y="552"/>
                  </a:lnTo>
                  <a:lnTo>
                    <a:pt x="327" y="551"/>
                  </a:lnTo>
                  <a:lnTo>
                    <a:pt x="328" y="546"/>
                  </a:lnTo>
                  <a:lnTo>
                    <a:pt x="327" y="544"/>
                  </a:lnTo>
                  <a:lnTo>
                    <a:pt x="321" y="531"/>
                  </a:lnTo>
                  <a:lnTo>
                    <a:pt x="316" y="519"/>
                  </a:lnTo>
                  <a:lnTo>
                    <a:pt x="312" y="507"/>
                  </a:lnTo>
                  <a:lnTo>
                    <a:pt x="311" y="495"/>
                  </a:lnTo>
                  <a:lnTo>
                    <a:pt x="311" y="471"/>
                  </a:lnTo>
                  <a:lnTo>
                    <a:pt x="315" y="446"/>
                  </a:lnTo>
                  <a:lnTo>
                    <a:pt x="324" y="448"/>
                  </a:lnTo>
                  <a:lnTo>
                    <a:pt x="324" y="449"/>
                  </a:lnTo>
                  <a:lnTo>
                    <a:pt x="342" y="449"/>
                  </a:lnTo>
                  <a:lnTo>
                    <a:pt x="361" y="447"/>
                  </a:lnTo>
                  <a:lnTo>
                    <a:pt x="379" y="441"/>
                  </a:lnTo>
                  <a:lnTo>
                    <a:pt x="399" y="433"/>
                  </a:lnTo>
                  <a:lnTo>
                    <a:pt x="406" y="426"/>
                  </a:lnTo>
                  <a:lnTo>
                    <a:pt x="413" y="416"/>
                  </a:lnTo>
                  <a:lnTo>
                    <a:pt x="416" y="406"/>
                  </a:lnTo>
                  <a:lnTo>
                    <a:pt x="416" y="396"/>
                  </a:lnTo>
                  <a:lnTo>
                    <a:pt x="415" y="384"/>
                  </a:lnTo>
                  <a:lnTo>
                    <a:pt x="416" y="371"/>
                  </a:lnTo>
                  <a:lnTo>
                    <a:pt x="418" y="364"/>
                  </a:lnTo>
                  <a:lnTo>
                    <a:pt x="422" y="360"/>
                  </a:lnTo>
                  <a:lnTo>
                    <a:pt x="423" y="359"/>
                  </a:lnTo>
                  <a:lnTo>
                    <a:pt x="425" y="357"/>
                  </a:lnTo>
                  <a:lnTo>
                    <a:pt x="429" y="351"/>
                  </a:lnTo>
                  <a:lnTo>
                    <a:pt x="429" y="347"/>
                  </a:lnTo>
                  <a:lnTo>
                    <a:pt x="428" y="344"/>
                  </a:lnTo>
                  <a:lnTo>
                    <a:pt x="426" y="342"/>
                  </a:lnTo>
                  <a:lnTo>
                    <a:pt x="424" y="340"/>
                  </a:lnTo>
                  <a:lnTo>
                    <a:pt x="428" y="337"/>
                  </a:lnTo>
                  <a:lnTo>
                    <a:pt x="430" y="334"/>
                  </a:lnTo>
                  <a:lnTo>
                    <a:pt x="431" y="328"/>
                  </a:lnTo>
                  <a:lnTo>
                    <a:pt x="429" y="322"/>
                  </a:lnTo>
                  <a:lnTo>
                    <a:pt x="427" y="320"/>
                  </a:lnTo>
                  <a:lnTo>
                    <a:pt x="426" y="316"/>
                  </a:lnTo>
                  <a:lnTo>
                    <a:pt x="424" y="307"/>
                  </a:lnTo>
                  <a:lnTo>
                    <a:pt x="423" y="300"/>
                  </a:lnTo>
                  <a:lnTo>
                    <a:pt x="425" y="296"/>
                  </a:lnTo>
                  <a:lnTo>
                    <a:pt x="428" y="294"/>
                  </a:lnTo>
                  <a:lnTo>
                    <a:pt x="435" y="291"/>
                  </a:lnTo>
                  <a:lnTo>
                    <a:pt x="442" y="289"/>
                  </a:lnTo>
                  <a:lnTo>
                    <a:pt x="456" y="283"/>
                  </a:lnTo>
                  <a:lnTo>
                    <a:pt x="462" y="280"/>
                  </a:lnTo>
                  <a:lnTo>
                    <a:pt x="466" y="276"/>
                  </a:lnTo>
                  <a:lnTo>
                    <a:pt x="468" y="270"/>
                  </a:lnTo>
                  <a:lnTo>
                    <a:pt x="468" y="265"/>
                  </a:lnTo>
                  <a:lnTo>
                    <a:pt x="465" y="251"/>
                  </a:lnTo>
                  <a:lnTo>
                    <a:pt x="460" y="276"/>
                  </a:lnTo>
                  <a:lnTo>
                    <a:pt x="47" y="491"/>
                  </a:lnTo>
                  <a:lnTo>
                    <a:pt x="45" y="494"/>
                  </a:lnTo>
                  <a:lnTo>
                    <a:pt x="45" y="499"/>
                  </a:lnTo>
                  <a:lnTo>
                    <a:pt x="42" y="500"/>
                  </a:lnTo>
                  <a:lnTo>
                    <a:pt x="38" y="497"/>
                  </a:lnTo>
                  <a:lnTo>
                    <a:pt x="35" y="495"/>
                  </a:lnTo>
                  <a:lnTo>
                    <a:pt x="34" y="494"/>
                  </a:lnTo>
                  <a:lnTo>
                    <a:pt x="33" y="491"/>
                  </a:lnTo>
                  <a:lnTo>
                    <a:pt x="34" y="487"/>
                  </a:lnTo>
                  <a:lnTo>
                    <a:pt x="36" y="483"/>
                  </a:lnTo>
                  <a:lnTo>
                    <a:pt x="43" y="481"/>
                  </a:lnTo>
                  <a:lnTo>
                    <a:pt x="47" y="481"/>
                  </a:lnTo>
                  <a:lnTo>
                    <a:pt x="49" y="483"/>
                  </a:lnTo>
                  <a:lnTo>
                    <a:pt x="47" y="487"/>
                  </a:lnTo>
                  <a:lnTo>
                    <a:pt x="47" y="491"/>
                  </a:lnTo>
                  <a:lnTo>
                    <a:pt x="460" y="276"/>
                  </a:lnTo>
                  <a:lnTo>
                    <a:pt x="72" y="524"/>
                  </a:lnTo>
                  <a:lnTo>
                    <a:pt x="66" y="523"/>
                  </a:lnTo>
                  <a:lnTo>
                    <a:pt x="62" y="521"/>
                  </a:lnTo>
                  <a:lnTo>
                    <a:pt x="60" y="518"/>
                  </a:lnTo>
                  <a:lnTo>
                    <a:pt x="58" y="512"/>
                  </a:lnTo>
                  <a:lnTo>
                    <a:pt x="55" y="501"/>
                  </a:lnTo>
                  <a:lnTo>
                    <a:pt x="56" y="487"/>
                  </a:lnTo>
                  <a:lnTo>
                    <a:pt x="58" y="485"/>
                  </a:lnTo>
                  <a:lnTo>
                    <a:pt x="68" y="483"/>
                  </a:lnTo>
                  <a:lnTo>
                    <a:pt x="71" y="481"/>
                  </a:lnTo>
                  <a:lnTo>
                    <a:pt x="75" y="481"/>
                  </a:lnTo>
                  <a:lnTo>
                    <a:pt x="77" y="483"/>
                  </a:lnTo>
                  <a:lnTo>
                    <a:pt x="76" y="490"/>
                  </a:lnTo>
                  <a:lnTo>
                    <a:pt x="75" y="497"/>
                  </a:lnTo>
                  <a:lnTo>
                    <a:pt x="75" y="515"/>
                  </a:lnTo>
                  <a:lnTo>
                    <a:pt x="77" y="522"/>
                  </a:lnTo>
                  <a:lnTo>
                    <a:pt x="72" y="524"/>
                  </a:lnTo>
                  <a:lnTo>
                    <a:pt x="460" y="276"/>
                  </a:lnTo>
                  <a:lnTo>
                    <a:pt x="414" y="102"/>
                  </a:lnTo>
                  <a:lnTo>
                    <a:pt x="413" y="104"/>
                  </a:lnTo>
                  <a:lnTo>
                    <a:pt x="410" y="104"/>
                  </a:lnTo>
                  <a:lnTo>
                    <a:pt x="409" y="100"/>
                  </a:lnTo>
                  <a:lnTo>
                    <a:pt x="410" y="96"/>
                  </a:lnTo>
                  <a:lnTo>
                    <a:pt x="413" y="96"/>
                  </a:lnTo>
                  <a:lnTo>
                    <a:pt x="414" y="98"/>
                  </a:lnTo>
                  <a:lnTo>
                    <a:pt x="414" y="102"/>
                  </a:lnTo>
                  <a:lnTo>
                    <a:pt x="460" y="276"/>
                  </a:lnTo>
                  <a:lnTo>
                    <a:pt x="178" y="239"/>
                  </a:lnTo>
                  <a:lnTo>
                    <a:pt x="193" y="213"/>
                  </a:lnTo>
                  <a:lnTo>
                    <a:pt x="211" y="188"/>
                  </a:lnTo>
                  <a:lnTo>
                    <a:pt x="249" y="139"/>
                  </a:lnTo>
                  <a:lnTo>
                    <a:pt x="286" y="96"/>
                  </a:lnTo>
                  <a:lnTo>
                    <a:pt x="328" y="54"/>
                  </a:lnTo>
                  <a:lnTo>
                    <a:pt x="351" y="34"/>
                  </a:lnTo>
                  <a:lnTo>
                    <a:pt x="376" y="17"/>
                  </a:lnTo>
                  <a:lnTo>
                    <a:pt x="380" y="12"/>
                  </a:lnTo>
                  <a:lnTo>
                    <a:pt x="382" y="11"/>
                  </a:lnTo>
                  <a:lnTo>
                    <a:pt x="385" y="13"/>
                  </a:lnTo>
                  <a:lnTo>
                    <a:pt x="389" y="15"/>
                  </a:lnTo>
                  <a:lnTo>
                    <a:pt x="389" y="22"/>
                  </a:lnTo>
                  <a:lnTo>
                    <a:pt x="387" y="28"/>
                  </a:lnTo>
                  <a:lnTo>
                    <a:pt x="384" y="32"/>
                  </a:lnTo>
                  <a:lnTo>
                    <a:pt x="381" y="34"/>
                  </a:lnTo>
                  <a:lnTo>
                    <a:pt x="386" y="39"/>
                  </a:lnTo>
                  <a:lnTo>
                    <a:pt x="392" y="46"/>
                  </a:lnTo>
                  <a:lnTo>
                    <a:pt x="404" y="60"/>
                  </a:lnTo>
                  <a:lnTo>
                    <a:pt x="407" y="65"/>
                  </a:lnTo>
                  <a:lnTo>
                    <a:pt x="409" y="67"/>
                  </a:lnTo>
                  <a:lnTo>
                    <a:pt x="412" y="69"/>
                  </a:lnTo>
                  <a:lnTo>
                    <a:pt x="415" y="73"/>
                  </a:lnTo>
                  <a:lnTo>
                    <a:pt x="415" y="74"/>
                  </a:lnTo>
                  <a:lnTo>
                    <a:pt x="414" y="76"/>
                  </a:lnTo>
                  <a:lnTo>
                    <a:pt x="409" y="81"/>
                  </a:lnTo>
                  <a:lnTo>
                    <a:pt x="404" y="83"/>
                  </a:lnTo>
                  <a:lnTo>
                    <a:pt x="393" y="85"/>
                  </a:lnTo>
                  <a:lnTo>
                    <a:pt x="375" y="89"/>
                  </a:lnTo>
                  <a:lnTo>
                    <a:pt x="357" y="95"/>
                  </a:lnTo>
                  <a:lnTo>
                    <a:pt x="337" y="102"/>
                  </a:lnTo>
                  <a:lnTo>
                    <a:pt x="317" y="112"/>
                  </a:lnTo>
                  <a:lnTo>
                    <a:pt x="301" y="121"/>
                  </a:lnTo>
                  <a:lnTo>
                    <a:pt x="287" y="131"/>
                  </a:lnTo>
                  <a:lnTo>
                    <a:pt x="273" y="143"/>
                  </a:lnTo>
                  <a:lnTo>
                    <a:pt x="261" y="158"/>
                  </a:lnTo>
                  <a:lnTo>
                    <a:pt x="252" y="169"/>
                  </a:lnTo>
                  <a:lnTo>
                    <a:pt x="242" y="181"/>
                  </a:lnTo>
                  <a:lnTo>
                    <a:pt x="221" y="209"/>
                  </a:lnTo>
                  <a:lnTo>
                    <a:pt x="203" y="237"/>
                  </a:lnTo>
                  <a:lnTo>
                    <a:pt x="200" y="242"/>
                  </a:lnTo>
                  <a:lnTo>
                    <a:pt x="198" y="245"/>
                  </a:lnTo>
                  <a:lnTo>
                    <a:pt x="192" y="253"/>
                  </a:lnTo>
                  <a:lnTo>
                    <a:pt x="191" y="253"/>
                  </a:lnTo>
                  <a:lnTo>
                    <a:pt x="189" y="252"/>
                  </a:lnTo>
                  <a:lnTo>
                    <a:pt x="188" y="249"/>
                  </a:lnTo>
                  <a:lnTo>
                    <a:pt x="186" y="247"/>
                  </a:lnTo>
                  <a:lnTo>
                    <a:pt x="184" y="247"/>
                  </a:lnTo>
                  <a:lnTo>
                    <a:pt x="181" y="247"/>
                  </a:lnTo>
                  <a:lnTo>
                    <a:pt x="179" y="243"/>
                  </a:lnTo>
                  <a:lnTo>
                    <a:pt x="178" y="242"/>
                  </a:lnTo>
                  <a:lnTo>
                    <a:pt x="178" y="239"/>
                  </a:lnTo>
                  <a:lnTo>
                    <a:pt x="460" y="276"/>
                  </a:lnTo>
                  <a:lnTo>
                    <a:pt x="402" y="98"/>
                  </a:lnTo>
                  <a:lnTo>
                    <a:pt x="401" y="102"/>
                  </a:lnTo>
                  <a:lnTo>
                    <a:pt x="397" y="107"/>
                  </a:lnTo>
                  <a:lnTo>
                    <a:pt x="391" y="111"/>
                  </a:lnTo>
                  <a:lnTo>
                    <a:pt x="385" y="113"/>
                  </a:lnTo>
                  <a:lnTo>
                    <a:pt x="376" y="113"/>
                  </a:lnTo>
                  <a:lnTo>
                    <a:pt x="374" y="112"/>
                  </a:lnTo>
                  <a:lnTo>
                    <a:pt x="376" y="102"/>
                  </a:lnTo>
                  <a:lnTo>
                    <a:pt x="377" y="102"/>
                  </a:lnTo>
                  <a:lnTo>
                    <a:pt x="389" y="99"/>
                  </a:lnTo>
                  <a:lnTo>
                    <a:pt x="401" y="96"/>
                  </a:lnTo>
                  <a:lnTo>
                    <a:pt x="402" y="98"/>
                  </a:lnTo>
                  <a:lnTo>
                    <a:pt x="460" y="276"/>
                  </a:lnTo>
                  <a:lnTo>
                    <a:pt x="329" y="115"/>
                  </a:lnTo>
                  <a:lnTo>
                    <a:pt x="331" y="115"/>
                  </a:lnTo>
                  <a:lnTo>
                    <a:pt x="338" y="111"/>
                  </a:lnTo>
                  <a:lnTo>
                    <a:pt x="349" y="108"/>
                  </a:lnTo>
                  <a:lnTo>
                    <a:pt x="356" y="106"/>
                  </a:lnTo>
                  <a:lnTo>
                    <a:pt x="360" y="104"/>
                  </a:lnTo>
                  <a:lnTo>
                    <a:pt x="362" y="104"/>
                  </a:lnTo>
                  <a:lnTo>
                    <a:pt x="363" y="106"/>
                  </a:lnTo>
                  <a:lnTo>
                    <a:pt x="363" y="113"/>
                  </a:lnTo>
                  <a:lnTo>
                    <a:pt x="359" y="121"/>
                  </a:lnTo>
                  <a:lnTo>
                    <a:pt x="352" y="127"/>
                  </a:lnTo>
                  <a:lnTo>
                    <a:pt x="345" y="131"/>
                  </a:lnTo>
                  <a:lnTo>
                    <a:pt x="338" y="133"/>
                  </a:lnTo>
                  <a:lnTo>
                    <a:pt x="333" y="135"/>
                  </a:lnTo>
                  <a:lnTo>
                    <a:pt x="327" y="133"/>
                  </a:lnTo>
                  <a:lnTo>
                    <a:pt x="330" y="125"/>
                  </a:lnTo>
                  <a:lnTo>
                    <a:pt x="329" y="115"/>
                  </a:lnTo>
                  <a:lnTo>
                    <a:pt x="460" y="276"/>
                  </a:lnTo>
                  <a:lnTo>
                    <a:pt x="252" y="292"/>
                  </a:lnTo>
                  <a:lnTo>
                    <a:pt x="247" y="291"/>
                  </a:lnTo>
                  <a:lnTo>
                    <a:pt x="236" y="287"/>
                  </a:lnTo>
                  <a:lnTo>
                    <a:pt x="234" y="287"/>
                  </a:lnTo>
                  <a:lnTo>
                    <a:pt x="234" y="288"/>
                  </a:lnTo>
                  <a:lnTo>
                    <a:pt x="232" y="285"/>
                  </a:lnTo>
                  <a:lnTo>
                    <a:pt x="232" y="282"/>
                  </a:lnTo>
                  <a:lnTo>
                    <a:pt x="229" y="280"/>
                  </a:lnTo>
                  <a:lnTo>
                    <a:pt x="225" y="278"/>
                  </a:lnTo>
                  <a:lnTo>
                    <a:pt x="220" y="276"/>
                  </a:lnTo>
                  <a:lnTo>
                    <a:pt x="217" y="276"/>
                  </a:lnTo>
                  <a:lnTo>
                    <a:pt x="216" y="277"/>
                  </a:lnTo>
                  <a:lnTo>
                    <a:pt x="213" y="276"/>
                  </a:lnTo>
                  <a:lnTo>
                    <a:pt x="215" y="272"/>
                  </a:lnTo>
                  <a:lnTo>
                    <a:pt x="217" y="270"/>
                  </a:lnTo>
                  <a:lnTo>
                    <a:pt x="219" y="261"/>
                  </a:lnTo>
                  <a:lnTo>
                    <a:pt x="220" y="252"/>
                  </a:lnTo>
                  <a:lnTo>
                    <a:pt x="219" y="235"/>
                  </a:lnTo>
                  <a:lnTo>
                    <a:pt x="222" y="224"/>
                  </a:lnTo>
                  <a:lnTo>
                    <a:pt x="228" y="218"/>
                  </a:lnTo>
                  <a:lnTo>
                    <a:pt x="231" y="215"/>
                  </a:lnTo>
                  <a:lnTo>
                    <a:pt x="236" y="208"/>
                  </a:lnTo>
                  <a:lnTo>
                    <a:pt x="240" y="204"/>
                  </a:lnTo>
                  <a:lnTo>
                    <a:pt x="243" y="201"/>
                  </a:lnTo>
                  <a:lnTo>
                    <a:pt x="245" y="199"/>
                  </a:lnTo>
                  <a:lnTo>
                    <a:pt x="249" y="195"/>
                  </a:lnTo>
                  <a:lnTo>
                    <a:pt x="253" y="192"/>
                  </a:lnTo>
                  <a:lnTo>
                    <a:pt x="256" y="192"/>
                  </a:lnTo>
                  <a:lnTo>
                    <a:pt x="258" y="198"/>
                  </a:lnTo>
                  <a:lnTo>
                    <a:pt x="259" y="201"/>
                  </a:lnTo>
                  <a:lnTo>
                    <a:pt x="259" y="210"/>
                  </a:lnTo>
                  <a:lnTo>
                    <a:pt x="256" y="217"/>
                  </a:lnTo>
                  <a:lnTo>
                    <a:pt x="251" y="224"/>
                  </a:lnTo>
                  <a:lnTo>
                    <a:pt x="244" y="230"/>
                  </a:lnTo>
                  <a:lnTo>
                    <a:pt x="236" y="240"/>
                  </a:lnTo>
                  <a:lnTo>
                    <a:pt x="234" y="245"/>
                  </a:lnTo>
                  <a:lnTo>
                    <a:pt x="234" y="251"/>
                  </a:lnTo>
                  <a:lnTo>
                    <a:pt x="234" y="253"/>
                  </a:lnTo>
                  <a:lnTo>
                    <a:pt x="242" y="245"/>
                  </a:lnTo>
                  <a:lnTo>
                    <a:pt x="246" y="238"/>
                  </a:lnTo>
                  <a:lnTo>
                    <a:pt x="253" y="231"/>
                  </a:lnTo>
                  <a:lnTo>
                    <a:pt x="260" y="227"/>
                  </a:lnTo>
                  <a:lnTo>
                    <a:pt x="267" y="220"/>
                  </a:lnTo>
                  <a:lnTo>
                    <a:pt x="269" y="215"/>
                  </a:lnTo>
                  <a:lnTo>
                    <a:pt x="269" y="209"/>
                  </a:lnTo>
                  <a:lnTo>
                    <a:pt x="267" y="197"/>
                  </a:lnTo>
                  <a:lnTo>
                    <a:pt x="269" y="197"/>
                  </a:lnTo>
                  <a:lnTo>
                    <a:pt x="271" y="196"/>
                  </a:lnTo>
                  <a:lnTo>
                    <a:pt x="274" y="194"/>
                  </a:lnTo>
                  <a:lnTo>
                    <a:pt x="275" y="195"/>
                  </a:lnTo>
                  <a:lnTo>
                    <a:pt x="279" y="199"/>
                  </a:lnTo>
                  <a:lnTo>
                    <a:pt x="281" y="204"/>
                  </a:lnTo>
                  <a:lnTo>
                    <a:pt x="283" y="212"/>
                  </a:lnTo>
                  <a:lnTo>
                    <a:pt x="284" y="220"/>
                  </a:lnTo>
                  <a:lnTo>
                    <a:pt x="282" y="228"/>
                  </a:lnTo>
                  <a:lnTo>
                    <a:pt x="279" y="235"/>
                  </a:lnTo>
                  <a:lnTo>
                    <a:pt x="259" y="256"/>
                  </a:lnTo>
                  <a:lnTo>
                    <a:pt x="259" y="266"/>
                  </a:lnTo>
                  <a:lnTo>
                    <a:pt x="260" y="276"/>
                  </a:lnTo>
                  <a:lnTo>
                    <a:pt x="258" y="284"/>
                  </a:lnTo>
                  <a:lnTo>
                    <a:pt x="256" y="288"/>
                  </a:lnTo>
                  <a:lnTo>
                    <a:pt x="252" y="292"/>
                  </a:lnTo>
                  <a:lnTo>
                    <a:pt x="460" y="276"/>
                  </a:lnTo>
                  <a:lnTo>
                    <a:pt x="275" y="179"/>
                  </a:lnTo>
                  <a:lnTo>
                    <a:pt x="269" y="181"/>
                  </a:lnTo>
                  <a:lnTo>
                    <a:pt x="265" y="181"/>
                  </a:lnTo>
                  <a:lnTo>
                    <a:pt x="261" y="179"/>
                  </a:lnTo>
                  <a:lnTo>
                    <a:pt x="258" y="178"/>
                  </a:lnTo>
                  <a:lnTo>
                    <a:pt x="258" y="177"/>
                  </a:lnTo>
                  <a:lnTo>
                    <a:pt x="258" y="176"/>
                  </a:lnTo>
                  <a:lnTo>
                    <a:pt x="264" y="166"/>
                  </a:lnTo>
                  <a:lnTo>
                    <a:pt x="271" y="158"/>
                  </a:lnTo>
                  <a:lnTo>
                    <a:pt x="272" y="158"/>
                  </a:lnTo>
                  <a:lnTo>
                    <a:pt x="287" y="145"/>
                  </a:lnTo>
                  <a:lnTo>
                    <a:pt x="304" y="135"/>
                  </a:lnTo>
                  <a:lnTo>
                    <a:pt x="310" y="131"/>
                  </a:lnTo>
                  <a:lnTo>
                    <a:pt x="313" y="129"/>
                  </a:lnTo>
                  <a:lnTo>
                    <a:pt x="314" y="128"/>
                  </a:lnTo>
                  <a:lnTo>
                    <a:pt x="315" y="129"/>
                  </a:lnTo>
                  <a:lnTo>
                    <a:pt x="315" y="138"/>
                  </a:lnTo>
                  <a:lnTo>
                    <a:pt x="312" y="147"/>
                  </a:lnTo>
                  <a:lnTo>
                    <a:pt x="308" y="155"/>
                  </a:lnTo>
                  <a:lnTo>
                    <a:pt x="300" y="162"/>
                  </a:lnTo>
                  <a:lnTo>
                    <a:pt x="296" y="165"/>
                  </a:lnTo>
                  <a:lnTo>
                    <a:pt x="292" y="166"/>
                  </a:lnTo>
                  <a:lnTo>
                    <a:pt x="288" y="166"/>
                  </a:lnTo>
                  <a:lnTo>
                    <a:pt x="285" y="167"/>
                  </a:lnTo>
                  <a:lnTo>
                    <a:pt x="281" y="172"/>
                  </a:lnTo>
                  <a:lnTo>
                    <a:pt x="280" y="177"/>
                  </a:lnTo>
                  <a:lnTo>
                    <a:pt x="275" y="179"/>
                  </a:lnTo>
                  <a:lnTo>
                    <a:pt x="460" y="276"/>
                  </a:lnTo>
                  <a:lnTo>
                    <a:pt x="213" y="247"/>
                  </a:lnTo>
                  <a:lnTo>
                    <a:pt x="213" y="255"/>
                  </a:lnTo>
                  <a:lnTo>
                    <a:pt x="212" y="260"/>
                  </a:lnTo>
                  <a:lnTo>
                    <a:pt x="210" y="267"/>
                  </a:lnTo>
                  <a:lnTo>
                    <a:pt x="206" y="272"/>
                  </a:lnTo>
                  <a:lnTo>
                    <a:pt x="201" y="276"/>
                  </a:lnTo>
                  <a:lnTo>
                    <a:pt x="199" y="275"/>
                  </a:lnTo>
                  <a:lnTo>
                    <a:pt x="198" y="273"/>
                  </a:lnTo>
                  <a:lnTo>
                    <a:pt x="197" y="267"/>
                  </a:lnTo>
                  <a:lnTo>
                    <a:pt x="204" y="256"/>
                  </a:lnTo>
                  <a:lnTo>
                    <a:pt x="207" y="251"/>
                  </a:lnTo>
                  <a:lnTo>
                    <a:pt x="211" y="245"/>
                  </a:lnTo>
                  <a:lnTo>
                    <a:pt x="213" y="245"/>
                  </a:lnTo>
                  <a:lnTo>
                    <a:pt x="213" y="247"/>
                  </a:lnTo>
                  <a:lnTo>
                    <a:pt x="460" y="276"/>
                  </a:lnTo>
                  <a:lnTo>
                    <a:pt x="112" y="537"/>
                  </a:lnTo>
                  <a:lnTo>
                    <a:pt x="107" y="539"/>
                  </a:lnTo>
                  <a:lnTo>
                    <a:pt x="104" y="539"/>
                  </a:lnTo>
                  <a:lnTo>
                    <a:pt x="99" y="537"/>
                  </a:lnTo>
                  <a:lnTo>
                    <a:pt x="94" y="534"/>
                  </a:lnTo>
                  <a:lnTo>
                    <a:pt x="90" y="530"/>
                  </a:lnTo>
                  <a:lnTo>
                    <a:pt x="87" y="524"/>
                  </a:lnTo>
                  <a:lnTo>
                    <a:pt x="86" y="503"/>
                  </a:lnTo>
                  <a:lnTo>
                    <a:pt x="87" y="481"/>
                  </a:lnTo>
                  <a:lnTo>
                    <a:pt x="88" y="479"/>
                  </a:lnTo>
                  <a:lnTo>
                    <a:pt x="89" y="479"/>
                  </a:lnTo>
                  <a:lnTo>
                    <a:pt x="100" y="479"/>
                  </a:lnTo>
                  <a:lnTo>
                    <a:pt x="103" y="479"/>
                  </a:lnTo>
                  <a:lnTo>
                    <a:pt x="106" y="479"/>
                  </a:lnTo>
                  <a:lnTo>
                    <a:pt x="106" y="481"/>
                  </a:lnTo>
                  <a:lnTo>
                    <a:pt x="107" y="484"/>
                  </a:lnTo>
                  <a:lnTo>
                    <a:pt x="105" y="501"/>
                  </a:lnTo>
                  <a:lnTo>
                    <a:pt x="104" y="504"/>
                  </a:lnTo>
                  <a:lnTo>
                    <a:pt x="104" y="505"/>
                  </a:lnTo>
                  <a:lnTo>
                    <a:pt x="104" y="510"/>
                  </a:lnTo>
                  <a:lnTo>
                    <a:pt x="105" y="517"/>
                  </a:lnTo>
                  <a:lnTo>
                    <a:pt x="108" y="530"/>
                  </a:lnTo>
                  <a:lnTo>
                    <a:pt x="109" y="531"/>
                  </a:lnTo>
                  <a:lnTo>
                    <a:pt x="111" y="532"/>
                  </a:lnTo>
                  <a:lnTo>
                    <a:pt x="113" y="535"/>
                  </a:lnTo>
                  <a:lnTo>
                    <a:pt x="113" y="537"/>
                  </a:lnTo>
                  <a:lnTo>
                    <a:pt x="112" y="537"/>
                  </a:lnTo>
                  <a:lnTo>
                    <a:pt x="460" y="276"/>
                  </a:lnTo>
                  <a:lnTo>
                    <a:pt x="174" y="522"/>
                  </a:lnTo>
                  <a:lnTo>
                    <a:pt x="171" y="529"/>
                  </a:lnTo>
                  <a:lnTo>
                    <a:pt x="167" y="534"/>
                  </a:lnTo>
                  <a:lnTo>
                    <a:pt x="162" y="538"/>
                  </a:lnTo>
                  <a:lnTo>
                    <a:pt x="156" y="539"/>
                  </a:lnTo>
                  <a:lnTo>
                    <a:pt x="151" y="540"/>
                  </a:lnTo>
                  <a:lnTo>
                    <a:pt x="143" y="541"/>
                  </a:lnTo>
                  <a:lnTo>
                    <a:pt x="136" y="540"/>
                  </a:lnTo>
                  <a:lnTo>
                    <a:pt x="131" y="539"/>
                  </a:lnTo>
                  <a:lnTo>
                    <a:pt x="129" y="537"/>
                  </a:lnTo>
                  <a:lnTo>
                    <a:pt x="127" y="534"/>
                  </a:lnTo>
                  <a:lnTo>
                    <a:pt x="121" y="525"/>
                  </a:lnTo>
                  <a:lnTo>
                    <a:pt x="117" y="515"/>
                  </a:lnTo>
                  <a:lnTo>
                    <a:pt x="116" y="505"/>
                  </a:lnTo>
                  <a:lnTo>
                    <a:pt x="118" y="488"/>
                  </a:lnTo>
                  <a:lnTo>
                    <a:pt x="119" y="482"/>
                  </a:lnTo>
                  <a:lnTo>
                    <a:pt x="122" y="479"/>
                  </a:lnTo>
                  <a:lnTo>
                    <a:pt x="130" y="478"/>
                  </a:lnTo>
                  <a:lnTo>
                    <a:pt x="136" y="478"/>
                  </a:lnTo>
                  <a:lnTo>
                    <a:pt x="142" y="479"/>
                  </a:lnTo>
                  <a:lnTo>
                    <a:pt x="147" y="479"/>
                  </a:lnTo>
                  <a:lnTo>
                    <a:pt x="149" y="481"/>
                  </a:lnTo>
                  <a:lnTo>
                    <a:pt x="149" y="485"/>
                  </a:lnTo>
                  <a:lnTo>
                    <a:pt x="151" y="492"/>
                  </a:lnTo>
                  <a:lnTo>
                    <a:pt x="153" y="501"/>
                  </a:lnTo>
                  <a:lnTo>
                    <a:pt x="156" y="506"/>
                  </a:lnTo>
                  <a:lnTo>
                    <a:pt x="167" y="514"/>
                  </a:lnTo>
                  <a:lnTo>
                    <a:pt x="172" y="516"/>
                  </a:lnTo>
                  <a:lnTo>
                    <a:pt x="174" y="522"/>
                  </a:lnTo>
                  <a:lnTo>
                    <a:pt x="460" y="276"/>
                  </a:lnTo>
                  <a:lnTo>
                    <a:pt x="163" y="485"/>
                  </a:lnTo>
                  <a:lnTo>
                    <a:pt x="163" y="481"/>
                  </a:lnTo>
                  <a:lnTo>
                    <a:pt x="170" y="481"/>
                  </a:lnTo>
                  <a:lnTo>
                    <a:pt x="181" y="483"/>
                  </a:lnTo>
                  <a:lnTo>
                    <a:pt x="187" y="481"/>
                  </a:lnTo>
                  <a:lnTo>
                    <a:pt x="192" y="478"/>
                  </a:lnTo>
                  <a:lnTo>
                    <a:pt x="193" y="479"/>
                  </a:lnTo>
                  <a:lnTo>
                    <a:pt x="195" y="480"/>
                  </a:lnTo>
                  <a:lnTo>
                    <a:pt x="195" y="485"/>
                  </a:lnTo>
                  <a:lnTo>
                    <a:pt x="196" y="492"/>
                  </a:lnTo>
                  <a:lnTo>
                    <a:pt x="195" y="497"/>
                  </a:lnTo>
                  <a:lnTo>
                    <a:pt x="194" y="503"/>
                  </a:lnTo>
                  <a:lnTo>
                    <a:pt x="190" y="506"/>
                  </a:lnTo>
                  <a:lnTo>
                    <a:pt x="182" y="508"/>
                  </a:lnTo>
                  <a:lnTo>
                    <a:pt x="174" y="506"/>
                  </a:lnTo>
                  <a:lnTo>
                    <a:pt x="169" y="503"/>
                  </a:lnTo>
                  <a:lnTo>
                    <a:pt x="166" y="498"/>
                  </a:lnTo>
                  <a:lnTo>
                    <a:pt x="164" y="492"/>
                  </a:lnTo>
                  <a:lnTo>
                    <a:pt x="163" y="485"/>
                  </a:lnTo>
                  <a:lnTo>
                    <a:pt x="460" y="276"/>
                  </a:lnTo>
                  <a:lnTo>
                    <a:pt x="310" y="451"/>
                  </a:lnTo>
                  <a:lnTo>
                    <a:pt x="304" y="473"/>
                  </a:lnTo>
                  <a:lnTo>
                    <a:pt x="301" y="492"/>
                  </a:lnTo>
                  <a:lnTo>
                    <a:pt x="301" y="502"/>
                  </a:lnTo>
                  <a:lnTo>
                    <a:pt x="302" y="512"/>
                  </a:lnTo>
                  <a:lnTo>
                    <a:pt x="305" y="523"/>
                  </a:lnTo>
                  <a:lnTo>
                    <a:pt x="310" y="535"/>
                  </a:lnTo>
                  <a:lnTo>
                    <a:pt x="311" y="539"/>
                  </a:lnTo>
                  <a:lnTo>
                    <a:pt x="310" y="541"/>
                  </a:lnTo>
                  <a:lnTo>
                    <a:pt x="299" y="540"/>
                  </a:lnTo>
                  <a:lnTo>
                    <a:pt x="292" y="538"/>
                  </a:lnTo>
                  <a:lnTo>
                    <a:pt x="284" y="537"/>
                  </a:lnTo>
                  <a:lnTo>
                    <a:pt x="272" y="535"/>
                  </a:lnTo>
                  <a:lnTo>
                    <a:pt x="261" y="534"/>
                  </a:lnTo>
                  <a:lnTo>
                    <a:pt x="247" y="535"/>
                  </a:lnTo>
                  <a:lnTo>
                    <a:pt x="219" y="537"/>
                  </a:lnTo>
                  <a:lnTo>
                    <a:pt x="200" y="538"/>
                  </a:lnTo>
                  <a:lnTo>
                    <a:pt x="180" y="539"/>
                  </a:lnTo>
                  <a:lnTo>
                    <a:pt x="178" y="537"/>
                  </a:lnTo>
                  <a:lnTo>
                    <a:pt x="179" y="535"/>
                  </a:lnTo>
                  <a:lnTo>
                    <a:pt x="180" y="531"/>
                  </a:lnTo>
                  <a:lnTo>
                    <a:pt x="181" y="525"/>
                  </a:lnTo>
                  <a:lnTo>
                    <a:pt x="181" y="518"/>
                  </a:lnTo>
                  <a:lnTo>
                    <a:pt x="186" y="517"/>
                  </a:lnTo>
                  <a:lnTo>
                    <a:pt x="190" y="516"/>
                  </a:lnTo>
                  <a:lnTo>
                    <a:pt x="195" y="515"/>
                  </a:lnTo>
                  <a:lnTo>
                    <a:pt x="200" y="511"/>
                  </a:lnTo>
                  <a:lnTo>
                    <a:pt x="205" y="506"/>
                  </a:lnTo>
                  <a:lnTo>
                    <a:pt x="207" y="501"/>
                  </a:lnTo>
                  <a:lnTo>
                    <a:pt x="208" y="493"/>
                  </a:lnTo>
                  <a:lnTo>
                    <a:pt x="207" y="486"/>
                  </a:lnTo>
                  <a:lnTo>
                    <a:pt x="206" y="479"/>
                  </a:lnTo>
                  <a:lnTo>
                    <a:pt x="203" y="474"/>
                  </a:lnTo>
                  <a:lnTo>
                    <a:pt x="200" y="470"/>
                  </a:lnTo>
                  <a:lnTo>
                    <a:pt x="199" y="467"/>
                  </a:lnTo>
                  <a:lnTo>
                    <a:pt x="203" y="460"/>
                  </a:lnTo>
                  <a:lnTo>
                    <a:pt x="205" y="452"/>
                  </a:lnTo>
                  <a:lnTo>
                    <a:pt x="205" y="439"/>
                  </a:lnTo>
                  <a:lnTo>
                    <a:pt x="203" y="425"/>
                  </a:lnTo>
                  <a:lnTo>
                    <a:pt x="199" y="410"/>
                  </a:lnTo>
                  <a:lnTo>
                    <a:pt x="193" y="388"/>
                  </a:lnTo>
                  <a:lnTo>
                    <a:pt x="188" y="367"/>
                  </a:lnTo>
                  <a:lnTo>
                    <a:pt x="190" y="361"/>
                  </a:lnTo>
                  <a:lnTo>
                    <a:pt x="192" y="363"/>
                  </a:lnTo>
                  <a:lnTo>
                    <a:pt x="245" y="413"/>
                  </a:lnTo>
                  <a:lnTo>
                    <a:pt x="251" y="417"/>
                  </a:lnTo>
                  <a:lnTo>
                    <a:pt x="258" y="422"/>
                  </a:lnTo>
                  <a:lnTo>
                    <a:pt x="274" y="431"/>
                  </a:lnTo>
                  <a:lnTo>
                    <a:pt x="292" y="439"/>
                  </a:lnTo>
                  <a:lnTo>
                    <a:pt x="310" y="446"/>
                  </a:lnTo>
                  <a:lnTo>
                    <a:pt x="311" y="447"/>
                  </a:lnTo>
                  <a:lnTo>
                    <a:pt x="310" y="451"/>
                  </a:lnTo>
                  <a:lnTo>
                    <a:pt x="460" y="27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" name="Freeform 120"/>
            <p:cNvSpPr>
              <a:spLocks/>
            </p:cNvSpPr>
            <p:nvPr/>
          </p:nvSpPr>
          <p:spPr bwMode="auto">
            <a:xfrm>
              <a:off x="1876" y="2281"/>
              <a:ext cx="65" cy="31"/>
            </a:xfrm>
            <a:custGeom>
              <a:avLst/>
              <a:gdLst/>
              <a:ahLst/>
              <a:cxnLst>
                <a:cxn ang="0">
                  <a:pos x="64" y="6"/>
                </a:cxn>
                <a:cxn ang="0">
                  <a:pos x="66" y="9"/>
                </a:cxn>
                <a:cxn ang="0">
                  <a:pos x="66" y="13"/>
                </a:cxn>
                <a:cxn ang="0">
                  <a:pos x="63" y="12"/>
                </a:cxn>
                <a:cxn ang="0">
                  <a:pos x="61" y="11"/>
                </a:cxn>
                <a:cxn ang="0">
                  <a:pos x="58" y="6"/>
                </a:cxn>
                <a:cxn ang="0">
                  <a:pos x="50" y="6"/>
                </a:cxn>
                <a:cxn ang="0">
                  <a:pos x="43" y="8"/>
                </a:cxn>
                <a:cxn ang="0">
                  <a:pos x="32" y="13"/>
                </a:cxn>
                <a:cxn ang="0">
                  <a:pos x="23" y="20"/>
                </a:cxn>
                <a:cxn ang="0">
                  <a:pos x="6" y="31"/>
                </a:cxn>
                <a:cxn ang="0">
                  <a:pos x="0" y="29"/>
                </a:cxn>
                <a:cxn ang="0">
                  <a:pos x="9" y="25"/>
                </a:cxn>
                <a:cxn ang="0">
                  <a:pos x="19" y="19"/>
                </a:cxn>
                <a:cxn ang="0">
                  <a:pos x="30" y="11"/>
                </a:cxn>
                <a:cxn ang="0">
                  <a:pos x="40" y="5"/>
                </a:cxn>
                <a:cxn ang="0">
                  <a:pos x="52" y="0"/>
                </a:cxn>
                <a:cxn ang="0">
                  <a:pos x="58" y="2"/>
                </a:cxn>
                <a:cxn ang="0">
                  <a:pos x="64" y="6"/>
                </a:cxn>
              </a:cxnLst>
              <a:rect l="0" t="0" r="r" b="b"/>
              <a:pathLst>
                <a:path w="66" h="31">
                  <a:moveTo>
                    <a:pt x="64" y="6"/>
                  </a:moveTo>
                  <a:lnTo>
                    <a:pt x="66" y="9"/>
                  </a:lnTo>
                  <a:lnTo>
                    <a:pt x="66" y="13"/>
                  </a:lnTo>
                  <a:lnTo>
                    <a:pt x="63" y="12"/>
                  </a:lnTo>
                  <a:lnTo>
                    <a:pt x="61" y="11"/>
                  </a:lnTo>
                  <a:lnTo>
                    <a:pt x="58" y="6"/>
                  </a:lnTo>
                  <a:lnTo>
                    <a:pt x="50" y="6"/>
                  </a:lnTo>
                  <a:lnTo>
                    <a:pt x="43" y="8"/>
                  </a:lnTo>
                  <a:lnTo>
                    <a:pt x="32" y="13"/>
                  </a:lnTo>
                  <a:lnTo>
                    <a:pt x="23" y="20"/>
                  </a:lnTo>
                  <a:lnTo>
                    <a:pt x="6" y="31"/>
                  </a:lnTo>
                  <a:lnTo>
                    <a:pt x="0" y="29"/>
                  </a:lnTo>
                  <a:lnTo>
                    <a:pt x="9" y="25"/>
                  </a:lnTo>
                  <a:lnTo>
                    <a:pt x="19" y="19"/>
                  </a:lnTo>
                  <a:lnTo>
                    <a:pt x="30" y="11"/>
                  </a:lnTo>
                  <a:lnTo>
                    <a:pt x="40" y="5"/>
                  </a:lnTo>
                  <a:lnTo>
                    <a:pt x="52" y="0"/>
                  </a:lnTo>
                  <a:lnTo>
                    <a:pt x="58" y="2"/>
                  </a:lnTo>
                  <a:lnTo>
                    <a:pt x="64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Freeform 121"/>
            <p:cNvSpPr>
              <a:spLocks/>
            </p:cNvSpPr>
            <p:nvPr/>
          </p:nvSpPr>
          <p:spPr bwMode="auto">
            <a:xfrm>
              <a:off x="1870" y="2301"/>
              <a:ext cx="68" cy="42"/>
            </a:xfrm>
            <a:custGeom>
              <a:avLst/>
              <a:gdLst/>
              <a:ahLst/>
              <a:cxnLst>
                <a:cxn ang="0">
                  <a:pos x="68" y="7"/>
                </a:cxn>
                <a:cxn ang="0">
                  <a:pos x="67" y="3"/>
                </a:cxn>
                <a:cxn ang="0">
                  <a:pos x="66" y="1"/>
                </a:cxn>
                <a:cxn ang="0">
                  <a:pos x="64" y="0"/>
                </a:cxn>
                <a:cxn ang="0">
                  <a:pos x="62" y="5"/>
                </a:cxn>
                <a:cxn ang="0">
                  <a:pos x="61" y="7"/>
                </a:cxn>
                <a:cxn ang="0">
                  <a:pos x="56" y="7"/>
                </a:cxn>
                <a:cxn ang="0">
                  <a:pos x="45" y="11"/>
                </a:cxn>
                <a:cxn ang="0">
                  <a:pos x="35" y="17"/>
                </a:cxn>
                <a:cxn ang="0">
                  <a:pos x="25" y="24"/>
                </a:cxn>
                <a:cxn ang="0">
                  <a:pos x="15" y="30"/>
                </a:cxn>
                <a:cxn ang="0">
                  <a:pos x="0" y="36"/>
                </a:cxn>
                <a:cxn ang="0">
                  <a:pos x="0" y="38"/>
                </a:cxn>
                <a:cxn ang="0">
                  <a:pos x="47" y="42"/>
                </a:cxn>
                <a:cxn ang="0">
                  <a:pos x="62" y="40"/>
                </a:cxn>
                <a:cxn ang="0">
                  <a:pos x="62" y="37"/>
                </a:cxn>
                <a:cxn ang="0">
                  <a:pos x="60" y="34"/>
                </a:cxn>
                <a:cxn ang="0">
                  <a:pos x="63" y="23"/>
                </a:cxn>
                <a:cxn ang="0">
                  <a:pos x="62" y="13"/>
                </a:cxn>
                <a:cxn ang="0">
                  <a:pos x="63" y="11"/>
                </a:cxn>
                <a:cxn ang="0">
                  <a:pos x="65" y="11"/>
                </a:cxn>
                <a:cxn ang="0">
                  <a:pos x="67" y="10"/>
                </a:cxn>
                <a:cxn ang="0">
                  <a:pos x="68" y="7"/>
                </a:cxn>
                <a:cxn ang="0">
                  <a:pos x="68" y="7"/>
                </a:cxn>
                <a:cxn ang="0">
                  <a:pos x="56" y="34"/>
                </a:cxn>
                <a:cxn ang="0">
                  <a:pos x="52" y="35"/>
                </a:cxn>
                <a:cxn ang="0">
                  <a:pos x="49" y="34"/>
                </a:cxn>
                <a:cxn ang="0">
                  <a:pos x="42" y="34"/>
                </a:cxn>
                <a:cxn ang="0">
                  <a:pos x="36" y="35"/>
                </a:cxn>
                <a:cxn ang="0">
                  <a:pos x="24" y="34"/>
                </a:cxn>
                <a:cxn ang="0">
                  <a:pos x="22" y="32"/>
                </a:cxn>
                <a:cxn ang="0">
                  <a:pos x="27" y="29"/>
                </a:cxn>
                <a:cxn ang="0">
                  <a:pos x="41" y="21"/>
                </a:cxn>
                <a:cxn ang="0">
                  <a:pos x="54" y="17"/>
                </a:cxn>
                <a:cxn ang="0">
                  <a:pos x="56" y="18"/>
                </a:cxn>
                <a:cxn ang="0">
                  <a:pos x="57" y="27"/>
                </a:cxn>
                <a:cxn ang="0">
                  <a:pos x="56" y="34"/>
                </a:cxn>
                <a:cxn ang="0">
                  <a:pos x="68" y="7"/>
                </a:cxn>
              </a:cxnLst>
              <a:rect l="0" t="0" r="r" b="b"/>
              <a:pathLst>
                <a:path w="68" h="42">
                  <a:moveTo>
                    <a:pt x="68" y="7"/>
                  </a:moveTo>
                  <a:lnTo>
                    <a:pt x="67" y="3"/>
                  </a:lnTo>
                  <a:lnTo>
                    <a:pt x="66" y="1"/>
                  </a:lnTo>
                  <a:lnTo>
                    <a:pt x="64" y="0"/>
                  </a:lnTo>
                  <a:lnTo>
                    <a:pt x="62" y="5"/>
                  </a:lnTo>
                  <a:lnTo>
                    <a:pt x="61" y="7"/>
                  </a:lnTo>
                  <a:lnTo>
                    <a:pt x="56" y="7"/>
                  </a:lnTo>
                  <a:lnTo>
                    <a:pt x="45" y="11"/>
                  </a:lnTo>
                  <a:lnTo>
                    <a:pt x="35" y="17"/>
                  </a:lnTo>
                  <a:lnTo>
                    <a:pt x="25" y="24"/>
                  </a:lnTo>
                  <a:lnTo>
                    <a:pt x="15" y="30"/>
                  </a:lnTo>
                  <a:lnTo>
                    <a:pt x="0" y="36"/>
                  </a:lnTo>
                  <a:lnTo>
                    <a:pt x="0" y="38"/>
                  </a:lnTo>
                  <a:lnTo>
                    <a:pt x="47" y="42"/>
                  </a:lnTo>
                  <a:lnTo>
                    <a:pt x="62" y="40"/>
                  </a:lnTo>
                  <a:lnTo>
                    <a:pt x="62" y="37"/>
                  </a:lnTo>
                  <a:lnTo>
                    <a:pt x="60" y="34"/>
                  </a:lnTo>
                  <a:lnTo>
                    <a:pt x="63" y="23"/>
                  </a:lnTo>
                  <a:lnTo>
                    <a:pt x="62" y="13"/>
                  </a:lnTo>
                  <a:lnTo>
                    <a:pt x="63" y="11"/>
                  </a:lnTo>
                  <a:lnTo>
                    <a:pt x="65" y="11"/>
                  </a:lnTo>
                  <a:lnTo>
                    <a:pt x="67" y="10"/>
                  </a:lnTo>
                  <a:lnTo>
                    <a:pt x="68" y="7"/>
                  </a:lnTo>
                  <a:lnTo>
                    <a:pt x="68" y="7"/>
                  </a:lnTo>
                  <a:lnTo>
                    <a:pt x="56" y="34"/>
                  </a:lnTo>
                  <a:lnTo>
                    <a:pt x="52" y="35"/>
                  </a:lnTo>
                  <a:lnTo>
                    <a:pt x="49" y="34"/>
                  </a:lnTo>
                  <a:lnTo>
                    <a:pt x="42" y="34"/>
                  </a:lnTo>
                  <a:lnTo>
                    <a:pt x="36" y="35"/>
                  </a:lnTo>
                  <a:lnTo>
                    <a:pt x="24" y="34"/>
                  </a:lnTo>
                  <a:lnTo>
                    <a:pt x="22" y="32"/>
                  </a:lnTo>
                  <a:lnTo>
                    <a:pt x="27" y="29"/>
                  </a:lnTo>
                  <a:lnTo>
                    <a:pt x="41" y="21"/>
                  </a:lnTo>
                  <a:lnTo>
                    <a:pt x="54" y="17"/>
                  </a:lnTo>
                  <a:lnTo>
                    <a:pt x="56" y="18"/>
                  </a:lnTo>
                  <a:lnTo>
                    <a:pt x="57" y="27"/>
                  </a:lnTo>
                  <a:lnTo>
                    <a:pt x="56" y="34"/>
                  </a:lnTo>
                  <a:lnTo>
                    <a:pt x="68" y="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0" name="Freeform 122"/>
            <p:cNvSpPr>
              <a:spLocks/>
            </p:cNvSpPr>
            <p:nvPr/>
          </p:nvSpPr>
          <p:spPr bwMode="auto">
            <a:xfrm>
              <a:off x="1944" y="2382"/>
              <a:ext cx="41" cy="36"/>
            </a:xfrm>
            <a:custGeom>
              <a:avLst/>
              <a:gdLst/>
              <a:ahLst/>
              <a:cxnLst>
                <a:cxn ang="0">
                  <a:pos x="3" y="1"/>
                </a:cxn>
                <a:cxn ang="0">
                  <a:pos x="5" y="0"/>
                </a:cxn>
                <a:cxn ang="0">
                  <a:pos x="5" y="3"/>
                </a:cxn>
                <a:cxn ang="0">
                  <a:pos x="5" y="12"/>
                </a:cxn>
                <a:cxn ang="0">
                  <a:pos x="3" y="23"/>
                </a:cxn>
                <a:cxn ang="0">
                  <a:pos x="3" y="27"/>
                </a:cxn>
                <a:cxn ang="0">
                  <a:pos x="5" y="28"/>
                </a:cxn>
                <a:cxn ang="0">
                  <a:pos x="7" y="29"/>
                </a:cxn>
                <a:cxn ang="0">
                  <a:pos x="13" y="28"/>
                </a:cxn>
                <a:cxn ang="0">
                  <a:pos x="19" y="25"/>
                </a:cxn>
                <a:cxn ang="0">
                  <a:pos x="29" y="21"/>
                </a:cxn>
                <a:cxn ang="0">
                  <a:pos x="34" y="19"/>
                </a:cxn>
                <a:cxn ang="0">
                  <a:pos x="41" y="17"/>
                </a:cxn>
                <a:cxn ang="0">
                  <a:pos x="41" y="21"/>
                </a:cxn>
                <a:cxn ang="0">
                  <a:pos x="30" y="25"/>
                </a:cxn>
                <a:cxn ang="0">
                  <a:pos x="19" y="29"/>
                </a:cxn>
                <a:cxn ang="0">
                  <a:pos x="9" y="35"/>
                </a:cxn>
                <a:cxn ang="0">
                  <a:pos x="6" y="36"/>
                </a:cxn>
                <a:cxn ang="0">
                  <a:pos x="3" y="35"/>
                </a:cxn>
                <a:cxn ang="0">
                  <a:pos x="2" y="33"/>
                </a:cxn>
                <a:cxn ang="0">
                  <a:pos x="0" y="27"/>
                </a:cxn>
                <a:cxn ang="0">
                  <a:pos x="0" y="23"/>
                </a:cxn>
                <a:cxn ang="0">
                  <a:pos x="0" y="14"/>
                </a:cxn>
                <a:cxn ang="0">
                  <a:pos x="2" y="3"/>
                </a:cxn>
                <a:cxn ang="0">
                  <a:pos x="3" y="1"/>
                </a:cxn>
              </a:cxnLst>
              <a:rect l="0" t="0" r="r" b="b"/>
              <a:pathLst>
                <a:path w="41" h="36">
                  <a:moveTo>
                    <a:pt x="3" y="1"/>
                  </a:moveTo>
                  <a:lnTo>
                    <a:pt x="5" y="0"/>
                  </a:lnTo>
                  <a:lnTo>
                    <a:pt x="5" y="3"/>
                  </a:lnTo>
                  <a:lnTo>
                    <a:pt x="5" y="12"/>
                  </a:lnTo>
                  <a:lnTo>
                    <a:pt x="3" y="23"/>
                  </a:lnTo>
                  <a:lnTo>
                    <a:pt x="3" y="27"/>
                  </a:lnTo>
                  <a:lnTo>
                    <a:pt x="5" y="28"/>
                  </a:lnTo>
                  <a:lnTo>
                    <a:pt x="7" y="29"/>
                  </a:lnTo>
                  <a:lnTo>
                    <a:pt x="13" y="28"/>
                  </a:lnTo>
                  <a:lnTo>
                    <a:pt x="19" y="25"/>
                  </a:lnTo>
                  <a:lnTo>
                    <a:pt x="29" y="21"/>
                  </a:lnTo>
                  <a:lnTo>
                    <a:pt x="34" y="19"/>
                  </a:lnTo>
                  <a:lnTo>
                    <a:pt x="41" y="17"/>
                  </a:lnTo>
                  <a:lnTo>
                    <a:pt x="41" y="21"/>
                  </a:lnTo>
                  <a:lnTo>
                    <a:pt x="30" y="25"/>
                  </a:lnTo>
                  <a:lnTo>
                    <a:pt x="19" y="29"/>
                  </a:lnTo>
                  <a:lnTo>
                    <a:pt x="9" y="35"/>
                  </a:lnTo>
                  <a:lnTo>
                    <a:pt x="6" y="36"/>
                  </a:lnTo>
                  <a:lnTo>
                    <a:pt x="3" y="35"/>
                  </a:lnTo>
                  <a:lnTo>
                    <a:pt x="2" y="33"/>
                  </a:lnTo>
                  <a:lnTo>
                    <a:pt x="0" y="27"/>
                  </a:lnTo>
                  <a:lnTo>
                    <a:pt x="0" y="23"/>
                  </a:lnTo>
                  <a:lnTo>
                    <a:pt x="0" y="14"/>
                  </a:lnTo>
                  <a:lnTo>
                    <a:pt x="2" y="3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Freeform 123"/>
            <p:cNvSpPr>
              <a:spLocks/>
            </p:cNvSpPr>
            <p:nvPr/>
          </p:nvSpPr>
          <p:spPr bwMode="auto">
            <a:xfrm>
              <a:off x="1689" y="2376"/>
              <a:ext cx="40" cy="78"/>
            </a:xfrm>
            <a:custGeom>
              <a:avLst/>
              <a:gdLst/>
              <a:ahLst/>
              <a:cxnLst>
                <a:cxn ang="0">
                  <a:pos x="30" y="6"/>
                </a:cxn>
                <a:cxn ang="0">
                  <a:pos x="33" y="13"/>
                </a:cxn>
                <a:cxn ang="0">
                  <a:pos x="32" y="21"/>
                </a:cxn>
                <a:cxn ang="0">
                  <a:pos x="30" y="36"/>
                </a:cxn>
                <a:cxn ang="0">
                  <a:pos x="31" y="39"/>
                </a:cxn>
                <a:cxn ang="0">
                  <a:pos x="34" y="41"/>
                </a:cxn>
                <a:cxn ang="0">
                  <a:pos x="36" y="43"/>
                </a:cxn>
                <a:cxn ang="0">
                  <a:pos x="36" y="45"/>
                </a:cxn>
                <a:cxn ang="0">
                  <a:pos x="33" y="47"/>
                </a:cxn>
                <a:cxn ang="0">
                  <a:pos x="30" y="45"/>
                </a:cxn>
                <a:cxn ang="0">
                  <a:pos x="27" y="43"/>
                </a:cxn>
                <a:cxn ang="0">
                  <a:pos x="26" y="39"/>
                </a:cxn>
                <a:cxn ang="0">
                  <a:pos x="26" y="32"/>
                </a:cxn>
                <a:cxn ang="0">
                  <a:pos x="28" y="23"/>
                </a:cxn>
                <a:cxn ang="0">
                  <a:pos x="28" y="15"/>
                </a:cxn>
                <a:cxn ang="0">
                  <a:pos x="26" y="7"/>
                </a:cxn>
                <a:cxn ang="0">
                  <a:pos x="19" y="4"/>
                </a:cxn>
                <a:cxn ang="0">
                  <a:pos x="13" y="5"/>
                </a:cxn>
                <a:cxn ang="0">
                  <a:pos x="8" y="12"/>
                </a:cxn>
                <a:cxn ang="0">
                  <a:pos x="5" y="16"/>
                </a:cxn>
                <a:cxn ang="0">
                  <a:pos x="4" y="35"/>
                </a:cxn>
                <a:cxn ang="0">
                  <a:pos x="6" y="46"/>
                </a:cxn>
                <a:cxn ang="0">
                  <a:pos x="12" y="54"/>
                </a:cxn>
                <a:cxn ang="0">
                  <a:pos x="23" y="60"/>
                </a:cxn>
                <a:cxn ang="0">
                  <a:pos x="27" y="65"/>
                </a:cxn>
                <a:cxn ang="0">
                  <a:pos x="28" y="70"/>
                </a:cxn>
                <a:cxn ang="0">
                  <a:pos x="34" y="73"/>
                </a:cxn>
                <a:cxn ang="0">
                  <a:pos x="36" y="70"/>
                </a:cxn>
                <a:cxn ang="0">
                  <a:pos x="36" y="69"/>
                </a:cxn>
                <a:cxn ang="0">
                  <a:pos x="38" y="70"/>
                </a:cxn>
                <a:cxn ang="0">
                  <a:pos x="40" y="72"/>
                </a:cxn>
                <a:cxn ang="0">
                  <a:pos x="38" y="75"/>
                </a:cxn>
                <a:cxn ang="0">
                  <a:pos x="36" y="76"/>
                </a:cxn>
                <a:cxn ang="0">
                  <a:pos x="34" y="77"/>
                </a:cxn>
                <a:cxn ang="0">
                  <a:pos x="31" y="78"/>
                </a:cxn>
                <a:cxn ang="0">
                  <a:pos x="28" y="75"/>
                </a:cxn>
                <a:cxn ang="0">
                  <a:pos x="26" y="69"/>
                </a:cxn>
                <a:cxn ang="0">
                  <a:pos x="24" y="65"/>
                </a:cxn>
                <a:cxn ang="0">
                  <a:pos x="21" y="62"/>
                </a:cxn>
                <a:cxn ang="0">
                  <a:pos x="12" y="59"/>
                </a:cxn>
                <a:cxn ang="0">
                  <a:pos x="7" y="52"/>
                </a:cxn>
                <a:cxn ang="0">
                  <a:pos x="2" y="45"/>
                </a:cxn>
                <a:cxn ang="0">
                  <a:pos x="1" y="36"/>
                </a:cxn>
                <a:cxn ang="0">
                  <a:pos x="0" y="28"/>
                </a:cxn>
                <a:cxn ang="0">
                  <a:pos x="2" y="20"/>
                </a:cxn>
                <a:cxn ang="0">
                  <a:pos x="5" y="11"/>
                </a:cxn>
                <a:cxn ang="0">
                  <a:pos x="10" y="4"/>
                </a:cxn>
                <a:cxn ang="0">
                  <a:pos x="16" y="1"/>
                </a:cxn>
                <a:cxn ang="0">
                  <a:pos x="23" y="0"/>
                </a:cxn>
                <a:cxn ang="0">
                  <a:pos x="30" y="6"/>
                </a:cxn>
              </a:cxnLst>
              <a:rect l="0" t="0" r="r" b="b"/>
              <a:pathLst>
                <a:path w="40" h="78">
                  <a:moveTo>
                    <a:pt x="30" y="6"/>
                  </a:moveTo>
                  <a:lnTo>
                    <a:pt x="33" y="13"/>
                  </a:lnTo>
                  <a:lnTo>
                    <a:pt x="32" y="21"/>
                  </a:lnTo>
                  <a:lnTo>
                    <a:pt x="30" y="36"/>
                  </a:lnTo>
                  <a:lnTo>
                    <a:pt x="31" y="39"/>
                  </a:lnTo>
                  <a:lnTo>
                    <a:pt x="34" y="41"/>
                  </a:lnTo>
                  <a:lnTo>
                    <a:pt x="36" y="43"/>
                  </a:lnTo>
                  <a:lnTo>
                    <a:pt x="36" y="45"/>
                  </a:lnTo>
                  <a:lnTo>
                    <a:pt x="33" y="47"/>
                  </a:lnTo>
                  <a:lnTo>
                    <a:pt x="30" y="45"/>
                  </a:lnTo>
                  <a:lnTo>
                    <a:pt x="27" y="43"/>
                  </a:lnTo>
                  <a:lnTo>
                    <a:pt x="26" y="39"/>
                  </a:lnTo>
                  <a:lnTo>
                    <a:pt x="26" y="32"/>
                  </a:lnTo>
                  <a:lnTo>
                    <a:pt x="28" y="23"/>
                  </a:lnTo>
                  <a:lnTo>
                    <a:pt x="28" y="15"/>
                  </a:lnTo>
                  <a:lnTo>
                    <a:pt x="26" y="7"/>
                  </a:lnTo>
                  <a:lnTo>
                    <a:pt x="19" y="4"/>
                  </a:lnTo>
                  <a:lnTo>
                    <a:pt x="13" y="5"/>
                  </a:lnTo>
                  <a:lnTo>
                    <a:pt x="8" y="12"/>
                  </a:lnTo>
                  <a:lnTo>
                    <a:pt x="5" y="16"/>
                  </a:lnTo>
                  <a:lnTo>
                    <a:pt x="4" y="35"/>
                  </a:lnTo>
                  <a:lnTo>
                    <a:pt x="6" y="46"/>
                  </a:lnTo>
                  <a:lnTo>
                    <a:pt x="12" y="54"/>
                  </a:lnTo>
                  <a:lnTo>
                    <a:pt x="23" y="60"/>
                  </a:lnTo>
                  <a:lnTo>
                    <a:pt x="27" y="65"/>
                  </a:lnTo>
                  <a:lnTo>
                    <a:pt x="28" y="70"/>
                  </a:lnTo>
                  <a:lnTo>
                    <a:pt x="34" y="73"/>
                  </a:lnTo>
                  <a:lnTo>
                    <a:pt x="36" y="70"/>
                  </a:lnTo>
                  <a:lnTo>
                    <a:pt x="36" y="69"/>
                  </a:lnTo>
                  <a:lnTo>
                    <a:pt x="38" y="70"/>
                  </a:lnTo>
                  <a:lnTo>
                    <a:pt x="40" y="72"/>
                  </a:lnTo>
                  <a:lnTo>
                    <a:pt x="38" y="75"/>
                  </a:lnTo>
                  <a:lnTo>
                    <a:pt x="36" y="76"/>
                  </a:lnTo>
                  <a:lnTo>
                    <a:pt x="34" y="77"/>
                  </a:lnTo>
                  <a:lnTo>
                    <a:pt x="31" y="78"/>
                  </a:lnTo>
                  <a:lnTo>
                    <a:pt x="28" y="75"/>
                  </a:lnTo>
                  <a:lnTo>
                    <a:pt x="26" y="69"/>
                  </a:lnTo>
                  <a:lnTo>
                    <a:pt x="24" y="65"/>
                  </a:lnTo>
                  <a:lnTo>
                    <a:pt x="21" y="62"/>
                  </a:lnTo>
                  <a:lnTo>
                    <a:pt x="12" y="59"/>
                  </a:lnTo>
                  <a:lnTo>
                    <a:pt x="7" y="52"/>
                  </a:lnTo>
                  <a:lnTo>
                    <a:pt x="2" y="45"/>
                  </a:lnTo>
                  <a:lnTo>
                    <a:pt x="1" y="36"/>
                  </a:lnTo>
                  <a:lnTo>
                    <a:pt x="0" y="28"/>
                  </a:lnTo>
                  <a:lnTo>
                    <a:pt x="2" y="20"/>
                  </a:lnTo>
                  <a:lnTo>
                    <a:pt x="5" y="11"/>
                  </a:lnTo>
                  <a:lnTo>
                    <a:pt x="10" y="4"/>
                  </a:lnTo>
                  <a:lnTo>
                    <a:pt x="16" y="1"/>
                  </a:lnTo>
                  <a:lnTo>
                    <a:pt x="23" y="0"/>
                  </a:lnTo>
                  <a:lnTo>
                    <a:pt x="30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Freeform 124"/>
            <p:cNvSpPr>
              <a:spLocks/>
            </p:cNvSpPr>
            <p:nvPr/>
          </p:nvSpPr>
          <p:spPr bwMode="auto">
            <a:xfrm>
              <a:off x="1549" y="2454"/>
              <a:ext cx="73" cy="47"/>
            </a:xfrm>
            <a:custGeom>
              <a:avLst/>
              <a:gdLst/>
              <a:ahLst/>
              <a:cxnLst>
                <a:cxn ang="0">
                  <a:pos x="27" y="8"/>
                </a:cxn>
                <a:cxn ang="0">
                  <a:pos x="19" y="11"/>
                </a:cxn>
                <a:cxn ang="0">
                  <a:pos x="14" y="17"/>
                </a:cxn>
                <a:cxn ang="0">
                  <a:pos x="6" y="28"/>
                </a:cxn>
                <a:cxn ang="0">
                  <a:pos x="1" y="37"/>
                </a:cxn>
                <a:cxn ang="0">
                  <a:pos x="0" y="40"/>
                </a:cxn>
                <a:cxn ang="0">
                  <a:pos x="0" y="42"/>
                </a:cxn>
                <a:cxn ang="0">
                  <a:pos x="0" y="44"/>
                </a:cxn>
                <a:cxn ang="0">
                  <a:pos x="2" y="44"/>
                </a:cxn>
                <a:cxn ang="0">
                  <a:pos x="3" y="45"/>
                </a:cxn>
                <a:cxn ang="0">
                  <a:pos x="6" y="46"/>
                </a:cxn>
                <a:cxn ang="0">
                  <a:pos x="9" y="47"/>
                </a:cxn>
                <a:cxn ang="0">
                  <a:pos x="15" y="47"/>
                </a:cxn>
                <a:cxn ang="0">
                  <a:pos x="28" y="46"/>
                </a:cxn>
                <a:cxn ang="0">
                  <a:pos x="36" y="44"/>
                </a:cxn>
                <a:cxn ang="0">
                  <a:pos x="45" y="40"/>
                </a:cxn>
                <a:cxn ang="0">
                  <a:pos x="53" y="35"/>
                </a:cxn>
                <a:cxn ang="0">
                  <a:pos x="59" y="30"/>
                </a:cxn>
                <a:cxn ang="0">
                  <a:pos x="65" y="23"/>
                </a:cxn>
                <a:cxn ang="0">
                  <a:pos x="69" y="18"/>
                </a:cxn>
                <a:cxn ang="0">
                  <a:pos x="72" y="8"/>
                </a:cxn>
                <a:cxn ang="0">
                  <a:pos x="73" y="5"/>
                </a:cxn>
                <a:cxn ang="0">
                  <a:pos x="73" y="3"/>
                </a:cxn>
                <a:cxn ang="0">
                  <a:pos x="73" y="1"/>
                </a:cxn>
                <a:cxn ang="0">
                  <a:pos x="71" y="1"/>
                </a:cxn>
                <a:cxn ang="0">
                  <a:pos x="68" y="1"/>
                </a:cxn>
                <a:cxn ang="0">
                  <a:pos x="63" y="0"/>
                </a:cxn>
                <a:cxn ang="0">
                  <a:pos x="58" y="0"/>
                </a:cxn>
                <a:cxn ang="0">
                  <a:pos x="43" y="2"/>
                </a:cxn>
                <a:cxn ang="0">
                  <a:pos x="27" y="8"/>
                </a:cxn>
                <a:cxn ang="0">
                  <a:pos x="27" y="8"/>
                </a:cxn>
                <a:cxn ang="0">
                  <a:pos x="29" y="11"/>
                </a:cxn>
                <a:cxn ang="0">
                  <a:pos x="41" y="7"/>
                </a:cxn>
                <a:cxn ang="0">
                  <a:pos x="52" y="5"/>
                </a:cxn>
                <a:cxn ang="0">
                  <a:pos x="68" y="5"/>
                </a:cxn>
                <a:cxn ang="0">
                  <a:pos x="65" y="11"/>
                </a:cxn>
                <a:cxn ang="0">
                  <a:pos x="61" y="20"/>
                </a:cxn>
                <a:cxn ang="0">
                  <a:pos x="54" y="28"/>
                </a:cxn>
                <a:cxn ang="0">
                  <a:pos x="43" y="36"/>
                </a:cxn>
                <a:cxn ang="0">
                  <a:pos x="30" y="40"/>
                </a:cxn>
                <a:cxn ang="0">
                  <a:pos x="19" y="42"/>
                </a:cxn>
                <a:cxn ang="0">
                  <a:pos x="10" y="41"/>
                </a:cxn>
                <a:cxn ang="0">
                  <a:pos x="6" y="40"/>
                </a:cxn>
                <a:cxn ang="0">
                  <a:pos x="7" y="34"/>
                </a:cxn>
                <a:cxn ang="0">
                  <a:pos x="12" y="26"/>
                </a:cxn>
                <a:cxn ang="0">
                  <a:pos x="19" y="18"/>
                </a:cxn>
                <a:cxn ang="0">
                  <a:pos x="29" y="11"/>
                </a:cxn>
                <a:cxn ang="0">
                  <a:pos x="27" y="8"/>
                </a:cxn>
              </a:cxnLst>
              <a:rect l="0" t="0" r="r" b="b"/>
              <a:pathLst>
                <a:path w="73" h="47">
                  <a:moveTo>
                    <a:pt x="27" y="8"/>
                  </a:moveTo>
                  <a:lnTo>
                    <a:pt x="19" y="11"/>
                  </a:lnTo>
                  <a:lnTo>
                    <a:pt x="14" y="17"/>
                  </a:lnTo>
                  <a:lnTo>
                    <a:pt x="6" y="28"/>
                  </a:lnTo>
                  <a:lnTo>
                    <a:pt x="1" y="37"/>
                  </a:lnTo>
                  <a:lnTo>
                    <a:pt x="0" y="40"/>
                  </a:lnTo>
                  <a:lnTo>
                    <a:pt x="0" y="42"/>
                  </a:lnTo>
                  <a:lnTo>
                    <a:pt x="0" y="44"/>
                  </a:lnTo>
                  <a:lnTo>
                    <a:pt x="2" y="44"/>
                  </a:lnTo>
                  <a:lnTo>
                    <a:pt x="3" y="45"/>
                  </a:lnTo>
                  <a:lnTo>
                    <a:pt x="6" y="46"/>
                  </a:lnTo>
                  <a:lnTo>
                    <a:pt x="9" y="47"/>
                  </a:lnTo>
                  <a:lnTo>
                    <a:pt x="15" y="47"/>
                  </a:lnTo>
                  <a:lnTo>
                    <a:pt x="28" y="46"/>
                  </a:lnTo>
                  <a:lnTo>
                    <a:pt x="36" y="44"/>
                  </a:lnTo>
                  <a:lnTo>
                    <a:pt x="45" y="40"/>
                  </a:lnTo>
                  <a:lnTo>
                    <a:pt x="53" y="35"/>
                  </a:lnTo>
                  <a:lnTo>
                    <a:pt x="59" y="30"/>
                  </a:lnTo>
                  <a:lnTo>
                    <a:pt x="65" y="23"/>
                  </a:lnTo>
                  <a:lnTo>
                    <a:pt x="69" y="18"/>
                  </a:lnTo>
                  <a:lnTo>
                    <a:pt x="72" y="8"/>
                  </a:lnTo>
                  <a:lnTo>
                    <a:pt x="73" y="5"/>
                  </a:lnTo>
                  <a:lnTo>
                    <a:pt x="73" y="3"/>
                  </a:lnTo>
                  <a:lnTo>
                    <a:pt x="73" y="1"/>
                  </a:lnTo>
                  <a:lnTo>
                    <a:pt x="71" y="1"/>
                  </a:lnTo>
                  <a:lnTo>
                    <a:pt x="68" y="1"/>
                  </a:lnTo>
                  <a:lnTo>
                    <a:pt x="63" y="0"/>
                  </a:lnTo>
                  <a:lnTo>
                    <a:pt x="58" y="0"/>
                  </a:lnTo>
                  <a:lnTo>
                    <a:pt x="43" y="2"/>
                  </a:lnTo>
                  <a:lnTo>
                    <a:pt x="27" y="8"/>
                  </a:lnTo>
                  <a:lnTo>
                    <a:pt x="27" y="8"/>
                  </a:lnTo>
                  <a:lnTo>
                    <a:pt x="29" y="11"/>
                  </a:lnTo>
                  <a:lnTo>
                    <a:pt x="41" y="7"/>
                  </a:lnTo>
                  <a:lnTo>
                    <a:pt x="52" y="5"/>
                  </a:lnTo>
                  <a:lnTo>
                    <a:pt x="68" y="5"/>
                  </a:lnTo>
                  <a:lnTo>
                    <a:pt x="65" y="11"/>
                  </a:lnTo>
                  <a:lnTo>
                    <a:pt x="61" y="20"/>
                  </a:lnTo>
                  <a:lnTo>
                    <a:pt x="54" y="28"/>
                  </a:lnTo>
                  <a:lnTo>
                    <a:pt x="43" y="36"/>
                  </a:lnTo>
                  <a:lnTo>
                    <a:pt x="30" y="40"/>
                  </a:lnTo>
                  <a:lnTo>
                    <a:pt x="19" y="42"/>
                  </a:lnTo>
                  <a:lnTo>
                    <a:pt x="10" y="41"/>
                  </a:lnTo>
                  <a:lnTo>
                    <a:pt x="6" y="40"/>
                  </a:lnTo>
                  <a:lnTo>
                    <a:pt x="7" y="34"/>
                  </a:lnTo>
                  <a:lnTo>
                    <a:pt x="12" y="26"/>
                  </a:lnTo>
                  <a:lnTo>
                    <a:pt x="19" y="18"/>
                  </a:lnTo>
                  <a:lnTo>
                    <a:pt x="29" y="11"/>
                  </a:lnTo>
                  <a:lnTo>
                    <a:pt x="27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" name="Freeform 125"/>
            <p:cNvSpPr>
              <a:spLocks/>
            </p:cNvSpPr>
            <p:nvPr/>
          </p:nvSpPr>
          <p:spPr bwMode="auto">
            <a:xfrm>
              <a:off x="1567" y="2408"/>
              <a:ext cx="77" cy="45"/>
            </a:xfrm>
            <a:custGeom>
              <a:avLst/>
              <a:gdLst/>
              <a:ahLst/>
              <a:cxnLst>
                <a:cxn ang="0">
                  <a:pos x="30" y="5"/>
                </a:cxn>
                <a:cxn ang="0">
                  <a:pos x="23" y="9"/>
                </a:cxn>
                <a:cxn ang="0">
                  <a:pos x="16" y="15"/>
                </a:cxn>
                <a:cxn ang="0">
                  <a:pos x="8" y="27"/>
                </a:cxn>
                <a:cxn ang="0">
                  <a:pos x="3" y="36"/>
                </a:cxn>
                <a:cxn ang="0">
                  <a:pos x="1" y="40"/>
                </a:cxn>
                <a:cxn ang="0">
                  <a:pos x="1" y="41"/>
                </a:cxn>
                <a:cxn ang="0">
                  <a:pos x="0" y="43"/>
                </a:cxn>
                <a:cxn ang="0">
                  <a:pos x="3" y="43"/>
                </a:cxn>
                <a:cxn ang="0">
                  <a:pos x="4" y="43"/>
                </a:cxn>
                <a:cxn ang="0">
                  <a:pos x="7" y="44"/>
                </a:cxn>
                <a:cxn ang="0">
                  <a:pos x="16" y="45"/>
                </a:cxn>
                <a:cxn ang="0">
                  <a:pos x="29" y="43"/>
                </a:cxn>
                <a:cxn ang="0">
                  <a:pos x="38" y="41"/>
                </a:cxn>
                <a:cxn ang="0">
                  <a:pos x="46" y="38"/>
                </a:cxn>
                <a:cxn ang="0">
                  <a:pos x="54" y="33"/>
                </a:cxn>
                <a:cxn ang="0">
                  <a:pos x="61" y="28"/>
                </a:cxn>
                <a:cxn ang="0">
                  <a:pos x="70" y="17"/>
                </a:cxn>
                <a:cxn ang="0">
                  <a:pos x="74" y="7"/>
                </a:cxn>
                <a:cxn ang="0">
                  <a:pos x="75" y="4"/>
                </a:cxn>
                <a:cxn ang="0">
                  <a:pos x="75" y="2"/>
                </a:cxn>
                <a:cxn ang="0">
                  <a:pos x="77" y="1"/>
                </a:cxn>
                <a:cxn ang="0">
                  <a:pos x="73" y="1"/>
                </a:cxn>
                <a:cxn ang="0">
                  <a:pos x="69" y="1"/>
                </a:cxn>
                <a:cxn ang="0">
                  <a:pos x="59" y="0"/>
                </a:cxn>
                <a:cxn ang="0">
                  <a:pos x="45" y="1"/>
                </a:cxn>
                <a:cxn ang="0">
                  <a:pos x="30" y="4"/>
                </a:cxn>
                <a:cxn ang="0">
                  <a:pos x="30" y="5"/>
                </a:cxn>
                <a:cxn ang="0">
                  <a:pos x="30" y="5"/>
                </a:cxn>
                <a:cxn ang="0">
                  <a:pos x="32" y="11"/>
                </a:cxn>
                <a:cxn ang="0">
                  <a:pos x="43" y="6"/>
                </a:cxn>
                <a:cxn ang="0">
                  <a:pos x="54" y="4"/>
                </a:cxn>
                <a:cxn ang="0">
                  <a:pos x="69" y="4"/>
                </a:cxn>
                <a:cxn ang="0">
                  <a:pos x="66" y="11"/>
                </a:cxn>
                <a:cxn ang="0">
                  <a:pos x="63" y="18"/>
                </a:cxn>
                <a:cxn ang="0">
                  <a:pos x="55" y="27"/>
                </a:cxn>
                <a:cxn ang="0">
                  <a:pos x="44" y="34"/>
                </a:cxn>
                <a:cxn ang="0">
                  <a:pos x="32" y="39"/>
                </a:cxn>
                <a:cxn ang="0">
                  <a:pos x="21" y="41"/>
                </a:cxn>
                <a:cxn ang="0">
                  <a:pos x="13" y="41"/>
                </a:cxn>
                <a:cxn ang="0">
                  <a:pos x="7" y="40"/>
                </a:cxn>
                <a:cxn ang="0">
                  <a:pos x="10" y="33"/>
                </a:cxn>
                <a:cxn ang="0">
                  <a:pos x="14" y="26"/>
                </a:cxn>
                <a:cxn ang="0">
                  <a:pos x="22" y="17"/>
                </a:cxn>
                <a:cxn ang="0">
                  <a:pos x="32" y="11"/>
                </a:cxn>
                <a:cxn ang="0">
                  <a:pos x="30" y="5"/>
                </a:cxn>
              </a:cxnLst>
              <a:rect l="0" t="0" r="r" b="b"/>
              <a:pathLst>
                <a:path w="77" h="45">
                  <a:moveTo>
                    <a:pt x="30" y="5"/>
                  </a:moveTo>
                  <a:lnTo>
                    <a:pt x="23" y="9"/>
                  </a:lnTo>
                  <a:lnTo>
                    <a:pt x="16" y="15"/>
                  </a:lnTo>
                  <a:lnTo>
                    <a:pt x="8" y="27"/>
                  </a:lnTo>
                  <a:lnTo>
                    <a:pt x="3" y="36"/>
                  </a:lnTo>
                  <a:lnTo>
                    <a:pt x="1" y="40"/>
                  </a:lnTo>
                  <a:lnTo>
                    <a:pt x="1" y="41"/>
                  </a:lnTo>
                  <a:lnTo>
                    <a:pt x="0" y="43"/>
                  </a:lnTo>
                  <a:lnTo>
                    <a:pt x="3" y="43"/>
                  </a:lnTo>
                  <a:lnTo>
                    <a:pt x="4" y="43"/>
                  </a:lnTo>
                  <a:lnTo>
                    <a:pt x="7" y="44"/>
                  </a:lnTo>
                  <a:lnTo>
                    <a:pt x="16" y="45"/>
                  </a:lnTo>
                  <a:lnTo>
                    <a:pt x="29" y="43"/>
                  </a:lnTo>
                  <a:lnTo>
                    <a:pt x="38" y="41"/>
                  </a:lnTo>
                  <a:lnTo>
                    <a:pt x="46" y="38"/>
                  </a:lnTo>
                  <a:lnTo>
                    <a:pt x="54" y="33"/>
                  </a:lnTo>
                  <a:lnTo>
                    <a:pt x="61" y="28"/>
                  </a:lnTo>
                  <a:lnTo>
                    <a:pt x="70" y="17"/>
                  </a:lnTo>
                  <a:lnTo>
                    <a:pt x="74" y="7"/>
                  </a:lnTo>
                  <a:lnTo>
                    <a:pt x="75" y="4"/>
                  </a:lnTo>
                  <a:lnTo>
                    <a:pt x="75" y="2"/>
                  </a:lnTo>
                  <a:lnTo>
                    <a:pt x="77" y="1"/>
                  </a:lnTo>
                  <a:lnTo>
                    <a:pt x="73" y="1"/>
                  </a:lnTo>
                  <a:lnTo>
                    <a:pt x="69" y="1"/>
                  </a:lnTo>
                  <a:lnTo>
                    <a:pt x="59" y="0"/>
                  </a:lnTo>
                  <a:lnTo>
                    <a:pt x="45" y="1"/>
                  </a:lnTo>
                  <a:lnTo>
                    <a:pt x="30" y="4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2" y="11"/>
                  </a:lnTo>
                  <a:lnTo>
                    <a:pt x="43" y="6"/>
                  </a:lnTo>
                  <a:lnTo>
                    <a:pt x="54" y="4"/>
                  </a:lnTo>
                  <a:lnTo>
                    <a:pt x="69" y="4"/>
                  </a:lnTo>
                  <a:lnTo>
                    <a:pt x="66" y="11"/>
                  </a:lnTo>
                  <a:lnTo>
                    <a:pt x="63" y="18"/>
                  </a:lnTo>
                  <a:lnTo>
                    <a:pt x="55" y="27"/>
                  </a:lnTo>
                  <a:lnTo>
                    <a:pt x="44" y="34"/>
                  </a:lnTo>
                  <a:lnTo>
                    <a:pt x="32" y="39"/>
                  </a:lnTo>
                  <a:lnTo>
                    <a:pt x="21" y="41"/>
                  </a:lnTo>
                  <a:lnTo>
                    <a:pt x="13" y="41"/>
                  </a:lnTo>
                  <a:lnTo>
                    <a:pt x="7" y="40"/>
                  </a:lnTo>
                  <a:lnTo>
                    <a:pt x="10" y="33"/>
                  </a:lnTo>
                  <a:lnTo>
                    <a:pt x="14" y="26"/>
                  </a:lnTo>
                  <a:lnTo>
                    <a:pt x="22" y="17"/>
                  </a:lnTo>
                  <a:lnTo>
                    <a:pt x="32" y="11"/>
                  </a:lnTo>
                  <a:lnTo>
                    <a:pt x="3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Freeform 126"/>
            <p:cNvSpPr>
              <a:spLocks/>
            </p:cNvSpPr>
            <p:nvPr/>
          </p:nvSpPr>
          <p:spPr bwMode="auto">
            <a:xfrm>
              <a:off x="1594" y="2363"/>
              <a:ext cx="75" cy="46"/>
            </a:xfrm>
            <a:custGeom>
              <a:avLst/>
              <a:gdLst/>
              <a:ahLst/>
              <a:cxnLst>
                <a:cxn ang="0">
                  <a:pos x="30" y="6"/>
                </a:cxn>
                <a:cxn ang="0">
                  <a:pos x="23" y="9"/>
                </a:cxn>
                <a:cxn ang="0">
                  <a:pos x="16" y="15"/>
                </a:cxn>
                <a:cxn ang="0">
                  <a:pos x="7" y="26"/>
                </a:cxn>
                <a:cxn ang="0">
                  <a:pos x="1" y="36"/>
                </a:cxn>
                <a:cxn ang="0">
                  <a:pos x="0" y="39"/>
                </a:cxn>
                <a:cxn ang="0">
                  <a:pos x="0" y="40"/>
                </a:cxn>
                <a:cxn ang="0">
                  <a:pos x="0" y="42"/>
                </a:cxn>
                <a:cxn ang="0">
                  <a:pos x="1" y="44"/>
                </a:cxn>
                <a:cxn ang="0">
                  <a:pos x="2" y="44"/>
                </a:cxn>
                <a:cxn ang="0">
                  <a:pos x="5" y="45"/>
                </a:cxn>
                <a:cxn ang="0">
                  <a:pos x="9" y="46"/>
                </a:cxn>
                <a:cxn ang="0">
                  <a:pos x="14" y="46"/>
                </a:cxn>
                <a:cxn ang="0">
                  <a:pos x="28" y="44"/>
                </a:cxn>
                <a:cxn ang="0">
                  <a:pos x="37" y="42"/>
                </a:cxn>
                <a:cxn ang="0">
                  <a:pos x="46" y="38"/>
                </a:cxn>
                <a:cxn ang="0">
                  <a:pos x="54" y="33"/>
                </a:cxn>
                <a:cxn ang="0">
                  <a:pos x="60" y="28"/>
                </a:cxn>
                <a:cxn ang="0">
                  <a:pos x="69" y="18"/>
                </a:cxn>
                <a:cxn ang="0">
                  <a:pos x="74" y="8"/>
                </a:cxn>
                <a:cxn ang="0">
                  <a:pos x="75" y="5"/>
                </a:cxn>
                <a:cxn ang="0">
                  <a:pos x="75" y="3"/>
                </a:cxn>
                <a:cxn ang="0">
                  <a:pos x="75" y="1"/>
                </a:cxn>
                <a:cxn ang="0">
                  <a:pos x="73" y="1"/>
                </a:cxn>
                <a:cxn ang="0">
                  <a:pos x="68" y="1"/>
                </a:cxn>
                <a:cxn ang="0">
                  <a:pos x="58" y="0"/>
                </a:cxn>
                <a:cxn ang="0">
                  <a:pos x="45" y="1"/>
                </a:cxn>
                <a:cxn ang="0">
                  <a:pos x="30" y="6"/>
                </a:cxn>
                <a:cxn ang="0">
                  <a:pos x="30" y="6"/>
                </a:cxn>
                <a:cxn ang="0">
                  <a:pos x="32" y="11"/>
                </a:cxn>
                <a:cxn ang="0">
                  <a:pos x="44" y="7"/>
                </a:cxn>
                <a:cxn ang="0">
                  <a:pos x="54" y="6"/>
                </a:cxn>
                <a:cxn ang="0">
                  <a:pos x="69" y="6"/>
                </a:cxn>
                <a:cxn ang="0">
                  <a:pos x="66" y="11"/>
                </a:cxn>
                <a:cxn ang="0">
                  <a:pos x="62" y="19"/>
                </a:cxn>
                <a:cxn ang="0">
                  <a:pos x="53" y="26"/>
                </a:cxn>
                <a:cxn ang="0">
                  <a:pos x="42" y="34"/>
                </a:cxn>
                <a:cxn ang="0">
                  <a:pos x="30" y="38"/>
                </a:cxn>
                <a:cxn ang="0">
                  <a:pos x="20" y="40"/>
                </a:cxn>
                <a:cxn ang="0">
                  <a:pos x="5" y="40"/>
                </a:cxn>
                <a:cxn ang="0">
                  <a:pos x="8" y="33"/>
                </a:cxn>
                <a:cxn ang="0">
                  <a:pos x="13" y="25"/>
                </a:cxn>
                <a:cxn ang="0">
                  <a:pos x="22" y="17"/>
                </a:cxn>
                <a:cxn ang="0">
                  <a:pos x="32" y="11"/>
                </a:cxn>
                <a:cxn ang="0">
                  <a:pos x="30" y="6"/>
                </a:cxn>
              </a:cxnLst>
              <a:rect l="0" t="0" r="r" b="b"/>
              <a:pathLst>
                <a:path w="75" h="46">
                  <a:moveTo>
                    <a:pt x="30" y="6"/>
                  </a:moveTo>
                  <a:lnTo>
                    <a:pt x="23" y="9"/>
                  </a:lnTo>
                  <a:lnTo>
                    <a:pt x="16" y="15"/>
                  </a:lnTo>
                  <a:lnTo>
                    <a:pt x="7" y="26"/>
                  </a:lnTo>
                  <a:lnTo>
                    <a:pt x="1" y="36"/>
                  </a:lnTo>
                  <a:lnTo>
                    <a:pt x="0" y="39"/>
                  </a:lnTo>
                  <a:lnTo>
                    <a:pt x="0" y="40"/>
                  </a:lnTo>
                  <a:lnTo>
                    <a:pt x="0" y="42"/>
                  </a:lnTo>
                  <a:lnTo>
                    <a:pt x="1" y="44"/>
                  </a:lnTo>
                  <a:lnTo>
                    <a:pt x="2" y="44"/>
                  </a:lnTo>
                  <a:lnTo>
                    <a:pt x="5" y="45"/>
                  </a:lnTo>
                  <a:lnTo>
                    <a:pt x="9" y="46"/>
                  </a:lnTo>
                  <a:lnTo>
                    <a:pt x="14" y="46"/>
                  </a:lnTo>
                  <a:lnTo>
                    <a:pt x="28" y="44"/>
                  </a:lnTo>
                  <a:lnTo>
                    <a:pt x="37" y="42"/>
                  </a:lnTo>
                  <a:lnTo>
                    <a:pt x="46" y="38"/>
                  </a:lnTo>
                  <a:lnTo>
                    <a:pt x="54" y="33"/>
                  </a:lnTo>
                  <a:lnTo>
                    <a:pt x="60" y="28"/>
                  </a:lnTo>
                  <a:lnTo>
                    <a:pt x="69" y="18"/>
                  </a:lnTo>
                  <a:lnTo>
                    <a:pt x="74" y="8"/>
                  </a:lnTo>
                  <a:lnTo>
                    <a:pt x="75" y="5"/>
                  </a:lnTo>
                  <a:lnTo>
                    <a:pt x="75" y="3"/>
                  </a:lnTo>
                  <a:lnTo>
                    <a:pt x="75" y="1"/>
                  </a:lnTo>
                  <a:lnTo>
                    <a:pt x="73" y="1"/>
                  </a:lnTo>
                  <a:lnTo>
                    <a:pt x="68" y="1"/>
                  </a:lnTo>
                  <a:lnTo>
                    <a:pt x="58" y="0"/>
                  </a:lnTo>
                  <a:lnTo>
                    <a:pt x="45" y="1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2" y="11"/>
                  </a:lnTo>
                  <a:lnTo>
                    <a:pt x="44" y="7"/>
                  </a:lnTo>
                  <a:lnTo>
                    <a:pt x="54" y="6"/>
                  </a:lnTo>
                  <a:lnTo>
                    <a:pt x="69" y="6"/>
                  </a:lnTo>
                  <a:lnTo>
                    <a:pt x="66" y="11"/>
                  </a:lnTo>
                  <a:lnTo>
                    <a:pt x="62" y="19"/>
                  </a:lnTo>
                  <a:lnTo>
                    <a:pt x="53" y="26"/>
                  </a:lnTo>
                  <a:lnTo>
                    <a:pt x="42" y="34"/>
                  </a:lnTo>
                  <a:lnTo>
                    <a:pt x="30" y="38"/>
                  </a:lnTo>
                  <a:lnTo>
                    <a:pt x="20" y="40"/>
                  </a:lnTo>
                  <a:lnTo>
                    <a:pt x="5" y="40"/>
                  </a:lnTo>
                  <a:lnTo>
                    <a:pt x="8" y="33"/>
                  </a:lnTo>
                  <a:lnTo>
                    <a:pt x="13" y="25"/>
                  </a:lnTo>
                  <a:lnTo>
                    <a:pt x="22" y="17"/>
                  </a:lnTo>
                  <a:lnTo>
                    <a:pt x="32" y="11"/>
                  </a:lnTo>
                  <a:lnTo>
                    <a:pt x="30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Freeform 127"/>
            <p:cNvSpPr>
              <a:spLocks/>
            </p:cNvSpPr>
            <p:nvPr/>
          </p:nvSpPr>
          <p:spPr bwMode="auto">
            <a:xfrm>
              <a:off x="1619" y="2318"/>
              <a:ext cx="75" cy="45"/>
            </a:xfrm>
            <a:custGeom>
              <a:avLst/>
              <a:gdLst/>
              <a:ahLst/>
              <a:cxnLst>
                <a:cxn ang="0">
                  <a:pos x="32" y="6"/>
                </a:cxn>
                <a:cxn ang="0">
                  <a:pos x="18" y="15"/>
                </a:cxn>
                <a:cxn ang="0">
                  <a:pos x="8" y="26"/>
                </a:cxn>
                <a:cxn ang="0">
                  <a:pos x="1" y="36"/>
                </a:cxn>
                <a:cxn ang="0">
                  <a:pos x="1" y="39"/>
                </a:cxn>
                <a:cxn ang="0">
                  <a:pos x="0" y="40"/>
                </a:cxn>
                <a:cxn ang="0">
                  <a:pos x="0" y="42"/>
                </a:cxn>
                <a:cxn ang="0">
                  <a:pos x="1" y="44"/>
                </a:cxn>
                <a:cxn ang="0">
                  <a:pos x="6" y="44"/>
                </a:cxn>
                <a:cxn ang="0">
                  <a:pos x="15" y="45"/>
                </a:cxn>
                <a:cxn ang="0">
                  <a:pos x="28" y="42"/>
                </a:cxn>
                <a:cxn ang="0">
                  <a:pos x="37" y="40"/>
                </a:cxn>
                <a:cxn ang="0">
                  <a:pos x="46" y="37"/>
                </a:cxn>
                <a:cxn ang="0">
                  <a:pos x="54" y="33"/>
                </a:cxn>
                <a:cxn ang="0">
                  <a:pos x="60" y="28"/>
                </a:cxn>
                <a:cxn ang="0">
                  <a:pos x="69" y="18"/>
                </a:cxn>
                <a:cxn ang="0">
                  <a:pos x="74" y="9"/>
                </a:cxn>
                <a:cxn ang="0">
                  <a:pos x="75" y="6"/>
                </a:cxn>
                <a:cxn ang="0">
                  <a:pos x="75" y="4"/>
                </a:cxn>
                <a:cxn ang="0">
                  <a:pos x="75" y="1"/>
                </a:cxn>
                <a:cxn ang="0">
                  <a:pos x="73" y="1"/>
                </a:cxn>
                <a:cxn ang="0">
                  <a:pos x="69" y="1"/>
                </a:cxn>
                <a:cxn ang="0">
                  <a:pos x="60" y="0"/>
                </a:cxn>
                <a:cxn ang="0">
                  <a:pos x="47" y="1"/>
                </a:cxn>
                <a:cxn ang="0">
                  <a:pos x="32" y="6"/>
                </a:cxn>
                <a:cxn ang="0">
                  <a:pos x="32" y="6"/>
                </a:cxn>
                <a:cxn ang="0">
                  <a:pos x="34" y="12"/>
                </a:cxn>
                <a:cxn ang="0">
                  <a:pos x="44" y="8"/>
                </a:cxn>
                <a:cxn ang="0">
                  <a:pos x="54" y="6"/>
                </a:cxn>
                <a:cxn ang="0">
                  <a:pos x="69" y="6"/>
                </a:cxn>
                <a:cxn ang="0">
                  <a:pos x="67" y="12"/>
                </a:cxn>
                <a:cxn ang="0">
                  <a:pos x="63" y="18"/>
                </a:cxn>
                <a:cxn ang="0">
                  <a:pos x="55" y="26"/>
                </a:cxn>
                <a:cxn ang="0">
                  <a:pos x="44" y="33"/>
                </a:cxn>
                <a:cxn ang="0">
                  <a:pos x="31" y="38"/>
                </a:cxn>
                <a:cxn ang="0">
                  <a:pos x="20" y="39"/>
                </a:cxn>
                <a:cxn ang="0">
                  <a:pos x="11" y="39"/>
                </a:cxn>
                <a:cxn ang="0">
                  <a:pos x="5" y="39"/>
                </a:cxn>
                <a:cxn ang="0">
                  <a:pos x="9" y="33"/>
                </a:cxn>
                <a:cxn ang="0">
                  <a:pos x="15" y="26"/>
                </a:cxn>
                <a:cxn ang="0">
                  <a:pos x="24" y="17"/>
                </a:cxn>
                <a:cxn ang="0">
                  <a:pos x="34" y="12"/>
                </a:cxn>
                <a:cxn ang="0">
                  <a:pos x="32" y="6"/>
                </a:cxn>
              </a:cxnLst>
              <a:rect l="0" t="0" r="r" b="b"/>
              <a:pathLst>
                <a:path w="75" h="45">
                  <a:moveTo>
                    <a:pt x="32" y="6"/>
                  </a:moveTo>
                  <a:lnTo>
                    <a:pt x="18" y="15"/>
                  </a:lnTo>
                  <a:lnTo>
                    <a:pt x="8" y="26"/>
                  </a:lnTo>
                  <a:lnTo>
                    <a:pt x="1" y="36"/>
                  </a:lnTo>
                  <a:lnTo>
                    <a:pt x="1" y="39"/>
                  </a:lnTo>
                  <a:lnTo>
                    <a:pt x="0" y="40"/>
                  </a:lnTo>
                  <a:lnTo>
                    <a:pt x="0" y="42"/>
                  </a:lnTo>
                  <a:lnTo>
                    <a:pt x="1" y="44"/>
                  </a:lnTo>
                  <a:lnTo>
                    <a:pt x="6" y="44"/>
                  </a:lnTo>
                  <a:lnTo>
                    <a:pt x="15" y="45"/>
                  </a:lnTo>
                  <a:lnTo>
                    <a:pt x="28" y="42"/>
                  </a:lnTo>
                  <a:lnTo>
                    <a:pt x="37" y="40"/>
                  </a:lnTo>
                  <a:lnTo>
                    <a:pt x="46" y="37"/>
                  </a:lnTo>
                  <a:lnTo>
                    <a:pt x="54" y="33"/>
                  </a:lnTo>
                  <a:lnTo>
                    <a:pt x="60" y="28"/>
                  </a:lnTo>
                  <a:lnTo>
                    <a:pt x="69" y="18"/>
                  </a:lnTo>
                  <a:lnTo>
                    <a:pt x="74" y="9"/>
                  </a:lnTo>
                  <a:lnTo>
                    <a:pt x="75" y="6"/>
                  </a:lnTo>
                  <a:lnTo>
                    <a:pt x="75" y="4"/>
                  </a:lnTo>
                  <a:lnTo>
                    <a:pt x="75" y="1"/>
                  </a:lnTo>
                  <a:lnTo>
                    <a:pt x="73" y="1"/>
                  </a:lnTo>
                  <a:lnTo>
                    <a:pt x="69" y="1"/>
                  </a:lnTo>
                  <a:lnTo>
                    <a:pt x="60" y="0"/>
                  </a:lnTo>
                  <a:lnTo>
                    <a:pt x="47" y="1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4" y="12"/>
                  </a:lnTo>
                  <a:lnTo>
                    <a:pt x="44" y="8"/>
                  </a:lnTo>
                  <a:lnTo>
                    <a:pt x="54" y="6"/>
                  </a:lnTo>
                  <a:lnTo>
                    <a:pt x="69" y="6"/>
                  </a:lnTo>
                  <a:lnTo>
                    <a:pt x="67" y="12"/>
                  </a:lnTo>
                  <a:lnTo>
                    <a:pt x="63" y="18"/>
                  </a:lnTo>
                  <a:lnTo>
                    <a:pt x="55" y="26"/>
                  </a:lnTo>
                  <a:lnTo>
                    <a:pt x="44" y="33"/>
                  </a:lnTo>
                  <a:lnTo>
                    <a:pt x="31" y="38"/>
                  </a:lnTo>
                  <a:lnTo>
                    <a:pt x="20" y="39"/>
                  </a:lnTo>
                  <a:lnTo>
                    <a:pt x="11" y="39"/>
                  </a:lnTo>
                  <a:lnTo>
                    <a:pt x="5" y="39"/>
                  </a:lnTo>
                  <a:lnTo>
                    <a:pt x="9" y="33"/>
                  </a:lnTo>
                  <a:lnTo>
                    <a:pt x="15" y="26"/>
                  </a:lnTo>
                  <a:lnTo>
                    <a:pt x="24" y="17"/>
                  </a:lnTo>
                  <a:lnTo>
                    <a:pt x="34" y="12"/>
                  </a:lnTo>
                  <a:lnTo>
                    <a:pt x="32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Freeform 128"/>
            <p:cNvSpPr>
              <a:spLocks/>
            </p:cNvSpPr>
            <p:nvPr/>
          </p:nvSpPr>
          <p:spPr bwMode="auto">
            <a:xfrm>
              <a:off x="1653" y="2275"/>
              <a:ext cx="78" cy="43"/>
            </a:xfrm>
            <a:custGeom>
              <a:avLst/>
              <a:gdLst/>
              <a:ahLst/>
              <a:cxnLst>
                <a:cxn ang="0">
                  <a:pos x="35" y="4"/>
                </a:cxn>
                <a:cxn ang="0">
                  <a:pos x="21" y="14"/>
                </a:cxn>
                <a:cxn ang="0">
                  <a:pos x="10" y="25"/>
                </a:cxn>
                <a:cxn ang="0">
                  <a:pos x="4" y="34"/>
                </a:cxn>
                <a:cxn ang="0">
                  <a:pos x="3" y="37"/>
                </a:cxn>
                <a:cxn ang="0">
                  <a:pos x="2" y="39"/>
                </a:cxn>
                <a:cxn ang="0">
                  <a:pos x="0" y="41"/>
                </a:cxn>
                <a:cxn ang="0">
                  <a:pos x="5" y="41"/>
                </a:cxn>
                <a:cxn ang="0">
                  <a:pos x="6" y="41"/>
                </a:cxn>
                <a:cxn ang="0">
                  <a:pos x="8" y="42"/>
                </a:cxn>
                <a:cxn ang="0">
                  <a:pos x="17" y="43"/>
                </a:cxn>
                <a:cxn ang="0">
                  <a:pos x="30" y="41"/>
                </a:cxn>
                <a:cxn ang="0">
                  <a:pos x="38" y="39"/>
                </a:cxn>
                <a:cxn ang="0">
                  <a:pos x="46" y="35"/>
                </a:cxn>
                <a:cxn ang="0">
                  <a:pos x="55" y="31"/>
                </a:cxn>
                <a:cxn ang="0">
                  <a:pos x="62" y="27"/>
                </a:cxn>
                <a:cxn ang="0">
                  <a:pos x="72" y="17"/>
                </a:cxn>
                <a:cxn ang="0">
                  <a:pos x="74" y="12"/>
                </a:cxn>
                <a:cxn ang="0">
                  <a:pos x="76" y="8"/>
                </a:cxn>
                <a:cxn ang="0">
                  <a:pos x="78" y="5"/>
                </a:cxn>
                <a:cxn ang="0">
                  <a:pos x="78" y="4"/>
                </a:cxn>
                <a:cxn ang="0">
                  <a:pos x="78" y="1"/>
                </a:cxn>
                <a:cxn ang="0">
                  <a:pos x="76" y="1"/>
                </a:cxn>
                <a:cxn ang="0">
                  <a:pos x="74" y="1"/>
                </a:cxn>
                <a:cxn ang="0">
                  <a:pos x="72" y="0"/>
                </a:cxn>
                <a:cxn ang="0">
                  <a:pos x="63" y="0"/>
                </a:cxn>
                <a:cxn ang="0">
                  <a:pos x="50" y="1"/>
                </a:cxn>
                <a:cxn ang="0">
                  <a:pos x="35" y="4"/>
                </a:cxn>
                <a:cxn ang="0">
                  <a:pos x="35" y="4"/>
                </a:cxn>
                <a:cxn ang="0">
                  <a:pos x="37" y="10"/>
                </a:cxn>
                <a:cxn ang="0">
                  <a:pos x="48" y="6"/>
                </a:cxn>
                <a:cxn ang="0">
                  <a:pos x="59" y="4"/>
                </a:cxn>
                <a:cxn ang="0">
                  <a:pos x="72" y="4"/>
                </a:cxn>
                <a:cxn ang="0">
                  <a:pos x="69" y="10"/>
                </a:cxn>
                <a:cxn ang="0">
                  <a:pos x="64" y="17"/>
                </a:cxn>
                <a:cxn ang="0">
                  <a:pos x="56" y="25"/>
                </a:cxn>
                <a:cxn ang="0">
                  <a:pos x="45" y="31"/>
                </a:cxn>
                <a:cxn ang="0">
                  <a:pos x="33" y="35"/>
                </a:cxn>
                <a:cxn ang="0">
                  <a:pos x="23" y="37"/>
                </a:cxn>
                <a:cxn ang="0">
                  <a:pos x="8" y="37"/>
                </a:cxn>
                <a:cxn ang="0">
                  <a:pos x="12" y="31"/>
                </a:cxn>
                <a:cxn ang="0">
                  <a:pos x="19" y="24"/>
                </a:cxn>
                <a:cxn ang="0">
                  <a:pos x="27" y="16"/>
                </a:cxn>
                <a:cxn ang="0">
                  <a:pos x="37" y="10"/>
                </a:cxn>
                <a:cxn ang="0">
                  <a:pos x="35" y="4"/>
                </a:cxn>
              </a:cxnLst>
              <a:rect l="0" t="0" r="r" b="b"/>
              <a:pathLst>
                <a:path w="78" h="43">
                  <a:moveTo>
                    <a:pt x="35" y="4"/>
                  </a:moveTo>
                  <a:lnTo>
                    <a:pt x="21" y="14"/>
                  </a:lnTo>
                  <a:lnTo>
                    <a:pt x="10" y="25"/>
                  </a:lnTo>
                  <a:lnTo>
                    <a:pt x="4" y="34"/>
                  </a:lnTo>
                  <a:lnTo>
                    <a:pt x="3" y="37"/>
                  </a:lnTo>
                  <a:lnTo>
                    <a:pt x="2" y="39"/>
                  </a:lnTo>
                  <a:lnTo>
                    <a:pt x="0" y="41"/>
                  </a:lnTo>
                  <a:lnTo>
                    <a:pt x="5" y="41"/>
                  </a:lnTo>
                  <a:lnTo>
                    <a:pt x="6" y="41"/>
                  </a:lnTo>
                  <a:lnTo>
                    <a:pt x="8" y="42"/>
                  </a:lnTo>
                  <a:lnTo>
                    <a:pt x="17" y="43"/>
                  </a:lnTo>
                  <a:lnTo>
                    <a:pt x="30" y="41"/>
                  </a:lnTo>
                  <a:lnTo>
                    <a:pt x="38" y="39"/>
                  </a:lnTo>
                  <a:lnTo>
                    <a:pt x="46" y="35"/>
                  </a:lnTo>
                  <a:lnTo>
                    <a:pt x="55" y="31"/>
                  </a:lnTo>
                  <a:lnTo>
                    <a:pt x="62" y="27"/>
                  </a:lnTo>
                  <a:lnTo>
                    <a:pt x="72" y="17"/>
                  </a:lnTo>
                  <a:lnTo>
                    <a:pt x="74" y="12"/>
                  </a:lnTo>
                  <a:lnTo>
                    <a:pt x="76" y="8"/>
                  </a:lnTo>
                  <a:lnTo>
                    <a:pt x="78" y="5"/>
                  </a:lnTo>
                  <a:lnTo>
                    <a:pt x="78" y="4"/>
                  </a:lnTo>
                  <a:lnTo>
                    <a:pt x="78" y="1"/>
                  </a:lnTo>
                  <a:lnTo>
                    <a:pt x="76" y="1"/>
                  </a:lnTo>
                  <a:lnTo>
                    <a:pt x="74" y="1"/>
                  </a:lnTo>
                  <a:lnTo>
                    <a:pt x="72" y="0"/>
                  </a:lnTo>
                  <a:lnTo>
                    <a:pt x="63" y="0"/>
                  </a:lnTo>
                  <a:lnTo>
                    <a:pt x="50" y="1"/>
                  </a:lnTo>
                  <a:lnTo>
                    <a:pt x="35" y="4"/>
                  </a:lnTo>
                  <a:lnTo>
                    <a:pt x="35" y="4"/>
                  </a:lnTo>
                  <a:lnTo>
                    <a:pt x="37" y="10"/>
                  </a:lnTo>
                  <a:lnTo>
                    <a:pt x="48" y="6"/>
                  </a:lnTo>
                  <a:lnTo>
                    <a:pt x="59" y="4"/>
                  </a:lnTo>
                  <a:lnTo>
                    <a:pt x="72" y="4"/>
                  </a:lnTo>
                  <a:lnTo>
                    <a:pt x="69" y="10"/>
                  </a:lnTo>
                  <a:lnTo>
                    <a:pt x="64" y="17"/>
                  </a:lnTo>
                  <a:lnTo>
                    <a:pt x="56" y="25"/>
                  </a:lnTo>
                  <a:lnTo>
                    <a:pt x="45" y="31"/>
                  </a:lnTo>
                  <a:lnTo>
                    <a:pt x="33" y="35"/>
                  </a:lnTo>
                  <a:lnTo>
                    <a:pt x="23" y="37"/>
                  </a:lnTo>
                  <a:lnTo>
                    <a:pt x="8" y="37"/>
                  </a:lnTo>
                  <a:lnTo>
                    <a:pt x="12" y="31"/>
                  </a:lnTo>
                  <a:lnTo>
                    <a:pt x="19" y="24"/>
                  </a:lnTo>
                  <a:lnTo>
                    <a:pt x="27" y="16"/>
                  </a:lnTo>
                  <a:lnTo>
                    <a:pt x="37" y="10"/>
                  </a:lnTo>
                  <a:lnTo>
                    <a:pt x="35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Freeform 129"/>
            <p:cNvSpPr>
              <a:spLocks/>
            </p:cNvSpPr>
            <p:nvPr/>
          </p:nvSpPr>
          <p:spPr bwMode="auto">
            <a:xfrm>
              <a:off x="1692" y="2232"/>
              <a:ext cx="79" cy="42"/>
            </a:xfrm>
            <a:custGeom>
              <a:avLst/>
              <a:gdLst/>
              <a:ahLst/>
              <a:cxnLst>
                <a:cxn ang="0">
                  <a:pos x="37" y="5"/>
                </a:cxn>
                <a:cxn ang="0">
                  <a:pos x="30" y="8"/>
                </a:cxn>
                <a:cxn ang="0">
                  <a:pos x="23" y="13"/>
                </a:cxn>
                <a:cxn ang="0">
                  <a:pos x="12" y="24"/>
                </a:cxn>
                <a:cxn ang="0">
                  <a:pos x="6" y="34"/>
                </a:cxn>
                <a:cxn ang="0">
                  <a:pos x="3" y="36"/>
                </a:cxn>
                <a:cxn ang="0">
                  <a:pos x="2" y="37"/>
                </a:cxn>
                <a:cxn ang="0">
                  <a:pos x="0" y="41"/>
                </a:cxn>
                <a:cxn ang="0">
                  <a:pos x="4" y="41"/>
                </a:cxn>
                <a:cxn ang="0">
                  <a:pos x="6" y="41"/>
                </a:cxn>
                <a:cxn ang="0">
                  <a:pos x="8" y="42"/>
                </a:cxn>
                <a:cxn ang="0">
                  <a:pos x="18" y="42"/>
                </a:cxn>
                <a:cxn ang="0">
                  <a:pos x="31" y="41"/>
                </a:cxn>
                <a:cxn ang="0">
                  <a:pos x="39" y="38"/>
                </a:cxn>
                <a:cxn ang="0">
                  <a:pos x="48" y="35"/>
                </a:cxn>
                <a:cxn ang="0">
                  <a:pos x="57" y="31"/>
                </a:cxn>
                <a:cxn ang="0">
                  <a:pos x="62" y="26"/>
                </a:cxn>
                <a:cxn ang="0">
                  <a:pos x="72" y="16"/>
                </a:cxn>
                <a:cxn ang="0">
                  <a:pos x="76" y="7"/>
                </a:cxn>
                <a:cxn ang="0">
                  <a:pos x="77" y="6"/>
                </a:cxn>
                <a:cxn ang="0">
                  <a:pos x="77" y="5"/>
                </a:cxn>
                <a:cxn ang="0">
                  <a:pos x="79" y="1"/>
                </a:cxn>
                <a:cxn ang="0">
                  <a:pos x="75" y="1"/>
                </a:cxn>
                <a:cxn ang="0">
                  <a:pos x="72" y="1"/>
                </a:cxn>
                <a:cxn ang="0">
                  <a:pos x="64" y="0"/>
                </a:cxn>
                <a:cxn ang="0">
                  <a:pos x="52" y="1"/>
                </a:cxn>
                <a:cxn ang="0">
                  <a:pos x="37" y="5"/>
                </a:cxn>
                <a:cxn ang="0">
                  <a:pos x="37" y="5"/>
                </a:cxn>
                <a:cxn ang="0">
                  <a:pos x="39" y="8"/>
                </a:cxn>
                <a:cxn ang="0">
                  <a:pos x="50" y="6"/>
                </a:cxn>
                <a:cxn ang="0">
                  <a:pos x="59" y="5"/>
                </a:cxn>
                <a:cxn ang="0">
                  <a:pos x="72" y="5"/>
                </a:cxn>
                <a:cxn ang="0">
                  <a:pos x="70" y="10"/>
                </a:cxn>
                <a:cxn ang="0">
                  <a:pos x="65" y="17"/>
                </a:cxn>
                <a:cxn ang="0">
                  <a:pos x="58" y="23"/>
                </a:cxn>
                <a:cxn ang="0">
                  <a:pos x="46" y="30"/>
                </a:cxn>
                <a:cxn ang="0">
                  <a:pos x="34" y="34"/>
                </a:cxn>
                <a:cxn ang="0">
                  <a:pos x="23" y="36"/>
                </a:cxn>
                <a:cxn ang="0">
                  <a:pos x="15" y="37"/>
                </a:cxn>
                <a:cxn ang="0">
                  <a:pos x="7" y="37"/>
                </a:cxn>
                <a:cxn ang="0">
                  <a:pos x="13" y="31"/>
                </a:cxn>
                <a:cxn ang="0">
                  <a:pos x="20" y="23"/>
                </a:cxn>
                <a:cxn ang="0">
                  <a:pos x="29" y="15"/>
                </a:cxn>
                <a:cxn ang="0">
                  <a:pos x="39" y="8"/>
                </a:cxn>
                <a:cxn ang="0">
                  <a:pos x="37" y="5"/>
                </a:cxn>
              </a:cxnLst>
              <a:rect l="0" t="0" r="r" b="b"/>
              <a:pathLst>
                <a:path w="79" h="42">
                  <a:moveTo>
                    <a:pt x="37" y="5"/>
                  </a:moveTo>
                  <a:lnTo>
                    <a:pt x="30" y="8"/>
                  </a:lnTo>
                  <a:lnTo>
                    <a:pt x="23" y="13"/>
                  </a:lnTo>
                  <a:lnTo>
                    <a:pt x="12" y="24"/>
                  </a:lnTo>
                  <a:lnTo>
                    <a:pt x="6" y="34"/>
                  </a:lnTo>
                  <a:lnTo>
                    <a:pt x="3" y="36"/>
                  </a:lnTo>
                  <a:lnTo>
                    <a:pt x="2" y="37"/>
                  </a:lnTo>
                  <a:lnTo>
                    <a:pt x="0" y="41"/>
                  </a:lnTo>
                  <a:lnTo>
                    <a:pt x="4" y="41"/>
                  </a:lnTo>
                  <a:lnTo>
                    <a:pt x="6" y="41"/>
                  </a:lnTo>
                  <a:lnTo>
                    <a:pt x="8" y="42"/>
                  </a:lnTo>
                  <a:lnTo>
                    <a:pt x="18" y="42"/>
                  </a:lnTo>
                  <a:lnTo>
                    <a:pt x="31" y="41"/>
                  </a:lnTo>
                  <a:lnTo>
                    <a:pt x="39" y="38"/>
                  </a:lnTo>
                  <a:lnTo>
                    <a:pt x="48" y="35"/>
                  </a:lnTo>
                  <a:lnTo>
                    <a:pt x="57" y="31"/>
                  </a:lnTo>
                  <a:lnTo>
                    <a:pt x="62" y="26"/>
                  </a:lnTo>
                  <a:lnTo>
                    <a:pt x="72" y="16"/>
                  </a:lnTo>
                  <a:lnTo>
                    <a:pt x="76" y="7"/>
                  </a:lnTo>
                  <a:lnTo>
                    <a:pt x="77" y="6"/>
                  </a:lnTo>
                  <a:lnTo>
                    <a:pt x="77" y="5"/>
                  </a:lnTo>
                  <a:lnTo>
                    <a:pt x="79" y="1"/>
                  </a:lnTo>
                  <a:lnTo>
                    <a:pt x="75" y="1"/>
                  </a:lnTo>
                  <a:lnTo>
                    <a:pt x="72" y="1"/>
                  </a:lnTo>
                  <a:lnTo>
                    <a:pt x="64" y="0"/>
                  </a:lnTo>
                  <a:lnTo>
                    <a:pt x="52" y="1"/>
                  </a:lnTo>
                  <a:lnTo>
                    <a:pt x="37" y="5"/>
                  </a:lnTo>
                  <a:lnTo>
                    <a:pt x="37" y="5"/>
                  </a:lnTo>
                  <a:lnTo>
                    <a:pt x="39" y="8"/>
                  </a:lnTo>
                  <a:lnTo>
                    <a:pt x="50" y="6"/>
                  </a:lnTo>
                  <a:lnTo>
                    <a:pt x="59" y="5"/>
                  </a:lnTo>
                  <a:lnTo>
                    <a:pt x="72" y="5"/>
                  </a:lnTo>
                  <a:lnTo>
                    <a:pt x="70" y="10"/>
                  </a:lnTo>
                  <a:lnTo>
                    <a:pt x="65" y="17"/>
                  </a:lnTo>
                  <a:lnTo>
                    <a:pt x="58" y="23"/>
                  </a:lnTo>
                  <a:lnTo>
                    <a:pt x="46" y="30"/>
                  </a:lnTo>
                  <a:lnTo>
                    <a:pt x="34" y="34"/>
                  </a:lnTo>
                  <a:lnTo>
                    <a:pt x="23" y="36"/>
                  </a:lnTo>
                  <a:lnTo>
                    <a:pt x="15" y="37"/>
                  </a:lnTo>
                  <a:lnTo>
                    <a:pt x="7" y="37"/>
                  </a:lnTo>
                  <a:lnTo>
                    <a:pt x="13" y="31"/>
                  </a:lnTo>
                  <a:lnTo>
                    <a:pt x="20" y="23"/>
                  </a:lnTo>
                  <a:lnTo>
                    <a:pt x="29" y="15"/>
                  </a:lnTo>
                  <a:lnTo>
                    <a:pt x="39" y="8"/>
                  </a:lnTo>
                  <a:lnTo>
                    <a:pt x="37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8" name="Freeform 130"/>
            <p:cNvSpPr>
              <a:spLocks/>
            </p:cNvSpPr>
            <p:nvPr/>
          </p:nvSpPr>
          <p:spPr bwMode="auto">
            <a:xfrm>
              <a:off x="1735" y="2191"/>
              <a:ext cx="79" cy="42"/>
            </a:xfrm>
            <a:custGeom>
              <a:avLst/>
              <a:gdLst/>
              <a:ahLst/>
              <a:cxnLst>
                <a:cxn ang="0">
                  <a:pos x="39" y="5"/>
                </a:cxn>
                <a:cxn ang="0">
                  <a:pos x="24" y="13"/>
                </a:cxn>
                <a:cxn ang="0">
                  <a:pos x="12" y="23"/>
                </a:cxn>
                <a:cxn ang="0">
                  <a:pos x="4" y="33"/>
                </a:cxn>
                <a:cxn ang="0">
                  <a:pos x="3" y="36"/>
                </a:cxn>
                <a:cxn ang="0">
                  <a:pos x="2" y="38"/>
                </a:cxn>
                <a:cxn ang="0">
                  <a:pos x="0" y="42"/>
                </a:cxn>
                <a:cxn ang="0">
                  <a:pos x="3" y="42"/>
                </a:cxn>
                <a:cxn ang="0">
                  <a:pos x="16" y="42"/>
                </a:cxn>
                <a:cxn ang="0">
                  <a:pos x="30" y="39"/>
                </a:cxn>
                <a:cxn ang="0">
                  <a:pos x="48" y="34"/>
                </a:cxn>
                <a:cxn ang="0">
                  <a:pos x="56" y="30"/>
                </a:cxn>
                <a:cxn ang="0">
                  <a:pos x="62" y="25"/>
                </a:cxn>
                <a:cxn ang="0">
                  <a:pos x="71" y="16"/>
                </a:cxn>
                <a:cxn ang="0">
                  <a:pos x="76" y="8"/>
                </a:cxn>
                <a:cxn ang="0">
                  <a:pos x="77" y="6"/>
                </a:cxn>
                <a:cxn ang="0">
                  <a:pos x="77" y="5"/>
                </a:cxn>
                <a:cxn ang="0">
                  <a:pos x="79" y="3"/>
                </a:cxn>
                <a:cxn ang="0">
                  <a:pos x="77" y="1"/>
                </a:cxn>
                <a:cxn ang="0">
                  <a:pos x="73" y="1"/>
                </a:cxn>
                <a:cxn ang="0">
                  <a:pos x="65" y="0"/>
                </a:cxn>
                <a:cxn ang="0">
                  <a:pos x="53" y="1"/>
                </a:cxn>
                <a:cxn ang="0">
                  <a:pos x="39" y="5"/>
                </a:cxn>
                <a:cxn ang="0">
                  <a:pos x="39" y="5"/>
                </a:cxn>
                <a:cxn ang="0">
                  <a:pos x="41" y="9"/>
                </a:cxn>
                <a:cxn ang="0">
                  <a:pos x="51" y="7"/>
                </a:cxn>
                <a:cxn ang="0">
                  <a:pos x="59" y="6"/>
                </a:cxn>
                <a:cxn ang="0">
                  <a:pos x="67" y="6"/>
                </a:cxn>
                <a:cxn ang="0">
                  <a:pos x="71" y="7"/>
                </a:cxn>
                <a:cxn ang="0">
                  <a:pos x="69" y="10"/>
                </a:cxn>
                <a:cxn ang="0">
                  <a:pos x="65" y="17"/>
                </a:cxn>
                <a:cxn ang="0">
                  <a:pos x="57" y="23"/>
                </a:cxn>
                <a:cxn ang="0">
                  <a:pos x="46" y="30"/>
                </a:cxn>
                <a:cxn ang="0">
                  <a:pos x="34" y="34"/>
                </a:cxn>
                <a:cxn ang="0">
                  <a:pos x="24" y="36"/>
                </a:cxn>
                <a:cxn ang="0">
                  <a:pos x="16" y="37"/>
                </a:cxn>
                <a:cxn ang="0">
                  <a:pos x="9" y="38"/>
                </a:cxn>
                <a:cxn ang="0">
                  <a:pos x="14" y="31"/>
                </a:cxn>
                <a:cxn ang="0">
                  <a:pos x="20" y="22"/>
                </a:cxn>
                <a:cxn ang="0">
                  <a:pos x="29" y="15"/>
                </a:cxn>
                <a:cxn ang="0">
                  <a:pos x="41" y="9"/>
                </a:cxn>
                <a:cxn ang="0">
                  <a:pos x="39" y="5"/>
                </a:cxn>
              </a:cxnLst>
              <a:rect l="0" t="0" r="r" b="b"/>
              <a:pathLst>
                <a:path w="79" h="42">
                  <a:moveTo>
                    <a:pt x="39" y="5"/>
                  </a:moveTo>
                  <a:lnTo>
                    <a:pt x="24" y="13"/>
                  </a:lnTo>
                  <a:lnTo>
                    <a:pt x="12" y="23"/>
                  </a:lnTo>
                  <a:lnTo>
                    <a:pt x="4" y="33"/>
                  </a:lnTo>
                  <a:lnTo>
                    <a:pt x="3" y="36"/>
                  </a:lnTo>
                  <a:lnTo>
                    <a:pt x="2" y="38"/>
                  </a:lnTo>
                  <a:lnTo>
                    <a:pt x="0" y="42"/>
                  </a:lnTo>
                  <a:lnTo>
                    <a:pt x="3" y="42"/>
                  </a:lnTo>
                  <a:lnTo>
                    <a:pt x="16" y="42"/>
                  </a:lnTo>
                  <a:lnTo>
                    <a:pt x="30" y="39"/>
                  </a:lnTo>
                  <a:lnTo>
                    <a:pt x="48" y="34"/>
                  </a:lnTo>
                  <a:lnTo>
                    <a:pt x="56" y="30"/>
                  </a:lnTo>
                  <a:lnTo>
                    <a:pt x="62" y="25"/>
                  </a:lnTo>
                  <a:lnTo>
                    <a:pt x="71" y="16"/>
                  </a:lnTo>
                  <a:lnTo>
                    <a:pt x="76" y="8"/>
                  </a:lnTo>
                  <a:lnTo>
                    <a:pt x="77" y="6"/>
                  </a:lnTo>
                  <a:lnTo>
                    <a:pt x="77" y="5"/>
                  </a:lnTo>
                  <a:lnTo>
                    <a:pt x="79" y="3"/>
                  </a:lnTo>
                  <a:lnTo>
                    <a:pt x="77" y="1"/>
                  </a:lnTo>
                  <a:lnTo>
                    <a:pt x="73" y="1"/>
                  </a:lnTo>
                  <a:lnTo>
                    <a:pt x="65" y="0"/>
                  </a:lnTo>
                  <a:lnTo>
                    <a:pt x="53" y="1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41" y="9"/>
                  </a:lnTo>
                  <a:lnTo>
                    <a:pt x="51" y="7"/>
                  </a:lnTo>
                  <a:lnTo>
                    <a:pt x="59" y="6"/>
                  </a:lnTo>
                  <a:lnTo>
                    <a:pt x="67" y="6"/>
                  </a:lnTo>
                  <a:lnTo>
                    <a:pt x="71" y="7"/>
                  </a:lnTo>
                  <a:lnTo>
                    <a:pt x="69" y="10"/>
                  </a:lnTo>
                  <a:lnTo>
                    <a:pt x="65" y="17"/>
                  </a:lnTo>
                  <a:lnTo>
                    <a:pt x="57" y="23"/>
                  </a:lnTo>
                  <a:lnTo>
                    <a:pt x="46" y="30"/>
                  </a:lnTo>
                  <a:lnTo>
                    <a:pt x="34" y="34"/>
                  </a:lnTo>
                  <a:lnTo>
                    <a:pt x="24" y="36"/>
                  </a:lnTo>
                  <a:lnTo>
                    <a:pt x="16" y="37"/>
                  </a:lnTo>
                  <a:lnTo>
                    <a:pt x="9" y="38"/>
                  </a:lnTo>
                  <a:lnTo>
                    <a:pt x="14" y="31"/>
                  </a:lnTo>
                  <a:lnTo>
                    <a:pt x="20" y="22"/>
                  </a:lnTo>
                  <a:lnTo>
                    <a:pt x="29" y="15"/>
                  </a:lnTo>
                  <a:lnTo>
                    <a:pt x="41" y="9"/>
                  </a:lnTo>
                  <a:lnTo>
                    <a:pt x="39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9" name="Freeform 131"/>
            <p:cNvSpPr>
              <a:spLocks/>
            </p:cNvSpPr>
            <p:nvPr/>
          </p:nvSpPr>
          <p:spPr bwMode="auto">
            <a:xfrm>
              <a:off x="1779" y="2154"/>
              <a:ext cx="79" cy="41"/>
            </a:xfrm>
            <a:custGeom>
              <a:avLst/>
              <a:gdLst/>
              <a:ahLst/>
              <a:cxnLst>
                <a:cxn ang="0">
                  <a:pos x="38" y="6"/>
                </a:cxn>
                <a:cxn ang="0">
                  <a:pos x="24" y="14"/>
                </a:cxn>
                <a:cxn ang="0">
                  <a:pos x="12" y="24"/>
                </a:cxn>
                <a:cxn ang="0">
                  <a:pos x="9" y="29"/>
                </a:cxn>
                <a:cxn ang="0">
                  <a:pos x="5" y="33"/>
                </a:cxn>
                <a:cxn ang="0">
                  <a:pos x="3" y="35"/>
                </a:cxn>
                <a:cxn ang="0">
                  <a:pos x="2" y="36"/>
                </a:cxn>
                <a:cxn ang="0">
                  <a:pos x="0" y="40"/>
                </a:cxn>
                <a:cxn ang="0">
                  <a:pos x="4" y="40"/>
                </a:cxn>
                <a:cxn ang="0">
                  <a:pos x="8" y="40"/>
                </a:cxn>
                <a:cxn ang="0">
                  <a:pos x="17" y="41"/>
                </a:cxn>
                <a:cxn ang="0">
                  <a:pos x="30" y="39"/>
                </a:cxn>
                <a:cxn ang="0">
                  <a:pos x="47" y="34"/>
                </a:cxn>
                <a:cxn ang="0">
                  <a:pos x="55" y="30"/>
                </a:cxn>
                <a:cxn ang="0">
                  <a:pos x="63" y="25"/>
                </a:cxn>
                <a:cxn ang="0">
                  <a:pos x="67" y="20"/>
                </a:cxn>
                <a:cxn ang="0">
                  <a:pos x="72" y="16"/>
                </a:cxn>
                <a:cxn ang="0">
                  <a:pos x="77" y="8"/>
                </a:cxn>
                <a:cxn ang="0">
                  <a:pos x="77" y="7"/>
                </a:cxn>
                <a:cxn ang="0">
                  <a:pos x="77" y="6"/>
                </a:cxn>
                <a:cxn ang="0">
                  <a:pos x="79" y="3"/>
                </a:cxn>
                <a:cxn ang="0">
                  <a:pos x="77" y="1"/>
                </a:cxn>
                <a:cxn ang="0">
                  <a:pos x="74" y="1"/>
                </a:cxn>
                <a:cxn ang="0">
                  <a:pos x="65" y="0"/>
                </a:cxn>
                <a:cxn ang="0">
                  <a:pos x="53" y="1"/>
                </a:cxn>
                <a:cxn ang="0">
                  <a:pos x="38" y="6"/>
                </a:cxn>
                <a:cxn ang="0">
                  <a:pos x="38" y="6"/>
                </a:cxn>
                <a:cxn ang="0">
                  <a:pos x="41" y="9"/>
                </a:cxn>
                <a:cxn ang="0">
                  <a:pos x="51" y="6"/>
                </a:cxn>
                <a:cxn ang="0">
                  <a:pos x="61" y="5"/>
                </a:cxn>
                <a:cxn ang="0">
                  <a:pos x="67" y="6"/>
                </a:cxn>
                <a:cxn ang="0">
                  <a:pos x="72" y="6"/>
                </a:cxn>
                <a:cxn ang="0">
                  <a:pos x="69" y="10"/>
                </a:cxn>
                <a:cxn ang="0">
                  <a:pos x="64" y="17"/>
                </a:cxn>
                <a:cxn ang="0">
                  <a:pos x="57" y="23"/>
                </a:cxn>
                <a:cxn ang="0">
                  <a:pos x="47" y="29"/>
                </a:cxn>
                <a:cxn ang="0">
                  <a:pos x="35" y="33"/>
                </a:cxn>
                <a:cxn ang="0">
                  <a:pos x="24" y="35"/>
                </a:cxn>
                <a:cxn ang="0">
                  <a:pos x="14" y="36"/>
                </a:cxn>
                <a:cxn ang="0">
                  <a:pos x="8" y="36"/>
                </a:cxn>
                <a:cxn ang="0">
                  <a:pos x="13" y="30"/>
                </a:cxn>
                <a:cxn ang="0">
                  <a:pos x="22" y="22"/>
                </a:cxn>
                <a:cxn ang="0">
                  <a:pos x="31" y="15"/>
                </a:cxn>
                <a:cxn ang="0">
                  <a:pos x="41" y="9"/>
                </a:cxn>
                <a:cxn ang="0">
                  <a:pos x="38" y="6"/>
                </a:cxn>
              </a:cxnLst>
              <a:rect l="0" t="0" r="r" b="b"/>
              <a:pathLst>
                <a:path w="79" h="41">
                  <a:moveTo>
                    <a:pt x="38" y="6"/>
                  </a:moveTo>
                  <a:lnTo>
                    <a:pt x="24" y="14"/>
                  </a:lnTo>
                  <a:lnTo>
                    <a:pt x="12" y="24"/>
                  </a:lnTo>
                  <a:lnTo>
                    <a:pt x="9" y="29"/>
                  </a:lnTo>
                  <a:lnTo>
                    <a:pt x="5" y="33"/>
                  </a:lnTo>
                  <a:lnTo>
                    <a:pt x="3" y="35"/>
                  </a:lnTo>
                  <a:lnTo>
                    <a:pt x="2" y="36"/>
                  </a:lnTo>
                  <a:lnTo>
                    <a:pt x="0" y="40"/>
                  </a:lnTo>
                  <a:lnTo>
                    <a:pt x="4" y="40"/>
                  </a:lnTo>
                  <a:lnTo>
                    <a:pt x="8" y="40"/>
                  </a:lnTo>
                  <a:lnTo>
                    <a:pt x="17" y="41"/>
                  </a:lnTo>
                  <a:lnTo>
                    <a:pt x="30" y="39"/>
                  </a:lnTo>
                  <a:lnTo>
                    <a:pt x="47" y="34"/>
                  </a:lnTo>
                  <a:lnTo>
                    <a:pt x="55" y="30"/>
                  </a:lnTo>
                  <a:lnTo>
                    <a:pt x="63" y="25"/>
                  </a:lnTo>
                  <a:lnTo>
                    <a:pt x="67" y="20"/>
                  </a:lnTo>
                  <a:lnTo>
                    <a:pt x="72" y="16"/>
                  </a:lnTo>
                  <a:lnTo>
                    <a:pt x="77" y="8"/>
                  </a:lnTo>
                  <a:lnTo>
                    <a:pt x="77" y="7"/>
                  </a:lnTo>
                  <a:lnTo>
                    <a:pt x="77" y="6"/>
                  </a:lnTo>
                  <a:lnTo>
                    <a:pt x="79" y="3"/>
                  </a:lnTo>
                  <a:lnTo>
                    <a:pt x="77" y="1"/>
                  </a:lnTo>
                  <a:lnTo>
                    <a:pt x="74" y="1"/>
                  </a:lnTo>
                  <a:lnTo>
                    <a:pt x="65" y="0"/>
                  </a:lnTo>
                  <a:lnTo>
                    <a:pt x="53" y="1"/>
                  </a:lnTo>
                  <a:lnTo>
                    <a:pt x="38" y="6"/>
                  </a:lnTo>
                  <a:lnTo>
                    <a:pt x="38" y="6"/>
                  </a:lnTo>
                  <a:lnTo>
                    <a:pt x="41" y="9"/>
                  </a:lnTo>
                  <a:lnTo>
                    <a:pt x="51" y="6"/>
                  </a:lnTo>
                  <a:lnTo>
                    <a:pt x="61" y="5"/>
                  </a:lnTo>
                  <a:lnTo>
                    <a:pt x="67" y="6"/>
                  </a:lnTo>
                  <a:lnTo>
                    <a:pt x="72" y="6"/>
                  </a:lnTo>
                  <a:lnTo>
                    <a:pt x="69" y="10"/>
                  </a:lnTo>
                  <a:lnTo>
                    <a:pt x="64" y="17"/>
                  </a:lnTo>
                  <a:lnTo>
                    <a:pt x="57" y="23"/>
                  </a:lnTo>
                  <a:lnTo>
                    <a:pt x="47" y="29"/>
                  </a:lnTo>
                  <a:lnTo>
                    <a:pt x="35" y="33"/>
                  </a:lnTo>
                  <a:lnTo>
                    <a:pt x="24" y="35"/>
                  </a:lnTo>
                  <a:lnTo>
                    <a:pt x="14" y="36"/>
                  </a:lnTo>
                  <a:lnTo>
                    <a:pt x="8" y="36"/>
                  </a:lnTo>
                  <a:lnTo>
                    <a:pt x="13" y="30"/>
                  </a:lnTo>
                  <a:lnTo>
                    <a:pt x="22" y="22"/>
                  </a:lnTo>
                  <a:lnTo>
                    <a:pt x="31" y="15"/>
                  </a:lnTo>
                  <a:lnTo>
                    <a:pt x="41" y="9"/>
                  </a:lnTo>
                  <a:lnTo>
                    <a:pt x="38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0" name="Freeform 132"/>
            <p:cNvSpPr>
              <a:spLocks/>
            </p:cNvSpPr>
            <p:nvPr/>
          </p:nvSpPr>
          <p:spPr bwMode="auto">
            <a:xfrm>
              <a:off x="1824" y="2121"/>
              <a:ext cx="79" cy="40"/>
            </a:xfrm>
            <a:custGeom>
              <a:avLst/>
              <a:gdLst/>
              <a:ahLst/>
              <a:cxnLst>
                <a:cxn ang="0">
                  <a:pos x="40" y="3"/>
                </a:cxn>
                <a:cxn ang="0">
                  <a:pos x="26" y="12"/>
                </a:cxn>
                <a:cxn ang="0">
                  <a:pos x="14" y="22"/>
                </a:cxn>
                <a:cxn ang="0">
                  <a:pos x="6" y="31"/>
                </a:cxn>
                <a:cxn ang="0">
                  <a:pos x="3" y="34"/>
                </a:cxn>
                <a:cxn ang="0">
                  <a:pos x="2" y="36"/>
                </a:cxn>
                <a:cxn ang="0">
                  <a:pos x="0" y="40"/>
                </a:cxn>
                <a:cxn ang="0">
                  <a:pos x="4" y="40"/>
                </a:cxn>
                <a:cxn ang="0">
                  <a:pos x="17" y="40"/>
                </a:cxn>
                <a:cxn ang="0">
                  <a:pos x="31" y="38"/>
                </a:cxn>
                <a:cxn ang="0">
                  <a:pos x="48" y="32"/>
                </a:cxn>
                <a:cxn ang="0">
                  <a:pos x="57" y="28"/>
                </a:cxn>
                <a:cxn ang="0">
                  <a:pos x="63" y="24"/>
                </a:cxn>
                <a:cxn ang="0">
                  <a:pos x="72" y="15"/>
                </a:cxn>
                <a:cxn ang="0">
                  <a:pos x="77" y="8"/>
                </a:cxn>
                <a:cxn ang="0">
                  <a:pos x="79" y="6"/>
                </a:cxn>
                <a:cxn ang="0">
                  <a:pos x="79" y="5"/>
                </a:cxn>
                <a:cxn ang="0">
                  <a:pos x="79" y="1"/>
                </a:cxn>
                <a:cxn ang="0">
                  <a:pos x="77" y="1"/>
                </a:cxn>
                <a:cxn ang="0">
                  <a:pos x="76" y="1"/>
                </a:cxn>
                <a:cxn ang="0">
                  <a:pos x="74" y="1"/>
                </a:cxn>
                <a:cxn ang="0">
                  <a:pos x="67" y="0"/>
                </a:cxn>
                <a:cxn ang="0">
                  <a:pos x="55" y="0"/>
                </a:cxn>
                <a:cxn ang="0">
                  <a:pos x="40" y="3"/>
                </a:cxn>
                <a:cxn ang="0">
                  <a:pos x="40" y="3"/>
                </a:cxn>
                <a:cxn ang="0">
                  <a:pos x="43" y="9"/>
                </a:cxn>
                <a:cxn ang="0">
                  <a:pos x="53" y="6"/>
                </a:cxn>
                <a:cxn ang="0">
                  <a:pos x="61" y="5"/>
                </a:cxn>
                <a:cxn ang="0">
                  <a:pos x="73" y="5"/>
                </a:cxn>
                <a:cxn ang="0">
                  <a:pos x="70" y="10"/>
                </a:cxn>
                <a:cxn ang="0">
                  <a:pos x="65" y="16"/>
                </a:cxn>
                <a:cxn ang="0">
                  <a:pos x="58" y="23"/>
                </a:cxn>
                <a:cxn ang="0">
                  <a:pos x="46" y="28"/>
                </a:cxn>
                <a:cxn ang="0">
                  <a:pos x="34" y="31"/>
                </a:cxn>
                <a:cxn ang="0">
                  <a:pos x="23" y="33"/>
                </a:cxn>
                <a:cxn ang="0">
                  <a:pos x="15" y="34"/>
                </a:cxn>
                <a:cxn ang="0">
                  <a:pos x="9" y="34"/>
                </a:cxn>
                <a:cxn ang="0">
                  <a:pos x="15" y="28"/>
                </a:cxn>
                <a:cxn ang="0">
                  <a:pos x="22" y="22"/>
                </a:cxn>
                <a:cxn ang="0">
                  <a:pos x="32" y="14"/>
                </a:cxn>
                <a:cxn ang="0">
                  <a:pos x="43" y="9"/>
                </a:cxn>
                <a:cxn ang="0">
                  <a:pos x="40" y="3"/>
                </a:cxn>
              </a:cxnLst>
              <a:rect l="0" t="0" r="r" b="b"/>
              <a:pathLst>
                <a:path w="79" h="40">
                  <a:moveTo>
                    <a:pt x="40" y="3"/>
                  </a:moveTo>
                  <a:lnTo>
                    <a:pt x="26" y="12"/>
                  </a:lnTo>
                  <a:lnTo>
                    <a:pt x="14" y="22"/>
                  </a:lnTo>
                  <a:lnTo>
                    <a:pt x="6" y="31"/>
                  </a:lnTo>
                  <a:lnTo>
                    <a:pt x="3" y="34"/>
                  </a:lnTo>
                  <a:lnTo>
                    <a:pt x="2" y="36"/>
                  </a:lnTo>
                  <a:lnTo>
                    <a:pt x="0" y="40"/>
                  </a:lnTo>
                  <a:lnTo>
                    <a:pt x="4" y="40"/>
                  </a:lnTo>
                  <a:lnTo>
                    <a:pt x="17" y="40"/>
                  </a:lnTo>
                  <a:lnTo>
                    <a:pt x="31" y="38"/>
                  </a:lnTo>
                  <a:lnTo>
                    <a:pt x="48" y="32"/>
                  </a:lnTo>
                  <a:lnTo>
                    <a:pt x="57" y="28"/>
                  </a:lnTo>
                  <a:lnTo>
                    <a:pt x="63" y="24"/>
                  </a:lnTo>
                  <a:lnTo>
                    <a:pt x="72" y="15"/>
                  </a:lnTo>
                  <a:lnTo>
                    <a:pt x="77" y="8"/>
                  </a:lnTo>
                  <a:lnTo>
                    <a:pt x="79" y="6"/>
                  </a:lnTo>
                  <a:lnTo>
                    <a:pt x="79" y="5"/>
                  </a:lnTo>
                  <a:lnTo>
                    <a:pt x="79" y="1"/>
                  </a:lnTo>
                  <a:lnTo>
                    <a:pt x="77" y="1"/>
                  </a:lnTo>
                  <a:lnTo>
                    <a:pt x="76" y="1"/>
                  </a:lnTo>
                  <a:lnTo>
                    <a:pt x="74" y="1"/>
                  </a:lnTo>
                  <a:lnTo>
                    <a:pt x="67" y="0"/>
                  </a:lnTo>
                  <a:lnTo>
                    <a:pt x="55" y="0"/>
                  </a:lnTo>
                  <a:lnTo>
                    <a:pt x="40" y="3"/>
                  </a:lnTo>
                  <a:lnTo>
                    <a:pt x="40" y="3"/>
                  </a:lnTo>
                  <a:lnTo>
                    <a:pt x="43" y="9"/>
                  </a:lnTo>
                  <a:lnTo>
                    <a:pt x="53" y="6"/>
                  </a:lnTo>
                  <a:lnTo>
                    <a:pt x="61" y="5"/>
                  </a:lnTo>
                  <a:lnTo>
                    <a:pt x="73" y="5"/>
                  </a:lnTo>
                  <a:lnTo>
                    <a:pt x="70" y="10"/>
                  </a:lnTo>
                  <a:lnTo>
                    <a:pt x="65" y="16"/>
                  </a:lnTo>
                  <a:lnTo>
                    <a:pt x="58" y="23"/>
                  </a:lnTo>
                  <a:lnTo>
                    <a:pt x="46" y="28"/>
                  </a:lnTo>
                  <a:lnTo>
                    <a:pt x="34" y="31"/>
                  </a:lnTo>
                  <a:lnTo>
                    <a:pt x="23" y="33"/>
                  </a:lnTo>
                  <a:lnTo>
                    <a:pt x="15" y="34"/>
                  </a:lnTo>
                  <a:lnTo>
                    <a:pt x="9" y="34"/>
                  </a:lnTo>
                  <a:lnTo>
                    <a:pt x="15" y="28"/>
                  </a:lnTo>
                  <a:lnTo>
                    <a:pt x="22" y="22"/>
                  </a:lnTo>
                  <a:lnTo>
                    <a:pt x="32" y="14"/>
                  </a:lnTo>
                  <a:lnTo>
                    <a:pt x="43" y="9"/>
                  </a:lnTo>
                  <a:lnTo>
                    <a:pt x="40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Freeform 133"/>
            <p:cNvSpPr>
              <a:spLocks/>
            </p:cNvSpPr>
            <p:nvPr/>
          </p:nvSpPr>
          <p:spPr bwMode="auto">
            <a:xfrm>
              <a:off x="1526" y="2410"/>
              <a:ext cx="39" cy="88"/>
            </a:xfrm>
            <a:custGeom>
              <a:avLst/>
              <a:gdLst/>
              <a:ahLst/>
              <a:cxnLst>
                <a:cxn ang="0">
                  <a:pos x="17" y="2"/>
                </a:cxn>
                <a:cxn ang="0">
                  <a:pos x="16" y="4"/>
                </a:cxn>
                <a:cxn ang="0">
                  <a:pos x="14" y="7"/>
                </a:cxn>
                <a:cxn ang="0">
                  <a:pos x="9" y="16"/>
                </a:cxn>
                <a:cxn ang="0">
                  <a:pos x="3" y="29"/>
                </a:cxn>
                <a:cxn ang="0">
                  <a:pos x="0" y="45"/>
                </a:cxn>
                <a:cxn ang="0">
                  <a:pos x="0" y="53"/>
                </a:cxn>
                <a:cxn ang="0">
                  <a:pos x="2" y="61"/>
                </a:cxn>
                <a:cxn ang="0">
                  <a:pos x="8" y="74"/>
                </a:cxn>
                <a:cxn ang="0">
                  <a:pos x="16" y="83"/>
                </a:cxn>
                <a:cxn ang="0">
                  <a:pos x="17" y="85"/>
                </a:cxn>
                <a:cxn ang="0">
                  <a:pos x="19" y="86"/>
                </a:cxn>
                <a:cxn ang="0">
                  <a:pos x="19" y="88"/>
                </a:cxn>
                <a:cxn ang="0">
                  <a:pos x="21" y="86"/>
                </a:cxn>
                <a:cxn ang="0">
                  <a:pos x="22" y="85"/>
                </a:cxn>
                <a:cxn ang="0">
                  <a:pos x="24" y="83"/>
                </a:cxn>
                <a:cxn ang="0">
                  <a:pos x="27" y="80"/>
                </a:cxn>
                <a:cxn ang="0">
                  <a:pos x="29" y="76"/>
                </a:cxn>
                <a:cxn ang="0">
                  <a:pos x="35" y="63"/>
                </a:cxn>
                <a:cxn ang="0">
                  <a:pos x="37" y="54"/>
                </a:cxn>
                <a:cxn ang="0">
                  <a:pos x="39" y="45"/>
                </a:cxn>
                <a:cxn ang="0">
                  <a:pos x="39" y="36"/>
                </a:cxn>
                <a:cxn ang="0">
                  <a:pos x="37" y="27"/>
                </a:cxn>
                <a:cxn ang="0">
                  <a:pos x="30" y="14"/>
                </a:cxn>
                <a:cxn ang="0">
                  <a:pos x="28" y="9"/>
                </a:cxn>
                <a:cxn ang="0">
                  <a:pos x="24" y="5"/>
                </a:cxn>
                <a:cxn ang="0">
                  <a:pos x="22" y="3"/>
                </a:cxn>
                <a:cxn ang="0">
                  <a:pos x="21" y="2"/>
                </a:cxn>
                <a:cxn ang="0">
                  <a:pos x="19" y="0"/>
                </a:cxn>
                <a:cxn ang="0">
                  <a:pos x="17" y="2"/>
                </a:cxn>
                <a:cxn ang="0">
                  <a:pos x="17" y="2"/>
                </a:cxn>
                <a:cxn ang="0">
                  <a:pos x="5" y="47"/>
                </a:cxn>
                <a:cxn ang="0">
                  <a:pos x="5" y="45"/>
                </a:cxn>
                <a:cxn ang="0">
                  <a:pos x="7" y="34"/>
                </a:cxn>
                <a:cxn ang="0">
                  <a:pos x="11" y="24"/>
                </a:cxn>
                <a:cxn ang="0">
                  <a:pos x="16" y="14"/>
                </a:cxn>
                <a:cxn ang="0">
                  <a:pos x="19" y="9"/>
                </a:cxn>
                <a:cxn ang="0">
                  <a:pos x="23" y="13"/>
                </a:cxn>
                <a:cxn ang="0">
                  <a:pos x="28" y="21"/>
                </a:cxn>
                <a:cxn ang="0">
                  <a:pos x="30" y="31"/>
                </a:cxn>
                <a:cxn ang="0">
                  <a:pos x="32" y="43"/>
                </a:cxn>
                <a:cxn ang="0">
                  <a:pos x="32" y="45"/>
                </a:cxn>
                <a:cxn ang="0">
                  <a:pos x="30" y="58"/>
                </a:cxn>
                <a:cxn ang="0">
                  <a:pos x="28" y="69"/>
                </a:cxn>
                <a:cxn ang="0">
                  <a:pos x="23" y="77"/>
                </a:cxn>
                <a:cxn ang="0">
                  <a:pos x="19" y="82"/>
                </a:cxn>
                <a:cxn ang="0">
                  <a:pos x="16" y="77"/>
                </a:cxn>
                <a:cxn ang="0">
                  <a:pos x="11" y="69"/>
                </a:cxn>
                <a:cxn ang="0">
                  <a:pos x="7" y="59"/>
                </a:cxn>
                <a:cxn ang="0">
                  <a:pos x="5" y="47"/>
                </a:cxn>
                <a:cxn ang="0">
                  <a:pos x="17" y="2"/>
                </a:cxn>
              </a:cxnLst>
              <a:rect l="0" t="0" r="r" b="b"/>
              <a:pathLst>
                <a:path w="39" h="88">
                  <a:moveTo>
                    <a:pt x="17" y="2"/>
                  </a:moveTo>
                  <a:lnTo>
                    <a:pt x="16" y="4"/>
                  </a:lnTo>
                  <a:lnTo>
                    <a:pt x="14" y="7"/>
                  </a:lnTo>
                  <a:lnTo>
                    <a:pt x="9" y="16"/>
                  </a:lnTo>
                  <a:lnTo>
                    <a:pt x="3" y="29"/>
                  </a:lnTo>
                  <a:lnTo>
                    <a:pt x="0" y="45"/>
                  </a:lnTo>
                  <a:lnTo>
                    <a:pt x="0" y="53"/>
                  </a:lnTo>
                  <a:lnTo>
                    <a:pt x="2" y="61"/>
                  </a:lnTo>
                  <a:lnTo>
                    <a:pt x="8" y="74"/>
                  </a:lnTo>
                  <a:lnTo>
                    <a:pt x="16" y="83"/>
                  </a:lnTo>
                  <a:lnTo>
                    <a:pt x="17" y="85"/>
                  </a:lnTo>
                  <a:lnTo>
                    <a:pt x="19" y="86"/>
                  </a:lnTo>
                  <a:lnTo>
                    <a:pt x="19" y="88"/>
                  </a:lnTo>
                  <a:lnTo>
                    <a:pt x="21" y="86"/>
                  </a:lnTo>
                  <a:lnTo>
                    <a:pt x="22" y="85"/>
                  </a:lnTo>
                  <a:lnTo>
                    <a:pt x="24" y="83"/>
                  </a:lnTo>
                  <a:lnTo>
                    <a:pt x="27" y="80"/>
                  </a:lnTo>
                  <a:lnTo>
                    <a:pt x="29" y="76"/>
                  </a:lnTo>
                  <a:lnTo>
                    <a:pt x="35" y="63"/>
                  </a:lnTo>
                  <a:lnTo>
                    <a:pt x="37" y="54"/>
                  </a:lnTo>
                  <a:lnTo>
                    <a:pt x="39" y="45"/>
                  </a:lnTo>
                  <a:lnTo>
                    <a:pt x="39" y="36"/>
                  </a:lnTo>
                  <a:lnTo>
                    <a:pt x="37" y="27"/>
                  </a:lnTo>
                  <a:lnTo>
                    <a:pt x="30" y="14"/>
                  </a:lnTo>
                  <a:lnTo>
                    <a:pt x="28" y="9"/>
                  </a:lnTo>
                  <a:lnTo>
                    <a:pt x="24" y="5"/>
                  </a:lnTo>
                  <a:lnTo>
                    <a:pt x="22" y="3"/>
                  </a:lnTo>
                  <a:lnTo>
                    <a:pt x="21" y="2"/>
                  </a:lnTo>
                  <a:lnTo>
                    <a:pt x="19" y="0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5" y="47"/>
                  </a:lnTo>
                  <a:lnTo>
                    <a:pt x="5" y="45"/>
                  </a:lnTo>
                  <a:lnTo>
                    <a:pt x="7" y="34"/>
                  </a:lnTo>
                  <a:lnTo>
                    <a:pt x="11" y="24"/>
                  </a:lnTo>
                  <a:lnTo>
                    <a:pt x="16" y="14"/>
                  </a:lnTo>
                  <a:lnTo>
                    <a:pt x="19" y="9"/>
                  </a:lnTo>
                  <a:lnTo>
                    <a:pt x="23" y="13"/>
                  </a:lnTo>
                  <a:lnTo>
                    <a:pt x="28" y="21"/>
                  </a:lnTo>
                  <a:lnTo>
                    <a:pt x="30" y="31"/>
                  </a:lnTo>
                  <a:lnTo>
                    <a:pt x="32" y="43"/>
                  </a:lnTo>
                  <a:lnTo>
                    <a:pt x="32" y="45"/>
                  </a:lnTo>
                  <a:lnTo>
                    <a:pt x="30" y="58"/>
                  </a:lnTo>
                  <a:lnTo>
                    <a:pt x="28" y="69"/>
                  </a:lnTo>
                  <a:lnTo>
                    <a:pt x="23" y="77"/>
                  </a:lnTo>
                  <a:lnTo>
                    <a:pt x="19" y="82"/>
                  </a:lnTo>
                  <a:lnTo>
                    <a:pt x="16" y="77"/>
                  </a:lnTo>
                  <a:lnTo>
                    <a:pt x="11" y="69"/>
                  </a:lnTo>
                  <a:lnTo>
                    <a:pt x="7" y="59"/>
                  </a:lnTo>
                  <a:lnTo>
                    <a:pt x="5" y="47"/>
                  </a:lnTo>
                  <a:lnTo>
                    <a:pt x="17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" name="Freeform 134"/>
            <p:cNvSpPr>
              <a:spLocks/>
            </p:cNvSpPr>
            <p:nvPr/>
          </p:nvSpPr>
          <p:spPr bwMode="auto">
            <a:xfrm>
              <a:off x="1553" y="2360"/>
              <a:ext cx="38" cy="86"/>
            </a:xfrm>
            <a:custGeom>
              <a:avLst/>
              <a:gdLst/>
              <a:ahLst/>
              <a:cxnLst>
                <a:cxn ang="0">
                  <a:pos x="19" y="2"/>
                </a:cxn>
                <a:cxn ang="0">
                  <a:pos x="18" y="3"/>
                </a:cxn>
                <a:cxn ang="0">
                  <a:pos x="17" y="5"/>
                </a:cxn>
                <a:cxn ang="0">
                  <a:pos x="13" y="11"/>
                </a:cxn>
                <a:cxn ang="0">
                  <a:pos x="7" y="23"/>
                </a:cxn>
                <a:cxn ang="0">
                  <a:pos x="2" y="36"/>
                </a:cxn>
                <a:cxn ang="0">
                  <a:pos x="1" y="38"/>
                </a:cxn>
                <a:cxn ang="0">
                  <a:pos x="0" y="43"/>
                </a:cxn>
                <a:cxn ang="0">
                  <a:pos x="0" y="50"/>
                </a:cxn>
                <a:cxn ang="0">
                  <a:pos x="2" y="59"/>
                </a:cxn>
                <a:cxn ang="0">
                  <a:pos x="6" y="72"/>
                </a:cxn>
                <a:cxn ang="0">
                  <a:pos x="12" y="80"/>
                </a:cxn>
                <a:cxn ang="0">
                  <a:pos x="15" y="83"/>
                </a:cxn>
                <a:cxn ang="0">
                  <a:pos x="15" y="84"/>
                </a:cxn>
                <a:cxn ang="0">
                  <a:pos x="15" y="86"/>
                </a:cxn>
                <a:cxn ang="0">
                  <a:pos x="17" y="84"/>
                </a:cxn>
                <a:cxn ang="0">
                  <a:pos x="18" y="83"/>
                </a:cxn>
                <a:cxn ang="0">
                  <a:pos x="20" y="81"/>
                </a:cxn>
                <a:cxn ang="0">
                  <a:pos x="26" y="74"/>
                </a:cxn>
                <a:cxn ang="0">
                  <a:pos x="32" y="62"/>
                </a:cxn>
                <a:cxn ang="0">
                  <a:pos x="37" y="45"/>
                </a:cxn>
                <a:cxn ang="0">
                  <a:pos x="38" y="36"/>
                </a:cxn>
                <a:cxn ang="0">
                  <a:pos x="36" y="27"/>
                </a:cxn>
                <a:cxn ang="0">
                  <a:pos x="31" y="14"/>
                </a:cxn>
                <a:cxn ang="0">
                  <a:pos x="28" y="9"/>
                </a:cxn>
                <a:cxn ang="0">
                  <a:pos x="26" y="5"/>
                </a:cxn>
                <a:cxn ang="0">
                  <a:pos x="24" y="3"/>
                </a:cxn>
                <a:cxn ang="0">
                  <a:pos x="23" y="2"/>
                </a:cxn>
                <a:cxn ang="0">
                  <a:pos x="21" y="0"/>
                </a:cxn>
                <a:cxn ang="0">
                  <a:pos x="19" y="2"/>
                </a:cxn>
                <a:cxn ang="0">
                  <a:pos x="19" y="2"/>
                </a:cxn>
                <a:cxn ang="0">
                  <a:pos x="5" y="49"/>
                </a:cxn>
                <a:cxn ang="0">
                  <a:pos x="5" y="43"/>
                </a:cxn>
                <a:cxn ang="0">
                  <a:pos x="5" y="36"/>
                </a:cxn>
                <a:cxn ang="0">
                  <a:pos x="14" y="19"/>
                </a:cxn>
                <a:cxn ang="0">
                  <a:pos x="17" y="12"/>
                </a:cxn>
                <a:cxn ang="0">
                  <a:pos x="21" y="9"/>
                </a:cxn>
                <a:cxn ang="0">
                  <a:pos x="25" y="12"/>
                </a:cxn>
                <a:cxn ang="0">
                  <a:pos x="28" y="20"/>
                </a:cxn>
                <a:cxn ang="0">
                  <a:pos x="31" y="28"/>
                </a:cxn>
                <a:cxn ang="0">
                  <a:pos x="32" y="39"/>
                </a:cxn>
                <a:cxn ang="0">
                  <a:pos x="32" y="45"/>
                </a:cxn>
                <a:cxn ang="0">
                  <a:pos x="28" y="57"/>
                </a:cxn>
                <a:cxn ang="0">
                  <a:pos x="25" y="67"/>
                </a:cxn>
                <a:cxn ang="0">
                  <a:pos x="21" y="75"/>
                </a:cxn>
                <a:cxn ang="0">
                  <a:pos x="17" y="80"/>
                </a:cxn>
                <a:cxn ang="0">
                  <a:pos x="14" y="75"/>
                </a:cxn>
                <a:cxn ang="0">
                  <a:pos x="10" y="67"/>
                </a:cxn>
                <a:cxn ang="0">
                  <a:pos x="6" y="59"/>
                </a:cxn>
                <a:cxn ang="0">
                  <a:pos x="5" y="49"/>
                </a:cxn>
                <a:cxn ang="0">
                  <a:pos x="19" y="2"/>
                </a:cxn>
              </a:cxnLst>
              <a:rect l="0" t="0" r="r" b="b"/>
              <a:pathLst>
                <a:path w="38" h="86">
                  <a:moveTo>
                    <a:pt x="19" y="2"/>
                  </a:moveTo>
                  <a:lnTo>
                    <a:pt x="18" y="3"/>
                  </a:lnTo>
                  <a:lnTo>
                    <a:pt x="17" y="5"/>
                  </a:lnTo>
                  <a:lnTo>
                    <a:pt x="13" y="11"/>
                  </a:lnTo>
                  <a:lnTo>
                    <a:pt x="7" y="23"/>
                  </a:lnTo>
                  <a:lnTo>
                    <a:pt x="2" y="36"/>
                  </a:lnTo>
                  <a:lnTo>
                    <a:pt x="1" y="38"/>
                  </a:lnTo>
                  <a:lnTo>
                    <a:pt x="0" y="43"/>
                  </a:lnTo>
                  <a:lnTo>
                    <a:pt x="0" y="50"/>
                  </a:lnTo>
                  <a:lnTo>
                    <a:pt x="2" y="59"/>
                  </a:lnTo>
                  <a:lnTo>
                    <a:pt x="6" y="72"/>
                  </a:lnTo>
                  <a:lnTo>
                    <a:pt x="12" y="80"/>
                  </a:lnTo>
                  <a:lnTo>
                    <a:pt x="15" y="83"/>
                  </a:lnTo>
                  <a:lnTo>
                    <a:pt x="15" y="84"/>
                  </a:lnTo>
                  <a:lnTo>
                    <a:pt x="15" y="86"/>
                  </a:lnTo>
                  <a:lnTo>
                    <a:pt x="17" y="84"/>
                  </a:lnTo>
                  <a:lnTo>
                    <a:pt x="18" y="83"/>
                  </a:lnTo>
                  <a:lnTo>
                    <a:pt x="20" y="81"/>
                  </a:lnTo>
                  <a:lnTo>
                    <a:pt x="26" y="74"/>
                  </a:lnTo>
                  <a:lnTo>
                    <a:pt x="32" y="62"/>
                  </a:lnTo>
                  <a:lnTo>
                    <a:pt x="37" y="45"/>
                  </a:lnTo>
                  <a:lnTo>
                    <a:pt x="38" y="36"/>
                  </a:lnTo>
                  <a:lnTo>
                    <a:pt x="36" y="27"/>
                  </a:lnTo>
                  <a:lnTo>
                    <a:pt x="31" y="14"/>
                  </a:lnTo>
                  <a:lnTo>
                    <a:pt x="28" y="9"/>
                  </a:lnTo>
                  <a:lnTo>
                    <a:pt x="26" y="5"/>
                  </a:lnTo>
                  <a:lnTo>
                    <a:pt x="24" y="3"/>
                  </a:lnTo>
                  <a:lnTo>
                    <a:pt x="23" y="2"/>
                  </a:lnTo>
                  <a:lnTo>
                    <a:pt x="21" y="0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5" y="49"/>
                  </a:lnTo>
                  <a:lnTo>
                    <a:pt x="5" y="43"/>
                  </a:lnTo>
                  <a:lnTo>
                    <a:pt x="5" y="36"/>
                  </a:lnTo>
                  <a:lnTo>
                    <a:pt x="14" y="19"/>
                  </a:lnTo>
                  <a:lnTo>
                    <a:pt x="17" y="12"/>
                  </a:lnTo>
                  <a:lnTo>
                    <a:pt x="21" y="9"/>
                  </a:lnTo>
                  <a:lnTo>
                    <a:pt x="25" y="12"/>
                  </a:lnTo>
                  <a:lnTo>
                    <a:pt x="28" y="20"/>
                  </a:lnTo>
                  <a:lnTo>
                    <a:pt x="31" y="28"/>
                  </a:lnTo>
                  <a:lnTo>
                    <a:pt x="32" y="39"/>
                  </a:lnTo>
                  <a:lnTo>
                    <a:pt x="32" y="45"/>
                  </a:lnTo>
                  <a:lnTo>
                    <a:pt x="28" y="57"/>
                  </a:lnTo>
                  <a:lnTo>
                    <a:pt x="25" y="67"/>
                  </a:lnTo>
                  <a:lnTo>
                    <a:pt x="21" y="75"/>
                  </a:lnTo>
                  <a:lnTo>
                    <a:pt x="17" y="80"/>
                  </a:lnTo>
                  <a:lnTo>
                    <a:pt x="14" y="75"/>
                  </a:lnTo>
                  <a:lnTo>
                    <a:pt x="10" y="67"/>
                  </a:lnTo>
                  <a:lnTo>
                    <a:pt x="6" y="59"/>
                  </a:lnTo>
                  <a:lnTo>
                    <a:pt x="5" y="49"/>
                  </a:lnTo>
                  <a:lnTo>
                    <a:pt x="19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3" name="Freeform 135"/>
            <p:cNvSpPr>
              <a:spLocks/>
            </p:cNvSpPr>
            <p:nvPr/>
          </p:nvSpPr>
          <p:spPr bwMode="auto">
            <a:xfrm>
              <a:off x="1582" y="2314"/>
              <a:ext cx="38" cy="83"/>
            </a:xfrm>
            <a:custGeom>
              <a:avLst/>
              <a:gdLst/>
              <a:ahLst/>
              <a:cxnLst>
                <a:cxn ang="0">
                  <a:pos x="23" y="2"/>
                </a:cxn>
                <a:cxn ang="0">
                  <a:pos x="21" y="4"/>
                </a:cxn>
                <a:cxn ang="0">
                  <a:pos x="15" y="10"/>
                </a:cxn>
                <a:cxn ang="0">
                  <a:pos x="9" y="19"/>
                </a:cxn>
                <a:cxn ang="0">
                  <a:pos x="3" y="31"/>
                </a:cxn>
                <a:cxn ang="0">
                  <a:pos x="2" y="36"/>
                </a:cxn>
                <a:cxn ang="0">
                  <a:pos x="1" y="39"/>
                </a:cxn>
                <a:cxn ang="0">
                  <a:pos x="0" y="47"/>
                </a:cxn>
                <a:cxn ang="0">
                  <a:pos x="1" y="55"/>
                </a:cxn>
                <a:cxn ang="0">
                  <a:pos x="5" y="69"/>
                </a:cxn>
                <a:cxn ang="0">
                  <a:pos x="7" y="73"/>
                </a:cxn>
                <a:cxn ang="0">
                  <a:pos x="10" y="77"/>
                </a:cxn>
                <a:cxn ang="0">
                  <a:pos x="11" y="80"/>
                </a:cxn>
                <a:cxn ang="0">
                  <a:pos x="12" y="82"/>
                </a:cxn>
                <a:cxn ang="0">
                  <a:pos x="13" y="83"/>
                </a:cxn>
                <a:cxn ang="0">
                  <a:pos x="15" y="82"/>
                </a:cxn>
                <a:cxn ang="0">
                  <a:pos x="16" y="81"/>
                </a:cxn>
                <a:cxn ang="0">
                  <a:pos x="18" y="79"/>
                </a:cxn>
                <a:cxn ang="0">
                  <a:pos x="24" y="71"/>
                </a:cxn>
                <a:cxn ang="0">
                  <a:pos x="31" y="60"/>
                </a:cxn>
                <a:cxn ang="0">
                  <a:pos x="37" y="44"/>
                </a:cxn>
                <a:cxn ang="0">
                  <a:pos x="38" y="35"/>
                </a:cxn>
                <a:cxn ang="0">
                  <a:pos x="38" y="27"/>
                </a:cxn>
                <a:cxn ang="0">
                  <a:pos x="36" y="19"/>
                </a:cxn>
                <a:cxn ang="0">
                  <a:pos x="34" y="13"/>
                </a:cxn>
                <a:cxn ang="0">
                  <a:pos x="29" y="4"/>
                </a:cxn>
                <a:cxn ang="0">
                  <a:pos x="27" y="3"/>
                </a:cxn>
                <a:cxn ang="0">
                  <a:pos x="26" y="2"/>
                </a:cxn>
                <a:cxn ang="0">
                  <a:pos x="25" y="0"/>
                </a:cxn>
                <a:cxn ang="0">
                  <a:pos x="23" y="2"/>
                </a:cxn>
                <a:cxn ang="0">
                  <a:pos x="23" y="2"/>
                </a:cxn>
                <a:cxn ang="0">
                  <a:pos x="6" y="48"/>
                </a:cxn>
                <a:cxn ang="0">
                  <a:pos x="6" y="43"/>
                </a:cxn>
                <a:cxn ang="0">
                  <a:pos x="8" y="41"/>
                </a:cxn>
                <a:cxn ang="0">
                  <a:pos x="8" y="33"/>
                </a:cxn>
                <a:cxn ang="0">
                  <a:pos x="12" y="24"/>
                </a:cxn>
                <a:cxn ang="0">
                  <a:pos x="17" y="16"/>
                </a:cxn>
                <a:cxn ang="0">
                  <a:pos x="21" y="10"/>
                </a:cxn>
                <a:cxn ang="0">
                  <a:pos x="25" y="5"/>
                </a:cxn>
                <a:cxn ang="0">
                  <a:pos x="26" y="11"/>
                </a:cxn>
                <a:cxn ang="0">
                  <a:pos x="29" y="17"/>
                </a:cxn>
                <a:cxn ang="0">
                  <a:pos x="32" y="24"/>
                </a:cxn>
                <a:cxn ang="0">
                  <a:pos x="33" y="33"/>
                </a:cxn>
                <a:cxn ang="0">
                  <a:pos x="33" y="43"/>
                </a:cxn>
                <a:cxn ang="0">
                  <a:pos x="29" y="55"/>
                </a:cxn>
                <a:cxn ang="0">
                  <a:pos x="25" y="64"/>
                </a:cxn>
                <a:cxn ang="0">
                  <a:pos x="19" y="71"/>
                </a:cxn>
                <a:cxn ang="0">
                  <a:pos x="17" y="74"/>
                </a:cxn>
                <a:cxn ang="0">
                  <a:pos x="15" y="76"/>
                </a:cxn>
                <a:cxn ang="0">
                  <a:pos x="12" y="71"/>
                </a:cxn>
                <a:cxn ang="0">
                  <a:pos x="10" y="65"/>
                </a:cxn>
                <a:cxn ang="0">
                  <a:pos x="7" y="56"/>
                </a:cxn>
                <a:cxn ang="0">
                  <a:pos x="6" y="48"/>
                </a:cxn>
                <a:cxn ang="0">
                  <a:pos x="23" y="2"/>
                </a:cxn>
              </a:cxnLst>
              <a:rect l="0" t="0" r="r" b="b"/>
              <a:pathLst>
                <a:path w="38" h="83">
                  <a:moveTo>
                    <a:pt x="23" y="2"/>
                  </a:moveTo>
                  <a:lnTo>
                    <a:pt x="21" y="4"/>
                  </a:lnTo>
                  <a:lnTo>
                    <a:pt x="15" y="10"/>
                  </a:lnTo>
                  <a:lnTo>
                    <a:pt x="9" y="19"/>
                  </a:lnTo>
                  <a:lnTo>
                    <a:pt x="3" y="31"/>
                  </a:lnTo>
                  <a:lnTo>
                    <a:pt x="2" y="36"/>
                  </a:lnTo>
                  <a:lnTo>
                    <a:pt x="1" y="39"/>
                  </a:lnTo>
                  <a:lnTo>
                    <a:pt x="0" y="47"/>
                  </a:lnTo>
                  <a:lnTo>
                    <a:pt x="1" y="55"/>
                  </a:lnTo>
                  <a:lnTo>
                    <a:pt x="5" y="69"/>
                  </a:lnTo>
                  <a:lnTo>
                    <a:pt x="7" y="73"/>
                  </a:lnTo>
                  <a:lnTo>
                    <a:pt x="10" y="77"/>
                  </a:lnTo>
                  <a:lnTo>
                    <a:pt x="11" y="80"/>
                  </a:lnTo>
                  <a:lnTo>
                    <a:pt x="12" y="82"/>
                  </a:lnTo>
                  <a:lnTo>
                    <a:pt x="13" y="83"/>
                  </a:lnTo>
                  <a:lnTo>
                    <a:pt x="15" y="82"/>
                  </a:lnTo>
                  <a:lnTo>
                    <a:pt x="16" y="81"/>
                  </a:lnTo>
                  <a:lnTo>
                    <a:pt x="18" y="79"/>
                  </a:lnTo>
                  <a:lnTo>
                    <a:pt x="24" y="71"/>
                  </a:lnTo>
                  <a:lnTo>
                    <a:pt x="31" y="60"/>
                  </a:lnTo>
                  <a:lnTo>
                    <a:pt x="37" y="44"/>
                  </a:lnTo>
                  <a:lnTo>
                    <a:pt x="38" y="35"/>
                  </a:lnTo>
                  <a:lnTo>
                    <a:pt x="38" y="27"/>
                  </a:lnTo>
                  <a:lnTo>
                    <a:pt x="36" y="19"/>
                  </a:lnTo>
                  <a:lnTo>
                    <a:pt x="34" y="13"/>
                  </a:lnTo>
                  <a:lnTo>
                    <a:pt x="29" y="4"/>
                  </a:lnTo>
                  <a:lnTo>
                    <a:pt x="27" y="3"/>
                  </a:lnTo>
                  <a:lnTo>
                    <a:pt x="26" y="2"/>
                  </a:lnTo>
                  <a:lnTo>
                    <a:pt x="25" y="0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6" y="48"/>
                  </a:lnTo>
                  <a:lnTo>
                    <a:pt x="6" y="43"/>
                  </a:lnTo>
                  <a:lnTo>
                    <a:pt x="8" y="41"/>
                  </a:lnTo>
                  <a:lnTo>
                    <a:pt x="8" y="33"/>
                  </a:lnTo>
                  <a:lnTo>
                    <a:pt x="12" y="24"/>
                  </a:lnTo>
                  <a:lnTo>
                    <a:pt x="17" y="16"/>
                  </a:lnTo>
                  <a:lnTo>
                    <a:pt x="21" y="10"/>
                  </a:lnTo>
                  <a:lnTo>
                    <a:pt x="25" y="5"/>
                  </a:lnTo>
                  <a:lnTo>
                    <a:pt x="26" y="11"/>
                  </a:lnTo>
                  <a:lnTo>
                    <a:pt x="29" y="17"/>
                  </a:lnTo>
                  <a:lnTo>
                    <a:pt x="32" y="24"/>
                  </a:lnTo>
                  <a:lnTo>
                    <a:pt x="33" y="33"/>
                  </a:lnTo>
                  <a:lnTo>
                    <a:pt x="33" y="43"/>
                  </a:lnTo>
                  <a:lnTo>
                    <a:pt x="29" y="55"/>
                  </a:lnTo>
                  <a:lnTo>
                    <a:pt x="25" y="64"/>
                  </a:lnTo>
                  <a:lnTo>
                    <a:pt x="19" y="71"/>
                  </a:lnTo>
                  <a:lnTo>
                    <a:pt x="17" y="74"/>
                  </a:lnTo>
                  <a:lnTo>
                    <a:pt x="15" y="76"/>
                  </a:lnTo>
                  <a:lnTo>
                    <a:pt x="12" y="71"/>
                  </a:lnTo>
                  <a:lnTo>
                    <a:pt x="10" y="65"/>
                  </a:lnTo>
                  <a:lnTo>
                    <a:pt x="7" y="56"/>
                  </a:lnTo>
                  <a:lnTo>
                    <a:pt x="6" y="48"/>
                  </a:lnTo>
                  <a:lnTo>
                    <a:pt x="23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Freeform 136"/>
            <p:cNvSpPr>
              <a:spLocks/>
            </p:cNvSpPr>
            <p:nvPr/>
          </p:nvSpPr>
          <p:spPr bwMode="auto">
            <a:xfrm>
              <a:off x="1617" y="2269"/>
              <a:ext cx="36" cy="82"/>
            </a:xfrm>
            <a:custGeom>
              <a:avLst/>
              <a:gdLst/>
              <a:ahLst/>
              <a:cxnLst>
                <a:cxn ang="0">
                  <a:pos x="25" y="2"/>
                </a:cxn>
                <a:cxn ang="0">
                  <a:pos x="22" y="4"/>
                </a:cxn>
                <a:cxn ang="0">
                  <a:pos x="16" y="10"/>
                </a:cxn>
                <a:cxn ang="0">
                  <a:pos x="10" y="19"/>
                </a:cxn>
                <a:cxn ang="0">
                  <a:pos x="3" y="32"/>
                </a:cxn>
                <a:cxn ang="0">
                  <a:pos x="2" y="37"/>
                </a:cxn>
                <a:cxn ang="0">
                  <a:pos x="0" y="53"/>
                </a:cxn>
                <a:cxn ang="0">
                  <a:pos x="2" y="66"/>
                </a:cxn>
                <a:cxn ang="0">
                  <a:pos x="4" y="75"/>
                </a:cxn>
                <a:cxn ang="0">
                  <a:pos x="6" y="78"/>
                </a:cxn>
                <a:cxn ang="0">
                  <a:pos x="7" y="80"/>
                </a:cxn>
                <a:cxn ang="0">
                  <a:pos x="7" y="82"/>
                </a:cxn>
                <a:cxn ang="0">
                  <a:pos x="11" y="80"/>
                </a:cxn>
                <a:cxn ang="0">
                  <a:pos x="12" y="79"/>
                </a:cxn>
                <a:cxn ang="0">
                  <a:pos x="14" y="78"/>
                </a:cxn>
                <a:cxn ang="0">
                  <a:pos x="20" y="71"/>
                </a:cxn>
                <a:cxn ang="0">
                  <a:pos x="28" y="60"/>
                </a:cxn>
                <a:cxn ang="0">
                  <a:pos x="34" y="45"/>
                </a:cxn>
                <a:cxn ang="0">
                  <a:pos x="35" y="36"/>
                </a:cxn>
                <a:cxn ang="0">
                  <a:pos x="36" y="27"/>
                </a:cxn>
                <a:cxn ang="0">
                  <a:pos x="33" y="14"/>
                </a:cxn>
                <a:cxn ang="0">
                  <a:pos x="29" y="5"/>
                </a:cxn>
                <a:cxn ang="0">
                  <a:pos x="28" y="3"/>
                </a:cxn>
                <a:cxn ang="0">
                  <a:pos x="27" y="2"/>
                </a:cxn>
                <a:cxn ang="0">
                  <a:pos x="27" y="0"/>
                </a:cxn>
                <a:cxn ang="0">
                  <a:pos x="25" y="2"/>
                </a:cxn>
                <a:cxn ang="0">
                  <a:pos x="25" y="2"/>
                </a:cxn>
                <a:cxn ang="0">
                  <a:pos x="3" y="49"/>
                </a:cxn>
                <a:cxn ang="0">
                  <a:pos x="3" y="47"/>
                </a:cxn>
                <a:cxn ang="0">
                  <a:pos x="4" y="45"/>
                </a:cxn>
                <a:cxn ang="0">
                  <a:pos x="5" y="39"/>
                </a:cxn>
                <a:cxn ang="0">
                  <a:pos x="7" y="34"/>
                </a:cxn>
                <a:cxn ang="0">
                  <a:pos x="12" y="24"/>
                </a:cxn>
                <a:cxn ang="0">
                  <a:pos x="16" y="17"/>
                </a:cxn>
                <a:cxn ang="0">
                  <a:pos x="21" y="11"/>
                </a:cxn>
                <a:cxn ang="0">
                  <a:pos x="25" y="9"/>
                </a:cxn>
                <a:cxn ang="0">
                  <a:pos x="27" y="11"/>
                </a:cxn>
                <a:cxn ang="0">
                  <a:pos x="29" y="16"/>
                </a:cxn>
                <a:cxn ang="0">
                  <a:pos x="30" y="30"/>
                </a:cxn>
                <a:cxn ang="0">
                  <a:pos x="30" y="36"/>
                </a:cxn>
                <a:cxn ang="0">
                  <a:pos x="29" y="43"/>
                </a:cxn>
                <a:cxn ang="0">
                  <a:pos x="25" y="55"/>
                </a:cxn>
                <a:cxn ang="0">
                  <a:pos x="19" y="63"/>
                </a:cxn>
                <a:cxn ang="0">
                  <a:pos x="14" y="70"/>
                </a:cxn>
                <a:cxn ang="0">
                  <a:pos x="9" y="74"/>
                </a:cxn>
                <a:cxn ang="0">
                  <a:pos x="7" y="70"/>
                </a:cxn>
                <a:cxn ang="0">
                  <a:pos x="5" y="64"/>
                </a:cxn>
                <a:cxn ang="0">
                  <a:pos x="4" y="57"/>
                </a:cxn>
                <a:cxn ang="0">
                  <a:pos x="3" y="49"/>
                </a:cxn>
                <a:cxn ang="0">
                  <a:pos x="25" y="2"/>
                </a:cxn>
              </a:cxnLst>
              <a:rect l="0" t="0" r="r" b="b"/>
              <a:pathLst>
                <a:path w="36" h="82">
                  <a:moveTo>
                    <a:pt x="25" y="2"/>
                  </a:moveTo>
                  <a:lnTo>
                    <a:pt x="22" y="4"/>
                  </a:lnTo>
                  <a:lnTo>
                    <a:pt x="16" y="10"/>
                  </a:lnTo>
                  <a:lnTo>
                    <a:pt x="10" y="19"/>
                  </a:lnTo>
                  <a:lnTo>
                    <a:pt x="3" y="32"/>
                  </a:lnTo>
                  <a:lnTo>
                    <a:pt x="2" y="37"/>
                  </a:lnTo>
                  <a:lnTo>
                    <a:pt x="0" y="53"/>
                  </a:lnTo>
                  <a:lnTo>
                    <a:pt x="2" y="66"/>
                  </a:lnTo>
                  <a:lnTo>
                    <a:pt x="4" y="75"/>
                  </a:lnTo>
                  <a:lnTo>
                    <a:pt x="6" y="78"/>
                  </a:lnTo>
                  <a:lnTo>
                    <a:pt x="7" y="80"/>
                  </a:lnTo>
                  <a:lnTo>
                    <a:pt x="7" y="82"/>
                  </a:lnTo>
                  <a:lnTo>
                    <a:pt x="11" y="80"/>
                  </a:lnTo>
                  <a:lnTo>
                    <a:pt x="12" y="79"/>
                  </a:lnTo>
                  <a:lnTo>
                    <a:pt x="14" y="78"/>
                  </a:lnTo>
                  <a:lnTo>
                    <a:pt x="20" y="71"/>
                  </a:lnTo>
                  <a:lnTo>
                    <a:pt x="28" y="60"/>
                  </a:lnTo>
                  <a:lnTo>
                    <a:pt x="34" y="45"/>
                  </a:lnTo>
                  <a:lnTo>
                    <a:pt x="35" y="36"/>
                  </a:lnTo>
                  <a:lnTo>
                    <a:pt x="36" y="27"/>
                  </a:lnTo>
                  <a:lnTo>
                    <a:pt x="33" y="14"/>
                  </a:lnTo>
                  <a:lnTo>
                    <a:pt x="29" y="5"/>
                  </a:lnTo>
                  <a:lnTo>
                    <a:pt x="28" y="3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3" y="49"/>
                  </a:lnTo>
                  <a:lnTo>
                    <a:pt x="3" y="47"/>
                  </a:lnTo>
                  <a:lnTo>
                    <a:pt x="4" y="45"/>
                  </a:lnTo>
                  <a:lnTo>
                    <a:pt x="5" y="39"/>
                  </a:lnTo>
                  <a:lnTo>
                    <a:pt x="7" y="34"/>
                  </a:lnTo>
                  <a:lnTo>
                    <a:pt x="12" y="24"/>
                  </a:lnTo>
                  <a:lnTo>
                    <a:pt x="16" y="17"/>
                  </a:lnTo>
                  <a:lnTo>
                    <a:pt x="21" y="11"/>
                  </a:lnTo>
                  <a:lnTo>
                    <a:pt x="25" y="9"/>
                  </a:lnTo>
                  <a:lnTo>
                    <a:pt x="27" y="11"/>
                  </a:lnTo>
                  <a:lnTo>
                    <a:pt x="29" y="16"/>
                  </a:lnTo>
                  <a:lnTo>
                    <a:pt x="30" y="30"/>
                  </a:lnTo>
                  <a:lnTo>
                    <a:pt x="30" y="36"/>
                  </a:lnTo>
                  <a:lnTo>
                    <a:pt x="29" y="43"/>
                  </a:lnTo>
                  <a:lnTo>
                    <a:pt x="25" y="55"/>
                  </a:lnTo>
                  <a:lnTo>
                    <a:pt x="19" y="63"/>
                  </a:lnTo>
                  <a:lnTo>
                    <a:pt x="14" y="70"/>
                  </a:lnTo>
                  <a:lnTo>
                    <a:pt x="9" y="74"/>
                  </a:lnTo>
                  <a:lnTo>
                    <a:pt x="7" y="70"/>
                  </a:lnTo>
                  <a:lnTo>
                    <a:pt x="5" y="64"/>
                  </a:lnTo>
                  <a:lnTo>
                    <a:pt x="4" y="57"/>
                  </a:lnTo>
                  <a:lnTo>
                    <a:pt x="3" y="49"/>
                  </a:lnTo>
                  <a:lnTo>
                    <a:pt x="25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5" name="Freeform 137"/>
            <p:cNvSpPr>
              <a:spLocks/>
            </p:cNvSpPr>
            <p:nvPr/>
          </p:nvSpPr>
          <p:spPr bwMode="auto">
            <a:xfrm>
              <a:off x="1652" y="2229"/>
              <a:ext cx="37" cy="79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28" y="0"/>
                </a:cxn>
                <a:cxn ang="0">
                  <a:pos x="27" y="2"/>
                </a:cxn>
                <a:cxn ang="0">
                  <a:pos x="21" y="7"/>
                </a:cxn>
                <a:cxn ang="0">
                  <a:pos x="13" y="15"/>
                </a:cxn>
                <a:cxn ang="0">
                  <a:pos x="6" y="27"/>
                </a:cxn>
                <a:cxn ang="0">
                  <a:pos x="5" y="31"/>
                </a:cxn>
                <a:cxn ang="0">
                  <a:pos x="3" y="35"/>
                </a:cxn>
                <a:cxn ang="0">
                  <a:pos x="0" y="50"/>
                </a:cxn>
                <a:cxn ang="0">
                  <a:pos x="2" y="63"/>
                </a:cxn>
                <a:cxn ang="0">
                  <a:pos x="4" y="72"/>
                </a:cxn>
                <a:cxn ang="0">
                  <a:pos x="6" y="75"/>
                </a:cxn>
                <a:cxn ang="0">
                  <a:pos x="6" y="76"/>
                </a:cxn>
                <a:cxn ang="0">
                  <a:pos x="6" y="79"/>
                </a:cxn>
                <a:cxn ang="0">
                  <a:pos x="9" y="77"/>
                </a:cxn>
                <a:cxn ang="0">
                  <a:pos x="10" y="76"/>
                </a:cxn>
                <a:cxn ang="0">
                  <a:pos x="12" y="76"/>
                </a:cxn>
                <a:cxn ang="0">
                  <a:pos x="15" y="73"/>
                </a:cxn>
                <a:cxn ang="0">
                  <a:pos x="18" y="68"/>
                </a:cxn>
                <a:cxn ang="0">
                  <a:pos x="26" y="57"/>
                </a:cxn>
                <a:cxn ang="0">
                  <a:pos x="34" y="42"/>
                </a:cxn>
                <a:cxn ang="0">
                  <a:pos x="36" y="34"/>
                </a:cxn>
                <a:cxn ang="0">
                  <a:pos x="37" y="26"/>
                </a:cxn>
                <a:cxn ang="0">
                  <a:pos x="36" y="13"/>
                </a:cxn>
                <a:cxn ang="0">
                  <a:pos x="34" y="5"/>
                </a:cxn>
                <a:cxn ang="0">
                  <a:pos x="33" y="3"/>
                </a:cxn>
                <a:cxn ang="0">
                  <a:pos x="33" y="2"/>
                </a:cxn>
                <a:cxn ang="0">
                  <a:pos x="31" y="0"/>
                </a:cxn>
                <a:cxn ang="0">
                  <a:pos x="29" y="0"/>
                </a:cxn>
                <a:cxn ang="0">
                  <a:pos x="29" y="0"/>
                </a:cxn>
                <a:cxn ang="0">
                  <a:pos x="6" y="52"/>
                </a:cxn>
                <a:cxn ang="0">
                  <a:pos x="6" y="44"/>
                </a:cxn>
                <a:cxn ang="0">
                  <a:pos x="7" y="37"/>
                </a:cxn>
                <a:cxn ang="0">
                  <a:pos x="8" y="32"/>
                </a:cxn>
                <a:cxn ang="0">
                  <a:pos x="9" y="29"/>
                </a:cxn>
                <a:cxn ang="0">
                  <a:pos x="15" y="21"/>
                </a:cxn>
                <a:cxn ang="0">
                  <a:pos x="21" y="14"/>
                </a:cxn>
                <a:cxn ang="0">
                  <a:pos x="25" y="10"/>
                </a:cxn>
                <a:cxn ang="0">
                  <a:pos x="29" y="6"/>
                </a:cxn>
                <a:cxn ang="0">
                  <a:pos x="32" y="13"/>
                </a:cxn>
                <a:cxn ang="0">
                  <a:pos x="33" y="23"/>
                </a:cxn>
                <a:cxn ang="0">
                  <a:pos x="33" y="32"/>
                </a:cxn>
                <a:cxn ang="0">
                  <a:pos x="29" y="40"/>
                </a:cxn>
                <a:cxn ang="0">
                  <a:pos x="23" y="52"/>
                </a:cxn>
                <a:cxn ang="0">
                  <a:pos x="18" y="61"/>
                </a:cxn>
                <a:cxn ang="0">
                  <a:pos x="13" y="67"/>
                </a:cxn>
                <a:cxn ang="0">
                  <a:pos x="11" y="70"/>
                </a:cxn>
                <a:cxn ang="0">
                  <a:pos x="9" y="72"/>
                </a:cxn>
                <a:cxn ang="0">
                  <a:pos x="7" y="63"/>
                </a:cxn>
                <a:cxn ang="0">
                  <a:pos x="6" y="52"/>
                </a:cxn>
                <a:cxn ang="0">
                  <a:pos x="29" y="0"/>
                </a:cxn>
              </a:cxnLst>
              <a:rect l="0" t="0" r="r" b="b"/>
              <a:pathLst>
                <a:path w="37" h="79">
                  <a:moveTo>
                    <a:pt x="29" y="0"/>
                  </a:moveTo>
                  <a:lnTo>
                    <a:pt x="28" y="0"/>
                  </a:lnTo>
                  <a:lnTo>
                    <a:pt x="27" y="2"/>
                  </a:lnTo>
                  <a:lnTo>
                    <a:pt x="21" y="7"/>
                  </a:lnTo>
                  <a:lnTo>
                    <a:pt x="13" y="15"/>
                  </a:lnTo>
                  <a:lnTo>
                    <a:pt x="6" y="27"/>
                  </a:lnTo>
                  <a:lnTo>
                    <a:pt x="5" y="31"/>
                  </a:lnTo>
                  <a:lnTo>
                    <a:pt x="3" y="35"/>
                  </a:lnTo>
                  <a:lnTo>
                    <a:pt x="0" y="50"/>
                  </a:lnTo>
                  <a:lnTo>
                    <a:pt x="2" y="63"/>
                  </a:lnTo>
                  <a:lnTo>
                    <a:pt x="4" y="72"/>
                  </a:lnTo>
                  <a:lnTo>
                    <a:pt x="6" y="75"/>
                  </a:lnTo>
                  <a:lnTo>
                    <a:pt x="6" y="76"/>
                  </a:lnTo>
                  <a:lnTo>
                    <a:pt x="6" y="79"/>
                  </a:lnTo>
                  <a:lnTo>
                    <a:pt x="9" y="77"/>
                  </a:lnTo>
                  <a:lnTo>
                    <a:pt x="10" y="76"/>
                  </a:lnTo>
                  <a:lnTo>
                    <a:pt x="12" y="76"/>
                  </a:lnTo>
                  <a:lnTo>
                    <a:pt x="15" y="73"/>
                  </a:lnTo>
                  <a:lnTo>
                    <a:pt x="18" y="68"/>
                  </a:lnTo>
                  <a:lnTo>
                    <a:pt x="26" y="57"/>
                  </a:lnTo>
                  <a:lnTo>
                    <a:pt x="34" y="42"/>
                  </a:lnTo>
                  <a:lnTo>
                    <a:pt x="36" y="34"/>
                  </a:lnTo>
                  <a:lnTo>
                    <a:pt x="37" y="26"/>
                  </a:lnTo>
                  <a:lnTo>
                    <a:pt x="36" y="13"/>
                  </a:lnTo>
                  <a:lnTo>
                    <a:pt x="34" y="5"/>
                  </a:lnTo>
                  <a:lnTo>
                    <a:pt x="33" y="3"/>
                  </a:lnTo>
                  <a:lnTo>
                    <a:pt x="33" y="2"/>
                  </a:lnTo>
                  <a:lnTo>
                    <a:pt x="31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6" y="52"/>
                  </a:lnTo>
                  <a:lnTo>
                    <a:pt x="6" y="44"/>
                  </a:lnTo>
                  <a:lnTo>
                    <a:pt x="7" y="37"/>
                  </a:lnTo>
                  <a:lnTo>
                    <a:pt x="8" y="32"/>
                  </a:lnTo>
                  <a:lnTo>
                    <a:pt x="9" y="29"/>
                  </a:lnTo>
                  <a:lnTo>
                    <a:pt x="15" y="21"/>
                  </a:lnTo>
                  <a:lnTo>
                    <a:pt x="21" y="14"/>
                  </a:lnTo>
                  <a:lnTo>
                    <a:pt x="25" y="10"/>
                  </a:lnTo>
                  <a:lnTo>
                    <a:pt x="29" y="6"/>
                  </a:lnTo>
                  <a:lnTo>
                    <a:pt x="32" y="13"/>
                  </a:lnTo>
                  <a:lnTo>
                    <a:pt x="33" y="23"/>
                  </a:lnTo>
                  <a:lnTo>
                    <a:pt x="33" y="32"/>
                  </a:lnTo>
                  <a:lnTo>
                    <a:pt x="29" y="40"/>
                  </a:lnTo>
                  <a:lnTo>
                    <a:pt x="23" y="52"/>
                  </a:lnTo>
                  <a:lnTo>
                    <a:pt x="18" y="61"/>
                  </a:lnTo>
                  <a:lnTo>
                    <a:pt x="13" y="67"/>
                  </a:lnTo>
                  <a:lnTo>
                    <a:pt x="11" y="70"/>
                  </a:lnTo>
                  <a:lnTo>
                    <a:pt x="9" y="72"/>
                  </a:lnTo>
                  <a:lnTo>
                    <a:pt x="7" y="63"/>
                  </a:lnTo>
                  <a:lnTo>
                    <a:pt x="6" y="52"/>
                  </a:lnTo>
                  <a:lnTo>
                    <a:pt x="29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6" name="Freeform 138"/>
            <p:cNvSpPr>
              <a:spLocks/>
            </p:cNvSpPr>
            <p:nvPr/>
          </p:nvSpPr>
          <p:spPr bwMode="auto">
            <a:xfrm>
              <a:off x="1690" y="2190"/>
              <a:ext cx="38" cy="77"/>
            </a:xfrm>
            <a:custGeom>
              <a:avLst/>
              <a:gdLst/>
              <a:ahLst/>
              <a:cxnLst>
                <a:cxn ang="0">
                  <a:pos x="33" y="2"/>
                </a:cxn>
                <a:cxn ang="0">
                  <a:pos x="29" y="3"/>
                </a:cxn>
                <a:cxn ang="0">
                  <a:pos x="23" y="8"/>
                </a:cxn>
                <a:cxn ang="0">
                  <a:pos x="16" y="15"/>
                </a:cxn>
                <a:cxn ang="0">
                  <a:pos x="8" y="27"/>
                </a:cxn>
                <a:cxn ang="0">
                  <a:pos x="4" y="33"/>
                </a:cxn>
                <a:cxn ang="0">
                  <a:pos x="0" y="48"/>
                </a:cxn>
                <a:cxn ang="0">
                  <a:pos x="0" y="61"/>
                </a:cxn>
                <a:cxn ang="0">
                  <a:pos x="1" y="66"/>
                </a:cxn>
                <a:cxn ang="0">
                  <a:pos x="1" y="71"/>
                </a:cxn>
                <a:cxn ang="0">
                  <a:pos x="2" y="74"/>
                </a:cxn>
                <a:cxn ang="0">
                  <a:pos x="2" y="76"/>
                </a:cxn>
                <a:cxn ang="0">
                  <a:pos x="4" y="77"/>
                </a:cxn>
                <a:cxn ang="0">
                  <a:pos x="6" y="76"/>
                </a:cxn>
                <a:cxn ang="0">
                  <a:pos x="7" y="76"/>
                </a:cxn>
                <a:cxn ang="0">
                  <a:pos x="9" y="74"/>
                </a:cxn>
                <a:cxn ang="0">
                  <a:pos x="16" y="68"/>
                </a:cxn>
                <a:cxn ang="0">
                  <a:pos x="24" y="58"/>
                </a:cxn>
                <a:cxn ang="0">
                  <a:pos x="29" y="51"/>
                </a:cxn>
                <a:cxn ang="0">
                  <a:pos x="33" y="43"/>
                </a:cxn>
                <a:cxn ang="0">
                  <a:pos x="36" y="35"/>
                </a:cxn>
                <a:cxn ang="0">
                  <a:pos x="38" y="27"/>
                </a:cxn>
                <a:cxn ang="0">
                  <a:pos x="38" y="14"/>
                </a:cxn>
                <a:cxn ang="0">
                  <a:pos x="36" y="5"/>
                </a:cxn>
                <a:cxn ang="0">
                  <a:pos x="35" y="3"/>
                </a:cxn>
                <a:cxn ang="0">
                  <a:pos x="35" y="2"/>
                </a:cxn>
                <a:cxn ang="0">
                  <a:pos x="35" y="0"/>
                </a:cxn>
                <a:cxn ang="0">
                  <a:pos x="33" y="2"/>
                </a:cxn>
                <a:cxn ang="0">
                  <a:pos x="33" y="2"/>
                </a:cxn>
                <a:cxn ang="0">
                  <a:pos x="6" y="56"/>
                </a:cxn>
                <a:cxn ang="0">
                  <a:pos x="7" y="47"/>
                </a:cxn>
                <a:cxn ang="0">
                  <a:pos x="9" y="35"/>
                </a:cxn>
                <a:cxn ang="0">
                  <a:pos x="11" y="29"/>
                </a:cxn>
                <a:cxn ang="0">
                  <a:pos x="18" y="21"/>
                </a:cxn>
                <a:cxn ang="0">
                  <a:pos x="23" y="14"/>
                </a:cxn>
                <a:cxn ang="0">
                  <a:pos x="28" y="10"/>
                </a:cxn>
                <a:cxn ang="0">
                  <a:pos x="33" y="8"/>
                </a:cxn>
                <a:cxn ang="0">
                  <a:pos x="34" y="12"/>
                </a:cxn>
                <a:cxn ang="0">
                  <a:pos x="35" y="20"/>
                </a:cxn>
                <a:cxn ang="0">
                  <a:pos x="34" y="29"/>
                </a:cxn>
                <a:cxn ang="0">
                  <a:pos x="29" y="41"/>
                </a:cxn>
                <a:cxn ang="0">
                  <a:pos x="23" y="51"/>
                </a:cxn>
                <a:cxn ang="0">
                  <a:pos x="17" y="60"/>
                </a:cxn>
                <a:cxn ang="0">
                  <a:pos x="10" y="66"/>
                </a:cxn>
                <a:cxn ang="0">
                  <a:pos x="6" y="70"/>
                </a:cxn>
                <a:cxn ang="0">
                  <a:pos x="6" y="56"/>
                </a:cxn>
                <a:cxn ang="0">
                  <a:pos x="33" y="2"/>
                </a:cxn>
              </a:cxnLst>
              <a:rect l="0" t="0" r="r" b="b"/>
              <a:pathLst>
                <a:path w="38" h="77">
                  <a:moveTo>
                    <a:pt x="33" y="2"/>
                  </a:moveTo>
                  <a:lnTo>
                    <a:pt x="29" y="3"/>
                  </a:lnTo>
                  <a:lnTo>
                    <a:pt x="23" y="8"/>
                  </a:lnTo>
                  <a:lnTo>
                    <a:pt x="16" y="15"/>
                  </a:lnTo>
                  <a:lnTo>
                    <a:pt x="8" y="27"/>
                  </a:lnTo>
                  <a:lnTo>
                    <a:pt x="4" y="33"/>
                  </a:lnTo>
                  <a:lnTo>
                    <a:pt x="0" y="48"/>
                  </a:lnTo>
                  <a:lnTo>
                    <a:pt x="0" y="61"/>
                  </a:lnTo>
                  <a:lnTo>
                    <a:pt x="1" y="66"/>
                  </a:lnTo>
                  <a:lnTo>
                    <a:pt x="1" y="71"/>
                  </a:lnTo>
                  <a:lnTo>
                    <a:pt x="2" y="74"/>
                  </a:lnTo>
                  <a:lnTo>
                    <a:pt x="2" y="76"/>
                  </a:lnTo>
                  <a:lnTo>
                    <a:pt x="4" y="77"/>
                  </a:lnTo>
                  <a:lnTo>
                    <a:pt x="6" y="76"/>
                  </a:lnTo>
                  <a:lnTo>
                    <a:pt x="7" y="76"/>
                  </a:lnTo>
                  <a:lnTo>
                    <a:pt x="9" y="74"/>
                  </a:lnTo>
                  <a:lnTo>
                    <a:pt x="16" y="68"/>
                  </a:lnTo>
                  <a:lnTo>
                    <a:pt x="24" y="58"/>
                  </a:lnTo>
                  <a:lnTo>
                    <a:pt x="29" y="51"/>
                  </a:lnTo>
                  <a:lnTo>
                    <a:pt x="33" y="43"/>
                  </a:lnTo>
                  <a:lnTo>
                    <a:pt x="36" y="35"/>
                  </a:lnTo>
                  <a:lnTo>
                    <a:pt x="38" y="27"/>
                  </a:lnTo>
                  <a:lnTo>
                    <a:pt x="38" y="14"/>
                  </a:lnTo>
                  <a:lnTo>
                    <a:pt x="36" y="5"/>
                  </a:lnTo>
                  <a:lnTo>
                    <a:pt x="35" y="3"/>
                  </a:lnTo>
                  <a:lnTo>
                    <a:pt x="35" y="2"/>
                  </a:lnTo>
                  <a:lnTo>
                    <a:pt x="35" y="0"/>
                  </a:lnTo>
                  <a:lnTo>
                    <a:pt x="33" y="2"/>
                  </a:lnTo>
                  <a:lnTo>
                    <a:pt x="33" y="2"/>
                  </a:lnTo>
                  <a:lnTo>
                    <a:pt x="6" y="56"/>
                  </a:lnTo>
                  <a:lnTo>
                    <a:pt x="7" y="47"/>
                  </a:lnTo>
                  <a:lnTo>
                    <a:pt x="9" y="35"/>
                  </a:lnTo>
                  <a:lnTo>
                    <a:pt x="11" y="29"/>
                  </a:lnTo>
                  <a:lnTo>
                    <a:pt x="18" y="21"/>
                  </a:lnTo>
                  <a:lnTo>
                    <a:pt x="23" y="14"/>
                  </a:lnTo>
                  <a:lnTo>
                    <a:pt x="28" y="10"/>
                  </a:lnTo>
                  <a:lnTo>
                    <a:pt x="33" y="8"/>
                  </a:lnTo>
                  <a:lnTo>
                    <a:pt x="34" y="12"/>
                  </a:lnTo>
                  <a:lnTo>
                    <a:pt x="35" y="20"/>
                  </a:lnTo>
                  <a:lnTo>
                    <a:pt x="34" y="29"/>
                  </a:lnTo>
                  <a:lnTo>
                    <a:pt x="29" y="41"/>
                  </a:lnTo>
                  <a:lnTo>
                    <a:pt x="23" y="51"/>
                  </a:lnTo>
                  <a:lnTo>
                    <a:pt x="17" y="60"/>
                  </a:lnTo>
                  <a:lnTo>
                    <a:pt x="10" y="66"/>
                  </a:lnTo>
                  <a:lnTo>
                    <a:pt x="6" y="70"/>
                  </a:lnTo>
                  <a:lnTo>
                    <a:pt x="6" y="56"/>
                  </a:lnTo>
                  <a:lnTo>
                    <a:pt x="33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7" name="Freeform 139"/>
            <p:cNvSpPr>
              <a:spLocks/>
            </p:cNvSpPr>
            <p:nvPr/>
          </p:nvSpPr>
          <p:spPr bwMode="auto">
            <a:xfrm>
              <a:off x="1731" y="2155"/>
              <a:ext cx="41" cy="76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33" y="1"/>
                </a:cxn>
                <a:cxn ang="0">
                  <a:pos x="27" y="6"/>
                </a:cxn>
                <a:cxn ang="0">
                  <a:pos x="19" y="13"/>
                </a:cxn>
                <a:cxn ang="0">
                  <a:pos x="9" y="25"/>
                </a:cxn>
                <a:cxn ang="0">
                  <a:pos x="7" y="29"/>
                </a:cxn>
                <a:cxn ang="0">
                  <a:pos x="6" y="32"/>
                </a:cxn>
                <a:cxn ang="0">
                  <a:pos x="2" y="46"/>
                </a:cxn>
                <a:cxn ang="0">
                  <a:pos x="0" y="58"/>
                </a:cxn>
                <a:cxn ang="0">
                  <a:pos x="0" y="71"/>
                </a:cxn>
                <a:cxn ang="0">
                  <a:pos x="0" y="76"/>
                </a:cxn>
                <a:cxn ang="0">
                  <a:pos x="4" y="74"/>
                </a:cxn>
                <a:cxn ang="0">
                  <a:pos x="5" y="73"/>
                </a:cxn>
                <a:cxn ang="0">
                  <a:pos x="7" y="72"/>
                </a:cxn>
                <a:cxn ang="0">
                  <a:pos x="14" y="67"/>
                </a:cxn>
                <a:cxn ang="0">
                  <a:pos x="23" y="57"/>
                </a:cxn>
                <a:cxn ang="0">
                  <a:pos x="33" y="43"/>
                </a:cxn>
                <a:cxn ang="0">
                  <a:pos x="37" y="34"/>
                </a:cxn>
                <a:cxn ang="0">
                  <a:pos x="39" y="27"/>
                </a:cxn>
                <a:cxn ang="0">
                  <a:pos x="40" y="19"/>
                </a:cxn>
                <a:cxn ang="0">
                  <a:pos x="41" y="14"/>
                </a:cxn>
                <a:cxn ang="0">
                  <a:pos x="39" y="5"/>
                </a:cxn>
                <a:cxn ang="0">
                  <a:pos x="38" y="3"/>
                </a:cxn>
                <a:cxn ang="0">
                  <a:pos x="38" y="2"/>
                </a:cxn>
                <a:cxn ang="0">
                  <a:pos x="38" y="0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4" y="64"/>
                </a:cxn>
                <a:cxn ang="0">
                  <a:pos x="4" y="58"/>
                </a:cxn>
                <a:cxn ang="0">
                  <a:pos x="6" y="50"/>
                </a:cxn>
                <a:cxn ang="0">
                  <a:pos x="9" y="33"/>
                </a:cxn>
                <a:cxn ang="0">
                  <a:pos x="13" y="28"/>
                </a:cxn>
                <a:cxn ang="0">
                  <a:pos x="20" y="19"/>
                </a:cxn>
                <a:cxn ang="0">
                  <a:pos x="25" y="13"/>
                </a:cxn>
                <a:cxn ang="0">
                  <a:pos x="31" y="9"/>
                </a:cxn>
                <a:cxn ang="0">
                  <a:pos x="34" y="6"/>
                </a:cxn>
                <a:cxn ang="0">
                  <a:pos x="35" y="10"/>
                </a:cxn>
                <a:cxn ang="0">
                  <a:pos x="36" y="16"/>
                </a:cxn>
                <a:cxn ang="0">
                  <a:pos x="36" y="20"/>
                </a:cxn>
                <a:cxn ang="0">
                  <a:pos x="34" y="27"/>
                </a:cxn>
                <a:cxn ang="0">
                  <a:pos x="29" y="41"/>
                </a:cxn>
                <a:cxn ang="0">
                  <a:pos x="22" y="50"/>
                </a:cxn>
                <a:cxn ang="0">
                  <a:pos x="16" y="58"/>
                </a:cxn>
                <a:cxn ang="0">
                  <a:pos x="9" y="64"/>
                </a:cxn>
                <a:cxn ang="0">
                  <a:pos x="4" y="68"/>
                </a:cxn>
                <a:cxn ang="0">
                  <a:pos x="4" y="64"/>
                </a:cxn>
                <a:cxn ang="0">
                  <a:pos x="36" y="0"/>
                </a:cxn>
              </a:cxnLst>
              <a:rect l="0" t="0" r="r" b="b"/>
              <a:pathLst>
                <a:path w="41" h="76">
                  <a:moveTo>
                    <a:pt x="36" y="0"/>
                  </a:moveTo>
                  <a:lnTo>
                    <a:pt x="33" y="1"/>
                  </a:lnTo>
                  <a:lnTo>
                    <a:pt x="27" y="6"/>
                  </a:lnTo>
                  <a:lnTo>
                    <a:pt x="19" y="13"/>
                  </a:lnTo>
                  <a:lnTo>
                    <a:pt x="9" y="25"/>
                  </a:lnTo>
                  <a:lnTo>
                    <a:pt x="7" y="29"/>
                  </a:lnTo>
                  <a:lnTo>
                    <a:pt x="6" y="32"/>
                  </a:lnTo>
                  <a:lnTo>
                    <a:pt x="2" y="46"/>
                  </a:lnTo>
                  <a:lnTo>
                    <a:pt x="0" y="58"/>
                  </a:lnTo>
                  <a:lnTo>
                    <a:pt x="0" y="71"/>
                  </a:lnTo>
                  <a:lnTo>
                    <a:pt x="0" y="76"/>
                  </a:lnTo>
                  <a:lnTo>
                    <a:pt x="4" y="74"/>
                  </a:lnTo>
                  <a:lnTo>
                    <a:pt x="5" y="73"/>
                  </a:lnTo>
                  <a:lnTo>
                    <a:pt x="7" y="72"/>
                  </a:lnTo>
                  <a:lnTo>
                    <a:pt x="14" y="67"/>
                  </a:lnTo>
                  <a:lnTo>
                    <a:pt x="23" y="57"/>
                  </a:lnTo>
                  <a:lnTo>
                    <a:pt x="33" y="43"/>
                  </a:lnTo>
                  <a:lnTo>
                    <a:pt x="37" y="34"/>
                  </a:lnTo>
                  <a:lnTo>
                    <a:pt x="39" y="27"/>
                  </a:lnTo>
                  <a:lnTo>
                    <a:pt x="40" y="19"/>
                  </a:lnTo>
                  <a:lnTo>
                    <a:pt x="41" y="14"/>
                  </a:lnTo>
                  <a:lnTo>
                    <a:pt x="39" y="5"/>
                  </a:lnTo>
                  <a:lnTo>
                    <a:pt x="38" y="3"/>
                  </a:lnTo>
                  <a:lnTo>
                    <a:pt x="38" y="2"/>
                  </a:lnTo>
                  <a:lnTo>
                    <a:pt x="38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4" y="64"/>
                  </a:lnTo>
                  <a:lnTo>
                    <a:pt x="4" y="58"/>
                  </a:lnTo>
                  <a:lnTo>
                    <a:pt x="6" y="50"/>
                  </a:lnTo>
                  <a:lnTo>
                    <a:pt x="9" y="33"/>
                  </a:lnTo>
                  <a:lnTo>
                    <a:pt x="13" y="28"/>
                  </a:lnTo>
                  <a:lnTo>
                    <a:pt x="20" y="19"/>
                  </a:lnTo>
                  <a:lnTo>
                    <a:pt x="25" y="13"/>
                  </a:lnTo>
                  <a:lnTo>
                    <a:pt x="31" y="9"/>
                  </a:lnTo>
                  <a:lnTo>
                    <a:pt x="34" y="6"/>
                  </a:lnTo>
                  <a:lnTo>
                    <a:pt x="35" y="10"/>
                  </a:lnTo>
                  <a:lnTo>
                    <a:pt x="36" y="16"/>
                  </a:lnTo>
                  <a:lnTo>
                    <a:pt x="36" y="20"/>
                  </a:lnTo>
                  <a:lnTo>
                    <a:pt x="34" y="27"/>
                  </a:lnTo>
                  <a:lnTo>
                    <a:pt x="29" y="41"/>
                  </a:lnTo>
                  <a:lnTo>
                    <a:pt x="22" y="50"/>
                  </a:lnTo>
                  <a:lnTo>
                    <a:pt x="16" y="58"/>
                  </a:lnTo>
                  <a:lnTo>
                    <a:pt x="9" y="64"/>
                  </a:lnTo>
                  <a:lnTo>
                    <a:pt x="4" y="68"/>
                  </a:lnTo>
                  <a:lnTo>
                    <a:pt x="4" y="64"/>
                  </a:lnTo>
                  <a:lnTo>
                    <a:pt x="3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8" name="Freeform 140"/>
            <p:cNvSpPr>
              <a:spLocks/>
            </p:cNvSpPr>
            <p:nvPr/>
          </p:nvSpPr>
          <p:spPr bwMode="auto">
            <a:xfrm>
              <a:off x="1771" y="2122"/>
              <a:ext cx="46" cy="74"/>
            </a:xfrm>
            <a:custGeom>
              <a:avLst/>
              <a:gdLst/>
              <a:ahLst/>
              <a:cxnLst>
                <a:cxn ang="0">
                  <a:pos x="43" y="0"/>
                </a:cxn>
                <a:cxn ang="0">
                  <a:pos x="40" y="2"/>
                </a:cxn>
                <a:cxn ang="0">
                  <a:pos x="33" y="6"/>
                </a:cxn>
                <a:cxn ang="0">
                  <a:pos x="24" y="13"/>
                </a:cxn>
                <a:cxn ang="0">
                  <a:pos x="14" y="24"/>
                </a:cxn>
                <a:cxn ang="0">
                  <a:pos x="10" y="29"/>
                </a:cxn>
                <a:cxn ang="0">
                  <a:pos x="5" y="43"/>
                </a:cxn>
                <a:cxn ang="0">
                  <a:pos x="1" y="56"/>
                </a:cxn>
                <a:cxn ang="0">
                  <a:pos x="0" y="66"/>
                </a:cxn>
                <a:cxn ang="0">
                  <a:pos x="0" y="70"/>
                </a:cxn>
                <a:cxn ang="0">
                  <a:pos x="0" y="74"/>
                </a:cxn>
                <a:cxn ang="0">
                  <a:pos x="5" y="74"/>
                </a:cxn>
                <a:cxn ang="0">
                  <a:pos x="6" y="73"/>
                </a:cxn>
                <a:cxn ang="0">
                  <a:pos x="7" y="71"/>
                </a:cxn>
                <a:cxn ang="0">
                  <a:pos x="15" y="65"/>
                </a:cxn>
                <a:cxn ang="0">
                  <a:pos x="25" y="57"/>
                </a:cxn>
                <a:cxn ang="0">
                  <a:pos x="35" y="43"/>
                </a:cxn>
                <a:cxn ang="0">
                  <a:pos x="40" y="36"/>
                </a:cxn>
                <a:cxn ang="0">
                  <a:pos x="44" y="28"/>
                </a:cxn>
                <a:cxn ang="0">
                  <a:pos x="45" y="21"/>
                </a:cxn>
                <a:cxn ang="0">
                  <a:pos x="46" y="15"/>
                </a:cxn>
                <a:cxn ang="0">
                  <a:pos x="46" y="6"/>
                </a:cxn>
                <a:cxn ang="0">
                  <a:pos x="45" y="2"/>
                </a:cxn>
                <a:cxn ang="0">
                  <a:pos x="45" y="0"/>
                </a:cxn>
                <a:cxn ang="0">
                  <a:pos x="43" y="0"/>
                </a:cxn>
                <a:cxn ang="0">
                  <a:pos x="43" y="0"/>
                </a:cxn>
                <a:cxn ang="0">
                  <a:pos x="14" y="31"/>
                </a:cxn>
                <a:cxn ang="0">
                  <a:pos x="18" y="26"/>
                </a:cxn>
                <a:cxn ang="0">
                  <a:pos x="25" y="18"/>
                </a:cxn>
                <a:cxn ang="0">
                  <a:pos x="32" y="13"/>
                </a:cxn>
                <a:cxn ang="0">
                  <a:pos x="37" y="8"/>
                </a:cxn>
                <a:cxn ang="0">
                  <a:pos x="41" y="6"/>
                </a:cxn>
                <a:cxn ang="0">
                  <a:pos x="41" y="12"/>
                </a:cxn>
                <a:cxn ang="0">
                  <a:pos x="41" y="17"/>
                </a:cxn>
                <a:cxn ang="0">
                  <a:pos x="39" y="25"/>
                </a:cxn>
                <a:cxn ang="0">
                  <a:pos x="36" y="33"/>
                </a:cxn>
                <a:cxn ang="0">
                  <a:pos x="32" y="41"/>
                </a:cxn>
                <a:cxn ang="0">
                  <a:pos x="24" y="51"/>
                </a:cxn>
                <a:cxn ang="0">
                  <a:pos x="17" y="57"/>
                </a:cxn>
                <a:cxn ang="0">
                  <a:pos x="10" y="63"/>
                </a:cxn>
                <a:cxn ang="0">
                  <a:pos x="6" y="66"/>
                </a:cxn>
                <a:cxn ang="0">
                  <a:pos x="6" y="59"/>
                </a:cxn>
                <a:cxn ang="0">
                  <a:pos x="8" y="51"/>
                </a:cxn>
                <a:cxn ang="0">
                  <a:pos x="10" y="41"/>
                </a:cxn>
                <a:cxn ang="0">
                  <a:pos x="14" y="31"/>
                </a:cxn>
                <a:cxn ang="0">
                  <a:pos x="43" y="0"/>
                </a:cxn>
              </a:cxnLst>
              <a:rect l="0" t="0" r="r" b="b"/>
              <a:pathLst>
                <a:path w="46" h="74">
                  <a:moveTo>
                    <a:pt x="43" y="0"/>
                  </a:moveTo>
                  <a:lnTo>
                    <a:pt x="40" y="2"/>
                  </a:lnTo>
                  <a:lnTo>
                    <a:pt x="33" y="6"/>
                  </a:lnTo>
                  <a:lnTo>
                    <a:pt x="24" y="13"/>
                  </a:lnTo>
                  <a:lnTo>
                    <a:pt x="14" y="24"/>
                  </a:lnTo>
                  <a:lnTo>
                    <a:pt x="10" y="29"/>
                  </a:lnTo>
                  <a:lnTo>
                    <a:pt x="5" y="43"/>
                  </a:lnTo>
                  <a:lnTo>
                    <a:pt x="1" y="56"/>
                  </a:lnTo>
                  <a:lnTo>
                    <a:pt x="0" y="66"/>
                  </a:lnTo>
                  <a:lnTo>
                    <a:pt x="0" y="70"/>
                  </a:lnTo>
                  <a:lnTo>
                    <a:pt x="0" y="74"/>
                  </a:lnTo>
                  <a:lnTo>
                    <a:pt x="5" y="74"/>
                  </a:lnTo>
                  <a:lnTo>
                    <a:pt x="6" y="73"/>
                  </a:lnTo>
                  <a:lnTo>
                    <a:pt x="7" y="71"/>
                  </a:lnTo>
                  <a:lnTo>
                    <a:pt x="15" y="65"/>
                  </a:lnTo>
                  <a:lnTo>
                    <a:pt x="25" y="57"/>
                  </a:lnTo>
                  <a:lnTo>
                    <a:pt x="35" y="43"/>
                  </a:lnTo>
                  <a:lnTo>
                    <a:pt x="40" y="36"/>
                  </a:lnTo>
                  <a:lnTo>
                    <a:pt x="44" y="28"/>
                  </a:lnTo>
                  <a:lnTo>
                    <a:pt x="45" y="21"/>
                  </a:lnTo>
                  <a:lnTo>
                    <a:pt x="46" y="15"/>
                  </a:lnTo>
                  <a:lnTo>
                    <a:pt x="46" y="6"/>
                  </a:lnTo>
                  <a:lnTo>
                    <a:pt x="45" y="2"/>
                  </a:lnTo>
                  <a:lnTo>
                    <a:pt x="45" y="0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14" y="31"/>
                  </a:lnTo>
                  <a:lnTo>
                    <a:pt x="18" y="26"/>
                  </a:lnTo>
                  <a:lnTo>
                    <a:pt x="25" y="18"/>
                  </a:lnTo>
                  <a:lnTo>
                    <a:pt x="32" y="13"/>
                  </a:lnTo>
                  <a:lnTo>
                    <a:pt x="37" y="8"/>
                  </a:lnTo>
                  <a:lnTo>
                    <a:pt x="41" y="6"/>
                  </a:lnTo>
                  <a:lnTo>
                    <a:pt x="41" y="12"/>
                  </a:lnTo>
                  <a:lnTo>
                    <a:pt x="41" y="17"/>
                  </a:lnTo>
                  <a:lnTo>
                    <a:pt x="39" y="25"/>
                  </a:lnTo>
                  <a:lnTo>
                    <a:pt x="36" y="33"/>
                  </a:lnTo>
                  <a:lnTo>
                    <a:pt x="32" y="41"/>
                  </a:lnTo>
                  <a:lnTo>
                    <a:pt x="24" y="51"/>
                  </a:lnTo>
                  <a:lnTo>
                    <a:pt x="17" y="57"/>
                  </a:lnTo>
                  <a:lnTo>
                    <a:pt x="10" y="63"/>
                  </a:lnTo>
                  <a:lnTo>
                    <a:pt x="6" y="66"/>
                  </a:lnTo>
                  <a:lnTo>
                    <a:pt x="6" y="59"/>
                  </a:lnTo>
                  <a:lnTo>
                    <a:pt x="8" y="51"/>
                  </a:lnTo>
                  <a:lnTo>
                    <a:pt x="10" y="41"/>
                  </a:lnTo>
                  <a:lnTo>
                    <a:pt x="14" y="31"/>
                  </a:lnTo>
                  <a:lnTo>
                    <a:pt x="43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9" name="Freeform 141"/>
            <p:cNvSpPr>
              <a:spLocks/>
            </p:cNvSpPr>
            <p:nvPr/>
          </p:nvSpPr>
          <p:spPr bwMode="auto">
            <a:xfrm>
              <a:off x="1814" y="2094"/>
              <a:ext cx="53" cy="71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47" y="0"/>
                </a:cxn>
                <a:cxn ang="0">
                  <a:pos x="45" y="1"/>
                </a:cxn>
                <a:cxn ang="0">
                  <a:pos x="39" y="3"/>
                </a:cxn>
                <a:cxn ang="0">
                  <a:pos x="29" y="10"/>
                </a:cxn>
                <a:cxn ang="0">
                  <a:pos x="17" y="21"/>
                </a:cxn>
                <a:cxn ang="0">
                  <a:pos x="9" y="35"/>
                </a:cxn>
                <a:cxn ang="0">
                  <a:pos x="3" y="50"/>
                </a:cxn>
                <a:cxn ang="0">
                  <a:pos x="1" y="62"/>
                </a:cxn>
                <a:cxn ang="0">
                  <a:pos x="0" y="66"/>
                </a:cxn>
                <a:cxn ang="0">
                  <a:pos x="0" y="67"/>
                </a:cxn>
                <a:cxn ang="0">
                  <a:pos x="0" y="71"/>
                </a:cxn>
                <a:cxn ang="0">
                  <a:pos x="3" y="69"/>
                </a:cxn>
                <a:cxn ang="0">
                  <a:pos x="4" y="69"/>
                </a:cxn>
                <a:cxn ang="0">
                  <a:pos x="6" y="67"/>
                </a:cxn>
                <a:cxn ang="0">
                  <a:pos x="10" y="66"/>
                </a:cxn>
                <a:cxn ang="0">
                  <a:pos x="15" y="63"/>
                </a:cxn>
                <a:cxn ang="0">
                  <a:pos x="26" y="54"/>
                </a:cxn>
                <a:cxn ang="0">
                  <a:pos x="39" y="42"/>
                </a:cxn>
                <a:cxn ang="0">
                  <a:pos x="44" y="35"/>
                </a:cxn>
                <a:cxn ang="0">
                  <a:pos x="48" y="28"/>
                </a:cxn>
                <a:cxn ang="0">
                  <a:pos x="52" y="15"/>
                </a:cxn>
                <a:cxn ang="0">
                  <a:pos x="53" y="5"/>
                </a:cxn>
                <a:cxn ang="0">
                  <a:pos x="53" y="2"/>
                </a:cxn>
                <a:cxn ang="0">
                  <a:pos x="50" y="0"/>
                </a:cxn>
                <a:cxn ang="0">
                  <a:pos x="48" y="0"/>
                </a:cxn>
                <a:cxn ang="0">
                  <a:pos x="48" y="0"/>
                </a:cxn>
                <a:cxn ang="0">
                  <a:pos x="21" y="23"/>
                </a:cxn>
                <a:cxn ang="0">
                  <a:pos x="29" y="15"/>
                </a:cxn>
                <a:cxn ang="0">
                  <a:pos x="36" y="10"/>
                </a:cxn>
                <a:cxn ang="0">
                  <a:pos x="42" y="7"/>
                </a:cxn>
                <a:cxn ang="0">
                  <a:pos x="46" y="5"/>
                </a:cxn>
                <a:cxn ang="0">
                  <a:pos x="46" y="11"/>
                </a:cxn>
                <a:cxn ang="0">
                  <a:pos x="44" y="19"/>
                </a:cxn>
                <a:cxn ang="0">
                  <a:pos x="41" y="28"/>
                </a:cxn>
                <a:cxn ang="0">
                  <a:pos x="35" y="38"/>
                </a:cxn>
                <a:cxn ang="0">
                  <a:pos x="27" y="47"/>
                </a:cxn>
                <a:cxn ang="0">
                  <a:pos x="18" y="54"/>
                </a:cxn>
                <a:cxn ang="0">
                  <a:pos x="12" y="59"/>
                </a:cxn>
                <a:cxn ang="0">
                  <a:pos x="6" y="63"/>
                </a:cxn>
                <a:cxn ang="0">
                  <a:pos x="8" y="54"/>
                </a:cxn>
                <a:cxn ang="0">
                  <a:pos x="11" y="44"/>
                </a:cxn>
                <a:cxn ang="0">
                  <a:pos x="16" y="33"/>
                </a:cxn>
                <a:cxn ang="0">
                  <a:pos x="21" y="23"/>
                </a:cxn>
                <a:cxn ang="0">
                  <a:pos x="48" y="0"/>
                </a:cxn>
              </a:cxnLst>
              <a:rect l="0" t="0" r="r" b="b"/>
              <a:pathLst>
                <a:path w="53" h="71">
                  <a:moveTo>
                    <a:pt x="48" y="0"/>
                  </a:moveTo>
                  <a:lnTo>
                    <a:pt x="47" y="0"/>
                  </a:lnTo>
                  <a:lnTo>
                    <a:pt x="45" y="1"/>
                  </a:lnTo>
                  <a:lnTo>
                    <a:pt x="39" y="3"/>
                  </a:lnTo>
                  <a:lnTo>
                    <a:pt x="29" y="10"/>
                  </a:lnTo>
                  <a:lnTo>
                    <a:pt x="17" y="21"/>
                  </a:lnTo>
                  <a:lnTo>
                    <a:pt x="9" y="35"/>
                  </a:lnTo>
                  <a:lnTo>
                    <a:pt x="3" y="50"/>
                  </a:lnTo>
                  <a:lnTo>
                    <a:pt x="1" y="62"/>
                  </a:lnTo>
                  <a:lnTo>
                    <a:pt x="0" y="66"/>
                  </a:lnTo>
                  <a:lnTo>
                    <a:pt x="0" y="67"/>
                  </a:lnTo>
                  <a:lnTo>
                    <a:pt x="0" y="71"/>
                  </a:lnTo>
                  <a:lnTo>
                    <a:pt x="3" y="69"/>
                  </a:lnTo>
                  <a:lnTo>
                    <a:pt x="4" y="69"/>
                  </a:lnTo>
                  <a:lnTo>
                    <a:pt x="6" y="67"/>
                  </a:lnTo>
                  <a:lnTo>
                    <a:pt x="10" y="66"/>
                  </a:lnTo>
                  <a:lnTo>
                    <a:pt x="15" y="63"/>
                  </a:lnTo>
                  <a:lnTo>
                    <a:pt x="26" y="54"/>
                  </a:lnTo>
                  <a:lnTo>
                    <a:pt x="39" y="42"/>
                  </a:lnTo>
                  <a:lnTo>
                    <a:pt x="44" y="35"/>
                  </a:lnTo>
                  <a:lnTo>
                    <a:pt x="48" y="28"/>
                  </a:lnTo>
                  <a:lnTo>
                    <a:pt x="52" y="15"/>
                  </a:lnTo>
                  <a:lnTo>
                    <a:pt x="53" y="5"/>
                  </a:lnTo>
                  <a:lnTo>
                    <a:pt x="53" y="2"/>
                  </a:lnTo>
                  <a:lnTo>
                    <a:pt x="50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21" y="23"/>
                  </a:lnTo>
                  <a:lnTo>
                    <a:pt x="29" y="15"/>
                  </a:lnTo>
                  <a:lnTo>
                    <a:pt x="36" y="10"/>
                  </a:lnTo>
                  <a:lnTo>
                    <a:pt x="42" y="7"/>
                  </a:lnTo>
                  <a:lnTo>
                    <a:pt x="46" y="5"/>
                  </a:lnTo>
                  <a:lnTo>
                    <a:pt x="46" y="11"/>
                  </a:lnTo>
                  <a:lnTo>
                    <a:pt x="44" y="19"/>
                  </a:lnTo>
                  <a:lnTo>
                    <a:pt x="41" y="28"/>
                  </a:lnTo>
                  <a:lnTo>
                    <a:pt x="35" y="38"/>
                  </a:lnTo>
                  <a:lnTo>
                    <a:pt x="27" y="47"/>
                  </a:lnTo>
                  <a:lnTo>
                    <a:pt x="18" y="54"/>
                  </a:lnTo>
                  <a:lnTo>
                    <a:pt x="12" y="59"/>
                  </a:lnTo>
                  <a:lnTo>
                    <a:pt x="6" y="63"/>
                  </a:lnTo>
                  <a:lnTo>
                    <a:pt x="8" y="54"/>
                  </a:lnTo>
                  <a:lnTo>
                    <a:pt x="11" y="44"/>
                  </a:lnTo>
                  <a:lnTo>
                    <a:pt x="16" y="33"/>
                  </a:lnTo>
                  <a:lnTo>
                    <a:pt x="21" y="23"/>
                  </a:lnTo>
                  <a:lnTo>
                    <a:pt x="4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0" name="Freeform 142"/>
            <p:cNvSpPr>
              <a:spLocks/>
            </p:cNvSpPr>
            <p:nvPr/>
          </p:nvSpPr>
          <p:spPr bwMode="auto">
            <a:xfrm>
              <a:off x="1394" y="1989"/>
              <a:ext cx="527" cy="652"/>
            </a:xfrm>
            <a:custGeom>
              <a:avLst/>
              <a:gdLst/>
              <a:ahLst/>
              <a:cxnLst>
                <a:cxn ang="0">
                  <a:pos x="3" y="394"/>
                </a:cxn>
                <a:cxn ang="0">
                  <a:pos x="18" y="458"/>
                </a:cxn>
                <a:cxn ang="0">
                  <a:pos x="45" y="519"/>
                </a:cxn>
                <a:cxn ang="0">
                  <a:pos x="98" y="590"/>
                </a:cxn>
                <a:cxn ang="0">
                  <a:pos x="168" y="648"/>
                </a:cxn>
                <a:cxn ang="0">
                  <a:pos x="178" y="644"/>
                </a:cxn>
                <a:cxn ang="0">
                  <a:pos x="168" y="633"/>
                </a:cxn>
                <a:cxn ang="0">
                  <a:pos x="147" y="597"/>
                </a:cxn>
                <a:cxn ang="0">
                  <a:pos x="142" y="554"/>
                </a:cxn>
                <a:cxn ang="0">
                  <a:pos x="149" y="534"/>
                </a:cxn>
                <a:cxn ang="0">
                  <a:pos x="133" y="509"/>
                </a:cxn>
                <a:cxn ang="0">
                  <a:pos x="98" y="445"/>
                </a:cxn>
                <a:cxn ang="0">
                  <a:pos x="82" y="374"/>
                </a:cxn>
                <a:cxn ang="0">
                  <a:pos x="87" y="296"/>
                </a:cxn>
                <a:cxn ang="0">
                  <a:pos x="114" y="222"/>
                </a:cxn>
                <a:cxn ang="0">
                  <a:pos x="161" y="159"/>
                </a:cxn>
                <a:cxn ang="0">
                  <a:pos x="222" y="112"/>
                </a:cxn>
                <a:cxn ang="0">
                  <a:pos x="296" y="85"/>
                </a:cxn>
                <a:cxn ang="0">
                  <a:pos x="381" y="81"/>
                </a:cxn>
                <a:cxn ang="0">
                  <a:pos x="468" y="107"/>
                </a:cxn>
                <a:cxn ang="0">
                  <a:pos x="521" y="44"/>
                </a:cxn>
                <a:cxn ang="0">
                  <a:pos x="460" y="17"/>
                </a:cxn>
                <a:cxn ang="0">
                  <a:pos x="395" y="2"/>
                </a:cxn>
                <a:cxn ang="0">
                  <a:pos x="314" y="2"/>
                </a:cxn>
                <a:cxn ang="0">
                  <a:pos x="213" y="28"/>
                </a:cxn>
                <a:cxn ang="0">
                  <a:pos x="127" y="80"/>
                </a:cxn>
                <a:cxn ang="0">
                  <a:pos x="59" y="154"/>
                </a:cxn>
                <a:cxn ang="0">
                  <a:pos x="16" y="246"/>
                </a:cxn>
                <a:cxn ang="0">
                  <a:pos x="0" y="350"/>
                </a:cxn>
                <a:cxn ang="0">
                  <a:pos x="14" y="316"/>
                </a:cxn>
                <a:cxn ang="0">
                  <a:pos x="39" y="218"/>
                </a:cxn>
                <a:cxn ang="0">
                  <a:pos x="89" y="134"/>
                </a:cxn>
                <a:cxn ang="0">
                  <a:pos x="161" y="69"/>
                </a:cxn>
                <a:cxn ang="0">
                  <a:pos x="250" y="27"/>
                </a:cxn>
                <a:cxn ang="0">
                  <a:pos x="350" y="12"/>
                </a:cxn>
                <a:cxn ang="0">
                  <a:pos x="472" y="33"/>
                </a:cxn>
                <a:cxn ang="0">
                  <a:pos x="501" y="60"/>
                </a:cxn>
                <a:cxn ang="0">
                  <a:pos x="472" y="92"/>
                </a:cxn>
                <a:cxn ang="0">
                  <a:pos x="411" y="75"/>
                </a:cxn>
                <a:cxn ang="0">
                  <a:pos x="321" y="69"/>
                </a:cxn>
                <a:cxn ang="0">
                  <a:pos x="241" y="90"/>
                </a:cxn>
                <a:cxn ang="0">
                  <a:pos x="172" y="133"/>
                </a:cxn>
                <a:cxn ang="0">
                  <a:pos x="118" y="193"/>
                </a:cxn>
                <a:cxn ang="0">
                  <a:pos x="82" y="266"/>
                </a:cxn>
                <a:cxn ang="0">
                  <a:pos x="69" y="350"/>
                </a:cxn>
                <a:cxn ang="0">
                  <a:pos x="79" y="424"/>
                </a:cxn>
                <a:cxn ang="0">
                  <a:pos x="108" y="492"/>
                </a:cxn>
                <a:cxn ang="0">
                  <a:pos x="135" y="538"/>
                </a:cxn>
                <a:cxn ang="0">
                  <a:pos x="130" y="567"/>
                </a:cxn>
                <a:cxn ang="0">
                  <a:pos x="137" y="604"/>
                </a:cxn>
                <a:cxn ang="0">
                  <a:pos x="88" y="563"/>
                </a:cxn>
                <a:cxn ang="0">
                  <a:pos x="32" y="462"/>
                </a:cxn>
                <a:cxn ang="0">
                  <a:pos x="12" y="350"/>
                </a:cxn>
              </a:cxnLst>
              <a:rect l="0" t="0" r="r" b="b"/>
              <a:pathLst>
                <a:path w="527" h="652">
                  <a:moveTo>
                    <a:pt x="0" y="350"/>
                  </a:moveTo>
                  <a:lnTo>
                    <a:pt x="1" y="372"/>
                  </a:lnTo>
                  <a:lnTo>
                    <a:pt x="3" y="394"/>
                  </a:lnTo>
                  <a:lnTo>
                    <a:pt x="6" y="416"/>
                  </a:lnTo>
                  <a:lnTo>
                    <a:pt x="12" y="437"/>
                  </a:lnTo>
                  <a:lnTo>
                    <a:pt x="18" y="458"/>
                  </a:lnTo>
                  <a:lnTo>
                    <a:pt x="26" y="479"/>
                  </a:lnTo>
                  <a:lnTo>
                    <a:pt x="35" y="499"/>
                  </a:lnTo>
                  <a:lnTo>
                    <a:pt x="45" y="519"/>
                  </a:lnTo>
                  <a:lnTo>
                    <a:pt x="69" y="556"/>
                  </a:lnTo>
                  <a:lnTo>
                    <a:pt x="83" y="574"/>
                  </a:lnTo>
                  <a:lnTo>
                    <a:pt x="98" y="590"/>
                  </a:lnTo>
                  <a:lnTo>
                    <a:pt x="132" y="621"/>
                  </a:lnTo>
                  <a:lnTo>
                    <a:pt x="149" y="635"/>
                  </a:lnTo>
                  <a:lnTo>
                    <a:pt x="168" y="648"/>
                  </a:lnTo>
                  <a:lnTo>
                    <a:pt x="174" y="652"/>
                  </a:lnTo>
                  <a:lnTo>
                    <a:pt x="176" y="646"/>
                  </a:lnTo>
                  <a:lnTo>
                    <a:pt x="178" y="644"/>
                  </a:lnTo>
                  <a:lnTo>
                    <a:pt x="177" y="641"/>
                  </a:lnTo>
                  <a:lnTo>
                    <a:pt x="174" y="639"/>
                  </a:lnTo>
                  <a:lnTo>
                    <a:pt x="168" y="633"/>
                  </a:lnTo>
                  <a:lnTo>
                    <a:pt x="168" y="632"/>
                  </a:lnTo>
                  <a:lnTo>
                    <a:pt x="155" y="614"/>
                  </a:lnTo>
                  <a:lnTo>
                    <a:pt x="147" y="597"/>
                  </a:lnTo>
                  <a:lnTo>
                    <a:pt x="142" y="581"/>
                  </a:lnTo>
                  <a:lnTo>
                    <a:pt x="141" y="567"/>
                  </a:lnTo>
                  <a:lnTo>
                    <a:pt x="142" y="554"/>
                  </a:lnTo>
                  <a:lnTo>
                    <a:pt x="145" y="543"/>
                  </a:lnTo>
                  <a:lnTo>
                    <a:pt x="148" y="537"/>
                  </a:lnTo>
                  <a:lnTo>
                    <a:pt x="149" y="534"/>
                  </a:lnTo>
                  <a:lnTo>
                    <a:pt x="151" y="530"/>
                  </a:lnTo>
                  <a:lnTo>
                    <a:pt x="148" y="528"/>
                  </a:lnTo>
                  <a:lnTo>
                    <a:pt x="133" y="509"/>
                  </a:lnTo>
                  <a:lnTo>
                    <a:pt x="120" y="488"/>
                  </a:lnTo>
                  <a:lnTo>
                    <a:pt x="108" y="467"/>
                  </a:lnTo>
                  <a:lnTo>
                    <a:pt x="98" y="445"/>
                  </a:lnTo>
                  <a:lnTo>
                    <a:pt x="91" y="422"/>
                  </a:lnTo>
                  <a:lnTo>
                    <a:pt x="86" y="398"/>
                  </a:lnTo>
                  <a:lnTo>
                    <a:pt x="82" y="374"/>
                  </a:lnTo>
                  <a:lnTo>
                    <a:pt x="82" y="350"/>
                  </a:lnTo>
                  <a:lnTo>
                    <a:pt x="82" y="322"/>
                  </a:lnTo>
                  <a:lnTo>
                    <a:pt x="87" y="296"/>
                  </a:lnTo>
                  <a:lnTo>
                    <a:pt x="94" y="270"/>
                  </a:lnTo>
                  <a:lnTo>
                    <a:pt x="103" y="245"/>
                  </a:lnTo>
                  <a:lnTo>
                    <a:pt x="114" y="222"/>
                  </a:lnTo>
                  <a:lnTo>
                    <a:pt x="127" y="199"/>
                  </a:lnTo>
                  <a:lnTo>
                    <a:pt x="143" y="178"/>
                  </a:lnTo>
                  <a:lnTo>
                    <a:pt x="161" y="159"/>
                  </a:lnTo>
                  <a:lnTo>
                    <a:pt x="179" y="142"/>
                  </a:lnTo>
                  <a:lnTo>
                    <a:pt x="200" y="126"/>
                  </a:lnTo>
                  <a:lnTo>
                    <a:pt x="222" y="112"/>
                  </a:lnTo>
                  <a:lnTo>
                    <a:pt x="245" y="101"/>
                  </a:lnTo>
                  <a:lnTo>
                    <a:pt x="270" y="92"/>
                  </a:lnTo>
                  <a:lnTo>
                    <a:pt x="296" y="85"/>
                  </a:lnTo>
                  <a:lnTo>
                    <a:pt x="322" y="81"/>
                  </a:lnTo>
                  <a:lnTo>
                    <a:pt x="350" y="80"/>
                  </a:lnTo>
                  <a:lnTo>
                    <a:pt x="381" y="81"/>
                  </a:lnTo>
                  <a:lnTo>
                    <a:pt x="410" y="86"/>
                  </a:lnTo>
                  <a:lnTo>
                    <a:pt x="440" y="94"/>
                  </a:lnTo>
                  <a:lnTo>
                    <a:pt x="468" y="107"/>
                  </a:lnTo>
                  <a:lnTo>
                    <a:pt x="473" y="108"/>
                  </a:lnTo>
                  <a:lnTo>
                    <a:pt x="527" y="46"/>
                  </a:lnTo>
                  <a:lnTo>
                    <a:pt x="521" y="44"/>
                  </a:lnTo>
                  <a:lnTo>
                    <a:pt x="501" y="34"/>
                  </a:lnTo>
                  <a:lnTo>
                    <a:pt x="480" y="25"/>
                  </a:lnTo>
                  <a:lnTo>
                    <a:pt x="460" y="17"/>
                  </a:lnTo>
                  <a:lnTo>
                    <a:pt x="438" y="11"/>
                  </a:lnTo>
                  <a:lnTo>
                    <a:pt x="417" y="6"/>
                  </a:lnTo>
                  <a:lnTo>
                    <a:pt x="395" y="2"/>
                  </a:lnTo>
                  <a:lnTo>
                    <a:pt x="372" y="1"/>
                  </a:lnTo>
                  <a:lnTo>
                    <a:pt x="350" y="0"/>
                  </a:lnTo>
                  <a:lnTo>
                    <a:pt x="314" y="2"/>
                  </a:lnTo>
                  <a:lnTo>
                    <a:pt x="279" y="7"/>
                  </a:lnTo>
                  <a:lnTo>
                    <a:pt x="246" y="15"/>
                  </a:lnTo>
                  <a:lnTo>
                    <a:pt x="213" y="28"/>
                  </a:lnTo>
                  <a:lnTo>
                    <a:pt x="183" y="42"/>
                  </a:lnTo>
                  <a:lnTo>
                    <a:pt x="154" y="59"/>
                  </a:lnTo>
                  <a:lnTo>
                    <a:pt x="127" y="80"/>
                  </a:lnTo>
                  <a:lnTo>
                    <a:pt x="103" y="103"/>
                  </a:lnTo>
                  <a:lnTo>
                    <a:pt x="80" y="127"/>
                  </a:lnTo>
                  <a:lnTo>
                    <a:pt x="59" y="154"/>
                  </a:lnTo>
                  <a:lnTo>
                    <a:pt x="43" y="183"/>
                  </a:lnTo>
                  <a:lnTo>
                    <a:pt x="28" y="213"/>
                  </a:lnTo>
                  <a:lnTo>
                    <a:pt x="16" y="246"/>
                  </a:lnTo>
                  <a:lnTo>
                    <a:pt x="7" y="279"/>
                  </a:lnTo>
                  <a:lnTo>
                    <a:pt x="2" y="314"/>
                  </a:lnTo>
                  <a:lnTo>
                    <a:pt x="0" y="350"/>
                  </a:lnTo>
                  <a:lnTo>
                    <a:pt x="0" y="350"/>
                  </a:lnTo>
                  <a:lnTo>
                    <a:pt x="12" y="350"/>
                  </a:lnTo>
                  <a:lnTo>
                    <a:pt x="14" y="316"/>
                  </a:lnTo>
                  <a:lnTo>
                    <a:pt x="18" y="281"/>
                  </a:lnTo>
                  <a:lnTo>
                    <a:pt x="27" y="249"/>
                  </a:lnTo>
                  <a:lnTo>
                    <a:pt x="39" y="218"/>
                  </a:lnTo>
                  <a:lnTo>
                    <a:pt x="53" y="188"/>
                  </a:lnTo>
                  <a:lnTo>
                    <a:pt x="69" y="160"/>
                  </a:lnTo>
                  <a:lnTo>
                    <a:pt x="89" y="134"/>
                  </a:lnTo>
                  <a:lnTo>
                    <a:pt x="111" y="110"/>
                  </a:lnTo>
                  <a:lnTo>
                    <a:pt x="135" y="89"/>
                  </a:lnTo>
                  <a:lnTo>
                    <a:pt x="161" y="69"/>
                  </a:lnTo>
                  <a:lnTo>
                    <a:pt x="189" y="53"/>
                  </a:lnTo>
                  <a:lnTo>
                    <a:pt x="219" y="38"/>
                  </a:lnTo>
                  <a:lnTo>
                    <a:pt x="250" y="27"/>
                  </a:lnTo>
                  <a:lnTo>
                    <a:pt x="282" y="18"/>
                  </a:lnTo>
                  <a:lnTo>
                    <a:pt x="316" y="14"/>
                  </a:lnTo>
                  <a:lnTo>
                    <a:pt x="350" y="12"/>
                  </a:lnTo>
                  <a:lnTo>
                    <a:pt x="392" y="15"/>
                  </a:lnTo>
                  <a:lnTo>
                    <a:pt x="433" y="21"/>
                  </a:lnTo>
                  <a:lnTo>
                    <a:pt x="472" y="33"/>
                  </a:lnTo>
                  <a:lnTo>
                    <a:pt x="509" y="50"/>
                  </a:lnTo>
                  <a:lnTo>
                    <a:pt x="505" y="54"/>
                  </a:lnTo>
                  <a:lnTo>
                    <a:pt x="501" y="60"/>
                  </a:lnTo>
                  <a:lnTo>
                    <a:pt x="488" y="74"/>
                  </a:lnTo>
                  <a:lnTo>
                    <a:pt x="476" y="87"/>
                  </a:lnTo>
                  <a:lnTo>
                    <a:pt x="472" y="92"/>
                  </a:lnTo>
                  <a:lnTo>
                    <a:pt x="468" y="94"/>
                  </a:lnTo>
                  <a:lnTo>
                    <a:pt x="440" y="83"/>
                  </a:lnTo>
                  <a:lnTo>
                    <a:pt x="411" y="75"/>
                  </a:lnTo>
                  <a:lnTo>
                    <a:pt x="382" y="69"/>
                  </a:lnTo>
                  <a:lnTo>
                    <a:pt x="350" y="67"/>
                  </a:lnTo>
                  <a:lnTo>
                    <a:pt x="321" y="69"/>
                  </a:lnTo>
                  <a:lnTo>
                    <a:pt x="293" y="73"/>
                  </a:lnTo>
                  <a:lnTo>
                    <a:pt x="266" y="80"/>
                  </a:lnTo>
                  <a:lnTo>
                    <a:pt x="241" y="90"/>
                  </a:lnTo>
                  <a:lnTo>
                    <a:pt x="216" y="102"/>
                  </a:lnTo>
                  <a:lnTo>
                    <a:pt x="193" y="116"/>
                  </a:lnTo>
                  <a:lnTo>
                    <a:pt x="172" y="133"/>
                  </a:lnTo>
                  <a:lnTo>
                    <a:pt x="152" y="151"/>
                  </a:lnTo>
                  <a:lnTo>
                    <a:pt x="134" y="171"/>
                  </a:lnTo>
                  <a:lnTo>
                    <a:pt x="118" y="193"/>
                  </a:lnTo>
                  <a:lnTo>
                    <a:pt x="104" y="216"/>
                  </a:lnTo>
                  <a:lnTo>
                    <a:pt x="92" y="240"/>
                  </a:lnTo>
                  <a:lnTo>
                    <a:pt x="82" y="266"/>
                  </a:lnTo>
                  <a:lnTo>
                    <a:pt x="75" y="293"/>
                  </a:lnTo>
                  <a:lnTo>
                    <a:pt x="71" y="321"/>
                  </a:lnTo>
                  <a:lnTo>
                    <a:pt x="69" y="350"/>
                  </a:lnTo>
                  <a:lnTo>
                    <a:pt x="70" y="375"/>
                  </a:lnTo>
                  <a:lnTo>
                    <a:pt x="74" y="400"/>
                  </a:lnTo>
                  <a:lnTo>
                    <a:pt x="79" y="424"/>
                  </a:lnTo>
                  <a:lnTo>
                    <a:pt x="87" y="447"/>
                  </a:lnTo>
                  <a:lnTo>
                    <a:pt x="96" y="471"/>
                  </a:lnTo>
                  <a:lnTo>
                    <a:pt x="108" y="492"/>
                  </a:lnTo>
                  <a:lnTo>
                    <a:pt x="122" y="512"/>
                  </a:lnTo>
                  <a:lnTo>
                    <a:pt x="137" y="532"/>
                  </a:lnTo>
                  <a:lnTo>
                    <a:pt x="135" y="538"/>
                  </a:lnTo>
                  <a:lnTo>
                    <a:pt x="133" y="546"/>
                  </a:lnTo>
                  <a:lnTo>
                    <a:pt x="131" y="556"/>
                  </a:lnTo>
                  <a:lnTo>
                    <a:pt x="130" y="567"/>
                  </a:lnTo>
                  <a:lnTo>
                    <a:pt x="131" y="578"/>
                  </a:lnTo>
                  <a:lnTo>
                    <a:pt x="133" y="590"/>
                  </a:lnTo>
                  <a:lnTo>
                    <a:pt x="137" y="604"/>
                  </a:lnTo>
                  <a:lnTo>
                    <a:pt x="143" y="617"/>
                  </a:lnTo>
                  <a:lnTo>
                    <a:pt x="114" y="591"/>
                  </a:lnTo>
                  <a:lnTo>
                    <a:pt x="88" y="563"/>
                  </a:lnTo>
                  <a:lnTo>
                    <a:pt x="66" y="531"/>
                  </a:lnTo>
                  <a:lnTo>
                    <a:pt x="47" y="498"/>
                  </a:lnTo>
                  <a:lnTo>
                    <a:pt x="32" y="462"/>
                  </a:lnTo>
                  <a:lnTo>
                    <a:pt x="21" y="426"/>
                  </a:lnTo>
                  <a:lnTo>
                    <a:pt x="14" y="388"/>
                  </a:lnTo>
                  <a:lnTo>
                    <a:pt x="12" y="350"/>
                  </a:lnTo>
                  <a:lnTo>
                    <a:pt x="0" y="35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1" name="Freeform 143"/>
            <p:cNvSpPr>
              <a:spLocks/>
            </p:cNvSpPr>
            <p:nvPr/>
          </p:nvSpPr>
          <p:spPr bwMode="auto">
            <a:xfrm>
              <a:off x="1463" y="2056"/>
              <a:ext cx="409" cy="472"/>
            </a:xfrm>
            <a:custGeom>
              <a:avLst/>
              <a:gdLst/>
              <a:ahLst/>
              <a:cxnLst>
                <a:cxn ang="0">
                  <a:pos x="344" y="8"/>
                </a:cxn>
                <a:cxn ang="0">
                  <a:pos x="252" y="2"/>
                </a:cxn>
                <a:cxn ang="0">
                  <a:pos x="172" y="23"/>
                </a:cxn>
                <a:cxn ang="0">
                  <a:pos x="103" y="66"/>
                </a:cxn>
                <a:cxn ang="0">
                  <a:pos x="49" y="126"/>
                </a:cxn>
                <a:cxn ang="0">
                  <a:pos x="13" y="199"/>
                </a:cxn>
                <a:cxn ang="0">
                  <a:pos x="0" y="283"/>
                </a:cxn>
                <a:cxn ang="0">
                  <a:pos x="11" y="358"/>
                </a:cxn>
                <a:cxn ang="0">
                  <a:pos x="40" y="427"/>
                </a:cxn>
                <a:cxn ang="0">
                  <a:pos x="76" y="472"/>
                </a:cxn>
                <a:cxn ang="0">
                  <a:pos x="92" y="440"/>
                </a:cxn>
                <a:cxn ang="0">
                  <a:pos x="88" y="431"/>
                </a:cxn>
                <a:cxn ang="0">
                  <a:pos x="74" y="423"/>
                </a:cxn>
                <a:cxn ang="0">
                  <a:pos x="54" y="373"/>
                </a:cxn>
                <a:cxn ang="0">
                  <a:pos x="38" y="283"/>
                </a:cxn>
                <a:cxn ang="0">
                  <a:pos x="49" y="210"/>
                </a:cxn>
                <a:cxn ang="0">
                  <a:pos x="79" y="146"/>
                </a:cxn>
                <a:cxn ang="0">
                  <a:pos x="127" y="94"/>
                </a:cxn>
                <a:cxn ang="0">
                  <a:pos x="187" y="58"/>
                </a:cxn>
                <a:cxn ang="0">
                  <a:pos x="256" y="40"/>
                </a:cxn>
                <a:cxn ang="0">
                  <a:pos x="329" y="44"/>
                </a:cxn>
                <a:cxn ang="0">
                  <a:pos x="381" y="53"/>
                </a:cxn>
                <a:cxn ang="0">
                  <a:pos x="335" y="33"/>
                </a:cxn>
                <a:cxn ang="0">
                  <a:pos x="255" y="28"/>
                </a:cxn>
                <a:cxn ang="0">
                  <a:pos x="182" y="48"/>
                </a:cxn>
                <a:cxn ang="0">
                  <a:pos x="118" y="86"/>
                </a:cxn>
                <a:cxn ang="0">
                  <a:pos x="69" y="140"/>
                </a:cxn>
                <a:cxn ang="0">
                  <a:pos x="37" y="207"/>
                </a:cxn>
                <a:cxn ang="0">
                  <a:pos x="26" y="283"/>
                </a:cxn>
                <a:cxn ang="0">
                  <a:pos x="34" y="348"/>
                </a:cxn>
                <a:cxn ang="0">
                  <a:pos x="58" y="406"/>
                </a:cxn>
                <a:cxn ang="0">
                  <a:pos x="79" y="448"/>
                </a:cxn>
                <a:cxn ang="0">
                  <a:pos x="48" y="418"/>
                </a:cxn>
                <a:cxn ang="0">
                  <a:pos x="22" y="353"/>
                </a:cxn>
                <a:cxn ang="0">
                  <a:pos x="13" y="283"/>
                </a:cxn>
                <a:cxn ang="0">
                  <a:pos x="25" y="203"/>
                </a:cxn>
                <a:cxn ang="0">
                  <a:pos x="58" y="132"/>
                </a:cxn>
                <a:cxn ang="0">
                  <a:pos x="110" y="75"/>
                </a:cxn>
                <a:cxn ang="0">
                  <a:pos x="176" y="34"/>
                </a:cxn>
                <a:cxn ang="0">
                  <a:pos x="253" y="14"/>
                </a:cxn>
                <a:cxn ang="0">
                  <a:pos x="339" y="19"/>
                </a:cxn>
                <a:cxn ang="0">
                  <a:pos x="393" y="42"/>
                </a:cxn>
                <a:cxn ang="0">
                  <a:pos x="397" y="43"/>
                </a:cxn>
                <a:cxn ang="0">
                  <a:pos x="394" y="59"/>
                </a:cxn>
                <a:cxn ang="0">
                  <a:pos x="409" y="31"/>
                </a:cxn>
              </a:cxnLst>
              <a:rect l="0" t="0" r="r" b="b"/>
              <a:pathLst>
                <a:path w="409" h="472">
                  <a:moveTo>
                    <a:pt x="404" y="29"/>
                  </a:moveTo>
                  <a:lnTo>
                    <a:pt x="375" y="17"/>
                  </a:lnTo>
                  <a:lnTo>
                    <a:pt x="344" y="8"/>
                  </a:lnTo>
                  <a:lnTo>
                    <a:pt x="313" y="2"/>
                  </a:lnTo>
                  <a:lnTo>
                    <a:pt x="281" y="0"/>
                  </a:lnTo>
                  <a:lnTo>
                    <a:pt x="252" y="2"/>
                  </a:lnTo>
                  <a:lnTo>
                    <a:pt x="224" y="6"/>
                  </a:lnTo>
                  <a:lnTo>
                    <a:pt x="197" y="13"/>
                  </a:lnTo>
                  <a:lnTo>
                    <a:pt x="172" y="23"/>
                  </a:lnTo>
                  <a:lnTo>
                    <a:pt x="147" y="35"/>
                  </a:lnTo>
                  <a:lnTo>
                    <a:pt x="124" y="49"/>
                  </a:lnTo>
                  <a:lnTo>
                    <a:pt x="103" y="66"/>
                  </a:lnTo>
                  <a:lnTo>
                    <a:pt x="83" y="84"/>
                  </a:lnTo>
                  <a:lnTo>
                    <a:pt x="65" y="104"/>
                  </a:lnTo>
                  <a:lnTo>
                    <a:pt x="49" y="126"/>
                  </a:lnTo>
                  <a:lnTo>
                    <a:pt x="35" y="149"/>
                  </a:lnTo>
                  <a:lnTo>
                    <a:pt x="23" y="173"/>
                  </a:lnTo>
                  <a:lnTo>
                    <a:pt x="13" y="199"/>
                  </a:lnTo>
                  <a:lnTo>
                    <a:pt x="6" y="226"/>
                  </a:lnTo>
                  <a:lnTo>
                    <a:pt x="2" y="254"/>
                  </a:lnTo>
                  <a:lnTo>
                    <a:pt x="0" y="283"/>
                  </a:lnTo>
                  <a:lnTo>
                    <a:pt x="1" y="309"/>
                  </a:lnTo>
                  <a:lnTo>
                    <a:pt x="5" y="334"/>
                  </a:lnTo>
                  <a:lnTo>
                    <a:pt x="11" y="358"/>
                  </a:lnTo>
                  <a:lnTo>
                    <a:pt x="18" y="382"/>
                  </a:lnTo>
                  <a:lnTo>
                    <a:pt x="27" y="405"/>
                  </a:lnTo>
                  <a:lnTo>
                    <a:pt x="40" y="427"/>
                  </a:lnTo>
                  <a:lnTo>
                    <a:pt x="53" y="447"/>
                  </a:lnTo>
                  <a:lnTo>
                    <a:pt x="70" y="467"/>
                  </a:lnTo>
                  <a:lnTo>
                    <a:pt x="76" y="472"/>
                  </a:lnTo>
                  <a:lnTo>
                    <a:pt x="97" y="440"/>
                  </a:lnTo>
                  <a:lnTo>
                    <a:pt x="95" y="440"/>
                  </a:lnTo>
                  <a:lnTo>
                    <a:pt x="92" y="440"/>
                  </a:lnTo>
                  <a:lnTo>
                    <a:pt x="92" y="438"/>
                  </a:lnTo>
                  <a:lnTo>
                    <a:pt x="92" y="436"/>
                  </a:lnTo>
                  <a:lnTo>
                    <a:pt x="88" y="431"/>
                  </a:lnTo>
                  <a:lnTo>
                    <a:pt x="82" y="436"/>
                  </a:lnTo>
                  <a:lnTo>
                    <a:pt x="79" y="431"/>
                  </a:lnTo>
                  <a:lnTo>
                    <a:pt x="74" y="423"/>
                  </a:lnTo>
                  <a:lnTo>
                    <a:pt x="70" y="413"/>
                  </a:lnTo>
                  <a:lnTo>
                    <a:pt x="68" y="401"/>
                  </a:lnTo>
                  <a:lnTo>
                    <a:pt x="54" y="373"/>
                  </a:lnTo>
                  <a:lnTo>
                    <a:pt x="45" y="344"/>
                  </a:lnTo>
                  <a:lnTo>
                    <a:pt x="40" y="314"/>
                  </a:lnTo>
                  <a:lnTo>
                    <a:pt x="38" y="283"/>
                  </a:lnTo>
                  <a:lnTo>
                    <a:pt x="39" y="258"/>
                  </a:lnTo>
                  <a:lnTo>
                    <a:pt x="42" y="234"/>
                  </a:lnTo>
                  <a:lnTo>
                    <a:pt x="49" y="210"/>
                  </a:lnTo>
                  <a:lnTo>
                    <a:pt x="57" y="187"/>
                  </a:lnTo>
                  <a:lnTo>
                    <a:pt x="67" y="167"/>
                  </a:lnTo>
                  <a:lnTo>
                    <a:pt x="79" y="146"/>
                  </a:lnTo>
                  <a:lnTo>
                    <a:pt x="93" y="128"/>
                  </a:lnTo>
                  <a:lnTo>
                    <a:pt x="109" y="110"/>
                  </a:lnTo>
                  <a:lnTo>
                    <a:pt x="127" y="94"/>
                  </a:lnTo>
                  <a:lnTo>
                    <a:pt x="145" y="80"/>
                  </a:lnTo>
                  <a:lnTo>
                    <a:pt x="166" y="68"/>
                  </a:lnTo>
                  <a:lnTo>
                    <a:pt x="187" y="58"/>
                  </a:lnTo>
                  <a:lnTo>
                    <a:pt x="210" y="51"/>
                  </a:lnTo>
                  <a:lnTo>
                    <a:pt x="233" y="44"/>
                  </a:lnTo>
                  <a:lnTo>
                    <a:pt x="256" y="40"/>
                  </a:lnTo>
                  <a:lnTo>
                    <a:pt x="281" y="40"/>
                  </a:lnTo>
                  <a:lnTo>
                    <a:pt x="305" y="40"/>
                  </a:lnTo>
                  <a:lnTo>
                    <a:pt x="329" y="44"/>
                  </a:lnTo>
                  <a:lnTo>
                    <a:pt x="353" y="50"/>
                  </a:lnTo>
                  <a:lnTo>
                    <a:pt x="376" y="59"/>
                  </a:lnTo>
                  <a:lnTo>
                    <a:pt x="381" y="53"/>
                  </a:lnTo>
                  <a:lnTo>
                    <a:pt x="386" y="49"/>
                  </a:lnTo>
                  <a:lnTo>
                    <a:pt x="361" y="40"/>
                  </a:lnTo>
                  <a:lnTo>
                    <a:pt x="335" y="33"/>
                  </a:lnTo>
                  <a:lnTo>
                    <a:pt x="308" y="29"/>
                  </a:lnTo>
                  <a:lnTo>
                    <a:pt x="281" y="27"/>
                  </a:lnTo>
                  <a:lnTo>
                    <a:pt x="255" y="28"/>
                  </a:lnTo>
                  <a:lnTo>
                    <a:pt x="230" y="33"/>
                  </a:lnTo>
                  <a:lnTo>
                    <a:pt x="205" y="39"/>
                  </a:lnTo>
                  <a:lnTo>
                    <a:pt x="182" y="48"/>
                  </a:lnTo>
                  <a:lnTo>
                    <a:pt x="159" y="58"/>
                  </a:lnTo>
                  <a:lnTo>
                    <a:pt x="138" y="71"/>
                  </a:lnTo>
                  <a:lnTo>
                    <a:pt x="118" y="86"/>
                  </a:lnTo>
                  <a:lnTo>
                    <a:pt x="101" y="103"/>
                  </a:lnTo>
                  <a:lnTo>
                    <a:pt x="84" y="120"/>
                  </a:lnTo>
                  <a:lnTo>
                    <a:pt x="69" y="140"/>
                  </a:lnTo>
                  <a:lnTo>
                    <a:pt x="56" y="161"/>
                  </a:lnTo>
                  <a:lnTo>
                    <a:pt x="46" y="183"/>
                  </a:lnTo>
                  <a:lnTo>
                    <a:pt x="37" y="207"/>
                  </a:lnTo>
                  <a:lnTo>
                    <a:pt x="31" y="232"/>
                  </a:lnTo>
                  <a:lnTo>
                    <a:pt x="26" y="257"/>
                  </a:lnTo>
                  <a:lnTo>
                    <a:pt x="26" y="283"/>
                  </a:lnTo>
                  <a:lnTo>
                    <a:pt x="26" y="305"/>
                  </a:lnTo>
                  <a:lnTo>
                    <a:pt x="29" y="327"/>
                  </a:lnTo>
                  <a:lnTo>
                    <a:pt x="34" y="348"/>
                  </a:lnTo>
                  <a:lnTo>
                    <a:pt x="40" y="368"/>
                  </a:lnTo>
                  <a:lnTo>
                    <a:pt x="48" y="388"/>
                  </a:lnTo>
                  <a:lnTo>
                    <a:pt x="58" y="406"/>
                  </a:lnTo>
                  <a:lnTo>
                    <a:pt x="69" y="425"/>
                  </a:lnTo>
                  <a:lnTo>
                    <a:pt x="82" y="442"/>
                  </a:lnTo>
                  <a:lnTo>
                    <a:pt x="79" y="448"/>
                  </a:lnTo>
                  <a:lnTo>
                    <a:pt x="74" y="456"/>
                  </a:lnTo>
                  <a:lnTo>
                    <a:pt x="60" y="437"/>
                  </a:lnTo>
                  <a:lnTo>
                    <a:pt x="48" y="418"/>
                  </a:lnTo>
                  <a:lnTo>
                    <a:pt x="37" y="396"/>
                  </a:lnTo>
                  <a:lnTo>
                    <a:pt x="28" y="375"/>
                  </a:lnTo>
                  <a:lnTo>
                    <a:pt x="22" y="353"/>
                  </a:lnTo>
                  <a:lnTo>
                    <a:pt x="16" y="330"/>
                  </a:lnTo>
                  <a:lnTo>
                    <a:pt x="13" y="307"/>
                  </a:lnTo>
                  <a:lnTo>
                    <a:pt x="13" y="283"/>
                  </a:lnTo>
                  <a:lnTo>
                    <a:pt x="13" y="255"/>
                  </a:lnTo>
                  <a:lnTo>
                    <a:pt x="18" y="229"/>
                  </a:lnTo>
                  <a:lnTo>
                    <a:pt x="25" y="203"/>
                  </a:lnTo>
                  <a:lnTo>
                    <a:pt x="34" y="178"/>
                  </a:lnTo>
                  <a:lnTo>
                    <a:pt x="45" y="155"/>
                  </a:lnTo>
                  <a:lnTo>
                    <a:pt x="58" y="132"/>
                  </a:lnTo>
                  <a:lnTo>
                    <a:pt x="74" y="111"/>
                  </a:lnTo>
                  <a:lnTo>
                    <a:pt x="92" y="92"/>
                  </a:lnTo>
                  <a:lnTo>
                    <a:pt x="110" y="75"/>
                  </a:lnTo>
                  <a:lnTo>
                    <a:pt x="131" y="59"/>
                  </a:lnTo>
                  <a:lnTo>
                    <a:pt x="153" y="45"/>
                  </a:lnTo>
                  <a:lnTo>
                    <a:pt x="176" y="34"/>
                  </a:lnTo>
                  <a:lnTo>
                    <a:pt x="201" y="25"/>
                  </a:lnTo>
                  <a:lnTo>
                    <a:pt x="227" y="18"/>
                  </a:lnTo>
                  <a:lnTo>
                    <a:pt x="253" y="14"/>
                  </a:lnTo>
                  <a:lnTo>
                    <a:pt x="281" y="13"/>
                  </a:lnTo>
                  <a:lnTo>
                    <a:pt x="310" y="14"/>
                  </a:lnTo>
                  <a:lnTo>
                    <a:pt x="339" y="19"/>
                  </a:lnTo>
                  <a:lnTo>
                    <a:pt x="367" y="27"/>
                  </a:lnTo>
                  <a:lnTo>
                    <a:pt x="393" y="38"/>
                  </a:lnTo>
                  <a:lnTo>
                    <a:pt x="393" y="42"/>
                  </a:lnTo>
                  <a:lnTo>
                    <a:pt x="390" y="47"/>
                  </a:lnTo>
                  <a:lnTo>
                    <a:pt x="394" y="44"/>
                  </a:lnTo>
                  <a:lnTo>
                    <a:pt x="397" y="43"/>
                  </a:lnTo>
                  <a:lnTo>
                    <a:pt x="397" y="47"/>
                  </a:lnTo>
                  <a:lnTo>
                    <a:pt x="396" y="53"/>
                  </a:lnTo>
                  <a:lnTo>
                    <a:pt x="394" y="59"/>
                  </a:lnTo>
                  <a:lnTo>
                    <a:pt x="392" y="65"/>
                  </a:lnTo>
                  <a:lnTo>
                    <a:pt x="393" y="66"/>
                  </a:lnTo>
                  <a:lnTo>
                    <a:pt x="409" y="31"/>
                  </a:lnTo>
                  <a:lnTo>
                    <a:pt x="404" y="2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Freeform 144"/>
            <p:cNvSpPr>
              <a:spLocks/>
            </p:cNvSpPr>
            <p:nvPr/>
          </p:nvSpPr>
          <p:spPr bwMode="auto">
            <a:xfrm>
              <a:off x="1837" y="2031"/>
              <a:ext cx="35" cy="38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0" y="33"/>
                </a:cxn>
                <a:cxn ang="0">
                  <a:pos x="5" y="36"/>
                </a:cxn>
                <a:cxn ang="0">
                  <a:pos x="8" y="38"/>
                </a:cxn>
                <a:cxn ang="0">
                  <a:pos x="35" y="2"/>
                </a:cxn>
                <a:cxn ang="0">
                  <a:pos x="32" y="1"/>
                </a:cxn>
                <a:cxn ang="0">
                  <a:pos x="27" y="0"/>
                </a:cxn>
              </a:cxnLst>
              <a:rect l="0" t="0" r="r" b="b"/>
              <a:pathLst>
                <a:path w="35" h="38">
                  <a:moveTo>
                    <a:pt x="27" y="0"/>
                  </a:moveTo>
                  <a:lnTo>
                    <a:pt x="0" y="33"/>
                  </a:lnTo>
                  <a:lnTo>
                    <a:pt x="5" y="36"/>
                  </a:lnTo>
                  <a:lnTo>
                    <a:pt x="8" y="38"/>
                  </a:lnTo>
                  <a:lnTo>
                    <a:pt x="35" y="2"/>
                  </a:lnTo>
                  <a:lnTo>
                    <a:pt x="32" y="1"/>
                  </a:lnTo>
                  <a:lnTo>
                    <a:pt x="27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3" name="Freeform 145"/>
            <p:cNvSpPr>
              <a:spLocks/>
            </p:cNvSpPr>
            <p:nvPr/>
          </p:nvSpPr>
          <p:spPr bwMode="auto">
            <a:xfrm>
              <a:off x="1797" y="2016"/>
              <a:ext cx="23" cy="39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0" y="39"/>
                </a:cxn>
                <a:cxn ang="0">
                  <a:pos x="7" y="39"/>
                </a:cxn>
                <a:cxn ang="0">
                  <a:pos x="23" y="0"/>
                </a:cxn>
                <a:cxn ang="0">
                  <a:pos x="15" y="0"/>
                </a:cxn>
              </a:cxnLst>
              <a:rect l="0" t="0" r="r" b="b"/>
              <a:pathLst>
                <a:path w="23" h="39">
                  <a:moveTo>
                    <a:pt x="15" y="0"/>
                  </a:moveTo>
                  <a:lnTo>
                    <a:pt x="0" y="39"/>
                  </a:lnTo>
                  <a:lnTo>
                    <a:pt x="7" y="39"/>
                  </a:lnTo>
                  <a:lnTo>
                    <a:pt x="23" y="0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4" name="Freeform 146"/>
            <p:cNvSpPr>
              <a:spLocks/>
            </p:cNvSpPr>
            <p:nvPr/>
          </p:nvSpPr>
          <p:spPr bwMode="auto">
            <a:xfrm>
              <a:off x="1746" y="2008"/>
              <a:ext cx="12" cy="41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0" y="41"/>
                </a:cxn>
                <a:cxn ang="0">
                  <a:pos x="8" y="41"/>
                </a:cxn>
                <a:cxn ang="0">
                  <a:pos x="12" y="0"/>
                </a:cxn>
                <a:cxn ang="0">
                  <a:pos x="5" y="0"/>
                </a:cxn>
              </a:cxnLst>
              <a:rect l="0" t="0" r="r" b="b"/>
              <a:pathLst>
                <a:path w="12" h="41">
                  <a:moveTo>
                    <a:pt x="5" y="0"/>
                  </a:moveTo>
                  <a:lnTo>
                    <a:pt x="0" y="41"/>
                  </a:lnTo>
                  <a:lnTo>
                    <a:pt x="8" y="41"/>
                  </a:lnTo>
                  <a:lnTo>
                    <a:pt x="12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5" name="Freeform 147"/>
            <p:cNvSpPr>
              <a:spLocks/>
            </p:cNvSpPr>
            <p:nvPr/>
          </p:nvSpPr>
          <p:spPr bwMode="auto">
            <a:xfrm>
              <a:off x="1688" y="2012"/>
              <a:ext cx="16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" y="41"/>
                </a:cxn>
                <a:cxn ang="0">
                  <a:pos x="16" y="41"/>
                </a:cxn>
                <a:cxn ang="0">
                  <a:pos x="8" y="0"/>
                </a:cxn>
                <a:cxn ang="0">
                  <a:pos x="0" y="0"/>
                </a:cxn>
              </a:cxnLst>
              <a:rect l="0" t="0" r="r" b="b"/>
              <a:pathLst>
                <a:path w="16" h="41">
                  <a:moveTo>
                    <a:pt x="0" y="0"/>
                  </a:moveTo>
                  <a:lnTo>
                    <a:pt x="8" y="41"/>
                  </a:lnTo>
                  <a:lnTo>
                    <a:pt x="16" y="41"/>
                  </a:ln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6" name="Freeform 148"/>
            <p:cNvSpPr>
              <a:spLocks/>
            </p:cNvSpPr>
            <p:nvPr/>
          </p:nvSpPr>
          <p:spPr bwMode="auto">
            <a:xfrm>
              <a:off x="1630" y="2026"/>
              <a:ext cx="25" cy="41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17" y="41"/>
                </a:cxn>
                <a:cxn ang="0">
                  <a:pos x="21" y="38"/>
                </a:cxn>
                <a:cxn ang="0">
                  <a:pos x="25" y="36"/>
                </a:cxn>
                <a:cxn ang="0">
                  <a:pos x="6" y="0"/>
                </a:cxn>
                <a:cxn ang="0">
                  <a:pos x="3" y="2"/>
                </a:cxn>
                <a:cxn ang="0">
                  <a:pos x="0" y="4"/>
                </a:cxn>
              </a:cxnLst>
              <a:rect l="0" t="0" r="r" b="b"/>
              <a:pathLst>
                <a:path w="25" h="41">
                  <a:moveTo>
                    <a:pt x="0" y="4"/>
                  </a:moveTo>
                  <a:lnTo>
                    <a:pt x="17" y="41"/>
                  </a:lnTo>
                  <a:lnTo>
                    <a:pt x="21" y="38"/>
                  </a:lnTo>
                  <a:lnTo>
                    <a:pt x="25" y="36"/>
                  </a:lnTo>
                  <a:lnTo>
                    <a:pt x="6" y="0"/>
                  </a:lnTo>
                  <a:lnTo>
                    <a:pt x="3" y="2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7" name="Freeform 149"/>
            <p:cNvSpPr>
              <a:spLocks/>
            </p:cNvSpPr>
            <p:nvPr/>
          </p:nvSpPr>
          <p:spPr bwMode="auto">
            <a:xfrm>
              <a:off x="1574" y="2053"/>
              <a:ext cx="33" cy="34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27" y="34"/>
                </a:cxn>
                <a:cxn ang="0">
                  <a:pos x="33" y="30"/>
                </a:cxn>
                <a:cxn ang="0">
                  <a:pos x="6" y="0"/>
                </a:cxn>
                <a:cxn ang="0">
                  <a:pos x="0" y="3"/>
                </a:cxn>
              </a:cxnLst>
              <a:rect l="0" t="0" r="r" b="b"/>
              <a:pathLst>
                <a:path w="33" h="34">
                  <a:moveTo>
                    <a:pt x="0" y="3"/>
                  </a:moveTo>
                  <a:lnTo>
                    <a:pt x="27" y="34"/>
                  </a:lnTo>
                  <a:lnTo>
                    <a:pt x="33" y="30"/>
                  </a:lnTo>
                  <a:lnTo>
                    <a:pt x="6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8" name="Freeform 150"/>
            <p:cNvSpPr>
              <a:spLocks/>
            </p:cNvSpPr>
            <p:nvPr/>
          </p:nvSpPr>
          <p:spPr bwMode="auto">
            <a:xfrm>
              <a:off x="1522" y="2090"/>
              <a:ext cx="43" cy="28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34" y="29"/>
                </a:cxn>
                <a:cxn ang="0">
                  <a:pos x="38" y="26"/>
                </a:cxn>
                <a:cxn ang="0">
                  <a:pos x="43" y="23"/>
                </a:cxn>
                <a:cxn ang="0">
                  <a:pos x="6" y="0"/>
                </a:cxn>
                <a:cxn ang="0">
                  <a:pos x="0" y="4"/>
                </a:cxn>
              </a:cxnLst>
              <a:rect l="0" t="0" r="r" b="b"/>
              <a:pathLst>
                <a:path w="43" h="29">
                  <a:moveTo>
                    <a:pt x="0" y="4"/>
                  </a:moveTo>
                  <a:lnTo>
                    <a:pt x="34" y="29"/>
                  </a:lnTo>
                  <a:lnTo>
                    <a:pt x="38" y="26"/>
                  </a:lnTo>
                  <a:lnTo>
                    <a:pt x="43" y="23"/>
                  </a:lnTo>
                  <a:lnTo>
                    <a:pt x="6" y="0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9" name="Freeform 151"/>
            <p:cNvSpPr>
              <a:spLocks/>
            </p:cNvSpPr>
            <p:nvPr/>
          </p:nvSpPr>
          <p:spPr bwMode="auto">
            <a:xfrm>
              <a:off x="1479" y="2136"/>
              <a:ext cx="45" cy="21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41" y="21"/>
                </a:cxn>
                <a:cxn ang="0">
                  <a:pos x="45" y="15"/>
                </a:cxn>
                <a:cxn ang="0">
                  <a:pos x="6" y="0"/>
                </a:cxn>
                <a:cxn ang="0">
                  <a:pos x="0" y="6"/>
                </a:cxn>
              </a:cxnLst>
              <a:rect l="0" t="0" r="r" b="b"/>
              <a:pathLst>
                <a:path w="45" h="21">
                  <a:moveTo>
                    <a:pt x="0" y="6"/>
                  </a:moveTo>
                  <a:lnTo>
                    <a:pt x="41" y="21"/>
                  </a:lnTo>
                  <a:lnTo>
                    <a:pt x="45" y="15"/>
                  </a:lnTo>
                  <a:lnTo>
                    <a:pt x="6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0" name="Freeform 152"/>
            <p:cNvSpPr>
              <a:spLocks/>
            </p:cNvSpPr>
            <p:nvPr/>
          </p:nvSpPr>
          <p:spPr bwMode="auto">
            <a:xfrm>
              <a:off x="1446" y="2190"/>
              <a:ext cx="46" cy="13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43" y="13"/>
                </a:cxn>
                <a:cxn ang="0">
                  <a:pos x="44" y="9"/>
                </a:cxn>
                <a:cxn ang="0">
                  <a:pos x="46" y="6"/>
                </a:cxn>
                <a:cxn ang="0">
                  <a:pos x="4" y="0"/>
                </a:cxn>
                <a:cxn ang="0">
                  <a:pos x="1" y="3"/>
                </a:cxn>
                <a:cxn ang="0">
                  <a:pos x="0" y="8"/>
                </a:cxn>
              </a:cxnLst>
              <a:rect l="0" t="0" r="r" b="b"/>
              <a:pathLst>
                <a:path w="46" h="13">
                  <a:moveTo>
                    <a:pt x="0" y="8"/>
                  </a:moveTo>
                  <a:lnTo>
                    <a:pt x="43" y="13"/>
                  </a:lnTo>
                  <a:lnTo>
                    <a:pt x="44" y="9"/>
                  </a:lnTo>
                  <a:lnTo>
                    <a:pt x="46" y="6"/>
                  </a:lnTo>
                  <a:lnTo>
                    <a:pt x="4" y="0"/>
                  </a:lnTo>
                  <a:lnTo>
                    <a:pt x="1" y="3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" name="Freeform 153"/>
            <p:cNvSpPr>
              <a:spLocks/>
            </p:cNvSpPr>
            <p:nvPr/>
          </p:nvSpPr>
          <p:spPr bwMode="auto">
            <a:xfrm>
              <a:off x="1425" y="2246"/>
              <a:ext cx="44" cy="12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42" y="8"/>
                </a:cxn>
                <a:cxn ang="0">
                  <a:pos x="44" y="3"/>
                </a:cxn>
                <a:cxn ang="0">
                  <a:pos x="44" y="0"/>
                </a:cxn>
                <a:cxn ang="0">
                  <a:pos x="2" y="4"/>
                </a:cxn>
                <a:cxn ang="0">
                  <a:pos x="0" y="8"/>
                </a:cxn>
                <a:cxn ang="0">
                  <a:pos x="0" y="12"/>
                </a:cxn>
              </a:cxnLst>
              <a:rect l="0" t="0" r="r" b="b"/>
              <a:pathLst>
                <a:path w="44" h="12">
                  <a:moveTo>
                    <a:pt x="0" y="12"/>
                  </a:moveTo>
                  <a:lnTo>
                    <a:pt x="42" y="8"/>
                  </a:lnTo>
                  <a:lnTo>
                    <a:pt x="44" y="3"/>
                  </a:lnTo>
                  <a:lnTo>
                    <a:pt x="44" y="0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2" name="Freeform 154"/>
            <p:cNvSpPr>
              <a:spLocks/>
            </p:cNvSpPr>
            <p:nvPr/>
          </p:nvSpPr>
          <p:spPr bwMode="auto">
            <a:xfrm>
              <a:off x="1415" y="2299"/>
              <a:ext cx="43" cy="23"/>
            </a:xfrm>
            <a:custGeom>
              <a:avLst/>
              <a:gdLst/>
              <a:ahLst/>
              <a:cxnLst>
                <a:cxn ang="0">
                  <a:pos x="0" y="23"/>
                </a:cxn>
                <a:cxn ang="0">
                  <a:pos x="43" y="7"/>
                </a:cxn>
                <a:cxn ang="0">
                  <a:pos x="43" y="0"/>
                </a:cxn>
                <a:cxn ang="0">
                  <a:pos x="0" y="15"/>
                </a:cxn>
                <a:cxn ang="0">
                  <a:pos x="0" y="23"/>
                </a:cxn>
              </a:cxnLst>
              <a:rect l="0" t="0" r="r" b="b"/>
              <a:pathLst>
                <a:path w="43" h="23">
                  <a:moveTo>
                    <a:pt x="0" y="23"/>
                  </a:moveTo>
                  <a:lnTo>
                    <a:pt x="43" y="7"/>
                  </a:lnTo>
                  <a:lnTo>
                    <a:pt x="43" y="0"/>
                  </a:lnTo>
                  <a:lnTo>
                    <a:pt x="0" y="15"/>
                  </a:lnTo>
                  <a:lnTo>
                    <a:pt x="0" y="2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3" name="Freeform 155"/>
            <p:cNvSpPr>
              <a:spLocks/>
            </p:cNvSpPr>
            <p:nvPr/>
          </p:nvSpPr>
          <p:spPr bwMode="auto">
            <a:xfrm>
              <a:off x="1417" y="2353"/>
              <a:ext cx="39" cy="32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39" y="7"/>
                </a:cxn>
                <a:cxn ang="0">
                  <a:pos x="39" y="0"/>
                </a:cxn>
                <a:cxn ang="0">
                  <a:pos x="0" y="25"/>
                </a:cxn>
                <a:cxn ang="0">
                  <a:pos x="0" y="32"/>
                </a:cxn>
              </a:cxnLst>
              <a:rect l="0" t="0" r="r" b="b"/>
              <a:pathLst>
                <a:path w="39" h="32">
                  <a:moveTo>
                    <a:pt x="0" y="32"/>
                  </a:moveTo>
                  <a:lnTo>
                    <a:pt x="39" y="7"/>
                  </a:lnTo>
                  <a:lnTo>
                    <a:pt x="39" y="0"/>
                  </a:lnTo>
                  <a:lnTo>
                    <a:pt x="0" y="25"/>
                  </a:lnTo>
                  <a:lnTo>
                    <a:pt x="0" y="3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4" name="Freeform 156"/>
            <p:cNvSpPr>
              <a:spLocks/>
            </p:cNvSpPr>
            <p:nvPr/>
          </p:nvSpPr>
          <p:spPr bwMode="auto">
            <a:xfrm>
              <a:off x="1431" y="2407"/>
              <a:ext cx="34" cy="42"/>
            </a:xfrm>
            <a:custGeom>
              <a:avLst/>
              <a:gdLst/>
              <a:ahLst/>
              <a:cxnLst>
                <a:cxn ang="0">
                  <a:pos x="4" y="42"/>
                </a:cxn>
                <a:cxn ang="0">
                  <a:pos x="34" y="8"/>
                </a:cxn>
                <a:cxn ang="0">
                  <a:pos x="32" y="3"/>
                </a:cxn>
                <a:cxn ang="0">
                  <a:pos x="32" y="0"/>
                </a:cxn>
                <a:cxn ang="0">
                  <a:pos x="0" y="35"/>
                </a:cxn>
                <a:cxn ang="0">
                  <a:pos x="2" y="38"/>
                </a:cxn>
                <a:cxn ang="0">
                  <a:pos x="4" y="42"/>
                </a:cxn>
              </a:cxnLst>
              <a:rect l="0" t="0" r="r" b="b"/>
              <a:pathLst>
                <a:path w="34" h="42">
                  <a:moveTo>
                    <a:pt x="4" y="42"/>
                  </a:moveTo>
                  <a:lnTo>
                    <a:pt x="34" y="8"/>
                  </a:lnTo>
                  <a:lnTo>
                    <a:pt x="32" y="3"/>
                  </a:lnTo>
                  <a:lnTo>
                    <a:pt x="32" y="0"/>
                  </a:lnTo>
                  <a:lnTo>
                    <a:pt x="0" y="35"/>
                  </a:lnTo>
                  <a:lnTo>
                    <a:pt x="2" y="38"/>
                  </a:lnTo>
                  <a:lnTo>
                    <a:pt x="4" y="4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5" name="Freeform 157"/>
            <p:cNvSpPr>
              <a:spLocks/>
            </p:cNvSpPr>
            <p:nvPr/>
          </p:nvSpPr>
          <p:spPr bwMode="auto">
            <a:xfrm>
              <a:off x="1460" y="2459"/>
              <a:ext cx="25" cy="51"/>
            </a:xfrm>
            <a:custGeom>
              <a:avLst/>
              <a:gdLst/>
              <a:ahLst/>
              <a:cxnLst>
                <a:cxn ang="0">
                  <a:pos x="3" y="51"/>
                </a:cxn>
                <a:cxn ang="0">
                  <a:pos x="25" y="8"/>
                </a:cxn>
                <a:cxn ang="0">
                  <a:pos x="24" y="5"/>
                </a:cxn>
                <a:cxn ang="0">
                  <a:pos x="21" y="0"/>
                </a:cxn>
                <a:cxn ang="0">
                  <a:pos x="0" y="42"/>
                </a:cxn>
                <a:cxn ang="0">
                  <a:pos x="3" y="51"/>
                </a:cxn>
              </a:cxnLst>
              <a:rect l="0" t="0" r="r" b="b"/>
              <a:pathLst>
                <a:path w="25" h="51">
                  <a:moveTo>
                    <a:pt x="3" y="51"/>
                  </a:moveTo>
                  <a:lnTo>
                    <a:pt x="25" y="8"/>
                  </a:lnTo>
                  <a:lnTo>
                    <a:pt x="24" y="5"/>
                  </a:lnTo>
                  <a:lnTo>
                    <a:pt x="21" y="0"/>
                  </a:lnTo>
                  <a:lnTo>
                    <a:pt x="0" y="42"/>
                  </a:lnTo>
                  <a:lnTo>
                    <a:pt x="3" y="5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6" name="Freeform 158"/>
            <p:cNvSpPr>
              <a:spLocks/>
            </p:cNvSpPr>
            <p:nvPr/>
          </p:nvSpPr>
          <p:spPr bwMode="auto">
            <a:xfrm>
              <a:off x="1495" y="2503"/>
              <a:ext cx="17" cy="57"/>
            </a:xfrm>
            <a:custGeom>
              <a:avLst/>
              <a:gdLst/>
              <a:ahLst/>
              <a:cxnLst>
                <a:cxn ang="0">
                  <a:pos x="6" y="57"/>
                </a:cxn>
                <a:cxn ang="0">
                  <a:pos x="17" y="9"/>
                </a:cxn>
                <a:cxn ang="0">
                  <a:pos x="14" y="5"/>
                </a:cxn>
                <a:cxn ang="0">
                  <a:pos x="11" y="0"/>
                </a:cxn>
                <a:cxn ang="0">
                  <a:pos x="0" y="49"/>
                </a:cxn>
                <a:cxn ang="0">
                  <a:pos x="3" y="54"/>
                </a:cxn>
                <a:cxn ang="0">
                  <a:pos x="6" y="57"/>
                </a:cxn>
              </a:cxnLst>
              <a:rect l="0" t="0" r="r" b="b"/>
              <a:pathLst>
                <a:path w="17" h="57">
                  <a:moveTo>
                    <a:pt x="6" y="57"/>
                  </a:moveTo>
                  <a:lnTo>
                    <a:pt x="17" y="9"/>
                  </a:lnTo>
                  <a:lnTo>
                    <a:pt x="14" y="5"/>
                  </a:lnTo>
                  <a:lnTo>
                    <a:pt x="11" y="0"/>
                  </a:lnTo>
                  <a:lnTo>
                    <a:pt x="0" y="49"/>
                  </a:lnTo>
                  <a:lnTo>
                    <a:pt x="3" y="54"/>
                  </a:lnTo>
                  <a:lnTo>
                    <a:pt x="6" y="5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7" name="Freeform 159"/>
            <p:cNvSpPr>
              <a:spLocks/>
            </p:cNvSpPr>
            <p:nvPr/>
          </p:nvSpPr>
          <p:spPr bwMode="auto">
            <a:xfrm>
              <a:off x="1858" y="2119"/>
              <a:ext cx="11" cy="7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4" y="7"/>
                </a:cxn>
                <a:cxn ang="0">
                  <a:pos x="6" y="5"/>
                </a:cxn>
                <a:cxn ang="0">
                  <a:pos x="11" y="5"/>
                </a:cxn>
                <a:cxn ang="0">
                  <a:pos x="8" y="3"/>
                </a:cxn>
                <a:cxn ang="0">
                  <a:pos x="4" y="0"/>
                </a:cxn>
                <a:cxn ang="0">
                  <a:pos x="0" y="5"/>
                </a:cxn>
              </a:cxnLst>
              <a:rect l="0" t="0" r="r" b="b"/>
              <a:pathLst>
                <a:path w="11" h="7">
                  <a:moveTo>
                    <a:pt x="0" y="5"/>
                  </a:moveTo>
                  <a:lnTo>
                    <a:pt x="4" y="7"/>
                  </a:lnTo>
                  <a:lnTo>
                    <a:pt x="6" y="5"/>
                  </a:lnTo>
                  <a:lnTo>
                    <a:pt x="11" y="5"/>
                  </a:lnTo>
                  <a:lnTo>
                    <a:pt x="8" y="3"/>
                  </a:lnTo>
                  <a:lnTo>
                    <a:pt x="4" y="0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48" name="Rectangle 111"/>
          <p:cNvSpPr>
            <a:spLocks noChangeArrowheads="1"/>
          </p:cNvSpPr>
          <p:nvPr/>
        </p:nvSpPr>
        <p:spPr bwMode="auto">
          <a:xfrm>
            <a:off x="4271434" y="5461000"/>
            <a:ext cx="4380089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de-DE" sz="1600">
                <a:latin typeface="Verdana" charset="0"/>
              </a:rPr>
              <a:t>Max-Planck-Institut </a:t>
            </a:r>
          </a:p>
          <a:p>
            <a:r>
              <a:rPr lang="de-DE" sz="1600">
                <a:latin typeface="Verdana" charset="0"/>
              </a:rPr>
              <a:t>für Kognitions- und Neurowissenschaften Leipzig</a:t>
            </a:r>
          </a:p>
        </p:txBody>
      </p:sp>
      <p:sp>
        <p:nvSpPr>
          <p:cNvPr id="49" name="Rectangle 6"/>
          <p:cNvSpPr>
            <a:spLocks noChangeArrowheads="1"/>
          </p:cNvSpPr>
          <p:nvPr/>
        </p:nvSpPr>
        <p:spPr bwMode="auto">
          <a:xfrm>
            <a:off x="0" y="1"/>
            <a:ext cx="9144000" cy="15557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de-DE">
              <a:latin typeface="Verdana" charset="0"/>
            </a:endParaRPr>
          </a:p>
        </p:txBody>
      </p:sp>
      <p:sp>
        <p:nvSpPr>
          <p:cNvPr id="50" name="Rectangle 8"/>
          <p:cNvSpPr>
            <a:spLocks noChangeArrowheads="1"/>
          </p:cNvSpPr>
          <p:nvPr/>
        </p:nvSpPr>
        <p:spPr bwMode="auto">
          <a:xfrm>
            <a:off x="0" y="6503988"/>
            <a:ext cx="9144000" cy="42862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de-DE">
              <a:latin typeface="Verdana" charset="0"/>
            </a:endParaRPr>
          </a:p>
        </p:txBody>
      </p:sp>
      <p:sp>
        <p:nvSpPr>
          <p:cNvPr id="99" name="Bildplatzhalter 98"/>
          <p:cNvSpPr>
            <a:spLocks noGrp="1"/>
          </p:cNvSpPr>
          <p:nvPr>
            <p:ph type="pic" sz="quarter" idx="10"/>
          </p:nvPr>
        </p:nvSpPr>
        <p:spPr>
          <a:xfrm>
            <a:off x="0" y="117599"/>
            <a:ext cx="4034367" cy="6405439"/>
          </a:xfrm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lang="de-DE" noProof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271434" y="1462928"/>
            <a:ext cx="4781917" cy="1470025"/>
          </a:xfrm>
        </p:spPr>
        <p:txBody>
          <a:bodyPr>
            <a:normAutofit/>
          </a:bodyPr>
          <a:lstStyle>
            <a:lvl1pPr algn="l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271434" y="3669769"/>
            <a:ext cx="4781918" cy="17526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000000"/>
                </a:solidFill>
                <a:latin typeface="Verdana (Textkörper)"/>
                <a:cs typeface="Verdana (Textkörper)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65363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5" descr="780_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97"/>
          <a:stretch>
            <a:fillRect/>
          </a:stretch>
        </p:blipFill>
        <p:spPr bwMode="auto">
          <a:xfrm>
            <a:off x="0" y="93663"/>
            <a:ext cx="9144000" cy="6443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Bild 5" descr="Wortmarke_engl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5622" y="655639"/>
            <a:ext cx="3042356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1"/>
            <a:ext cx="9144000" cy="15557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de-DE">
              <a:latin typeface="Verdana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6503988"/>
            <a:ext cx="9144000" cy="42862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de-DE">
              <a:latin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70405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8"/>
          <p:cNvSpPr>
            <a:spLocks noChangeArrowheads="1"/>
          </p:cNvSpPr>
          <p:nvPr/>
        </p:nvSpPr>
        <p:spPr bwMode="auto">
          <a:xfrm>
            <a:off x="453472" y="588520"/>
            <a:ext cx="3621619" cy="2284871"/>
          </a:xfrm>
          <a:prstGeom prst="rect">
            <a:avLst/>
          </a:prstGeom>
          <a:solidFill>
            <a:schemeClr val="bg1"/>
          </a:solidFill>
          <a:ln w="2222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 b="1">
              <a:latin typeface="Arial" pitchFamily="-110" charset="0"/>
              <a:ea typeface="ＭＳ Ｐゴシック" pitchFamily="-110" charset="-128"/>
              <a:cs typeface="ＭＳ Ｐゴシック" pitchFamily="-110" charset="-128"/>
            </a:endParaRPr>
          </a:p>
        </p:txBody>
      </p:sp>
      <p:grpSp>
        <p:nvGrpSpPr>
          <p:cNvPr id="4" name="Group 117"/>
          <p:cNvGrpSpPr>
            <a:grpSpLocks/>
          </p:cNvGrpSpPr>
          <p:nvPr/>
        </p:nvGrpSpPr>
        <p:grpSpPr bwMode="auto">
          <a:xfrm>
            <a:off x="7767092" y="5085515"/>
            <a:ext cx="1156667" cy="1301632"/>
            <a:chOff x="1346" y="1940"/>
            <a:chExt cx="797" cy="796"/>
          </a:xfrm>
          <a:solidFill>
            <a:schemeClr val="tx1"/>
          </a:solidFill>
        </p:grpSpPr>
        <p:sp>
          <p:nvSpPr>
            <p:cNvPr id="5" name="Freeform 118"/>
            <p:cNvSpPr>
              <a:spLocks/>
            </p:cNvSpPr>
            <p:nvPr/>
          </p:nvSpPr>
          <p:spPr bwMode="auto">
            <a:xfrm>
              <a:off x="1346" y="1940"/>
              <a:ext cx="797" cy="796"/>
            </a:xfrm>
            <a:custGeom>
              <a:avLst/>
              <a:gdLst/>
              <a:ahLst/>
              <a:cxnLst>
                <a:cxn ang="0">
                  <a:pos x="19" y="321"/>
                </a:cxn>
                <a:cxn ang="0">
                  <a:pos x="58" y="214"/>
                </a:cxn>
                <a:cxn ang="0">
                  <a:pos x="125" y="125"/>
                </a:cxn>
                <a:cxn ang="0">
                  <a:pos x="214" y="59"/>
                </a:cxn>
                <a:cxn ang="0">
                  <a:pos x="320" y="20"/>
                </a:cxn>
                <a:cxn ang="0">
                  <a:pos x="437" y="14"/>
                </a:cxn>
                <a:cxn ang="0">
                  <a:pos x="549" y="43"/>
                </a:cxn>
                <a:cxn ang="0">
                  <a:pos x="644" y="101"/>
                </a:cxn>
                <a:cxn ang="0">
                  <a:pos x="719" y="182"/>
                </a:cxn>
                <a:cxn ang="0">
                  <a:pos x="768" y="284"/>
                </a:cxn>
                <a:cxn ang="0">
                  <a:pos x="785" y="399"/>
                </a:cxn>
                <a:cxn ang="0">
                  <a:pos x="768" y="514"/>
                </a:cxn>
                <a:cxn ang="0">
                  <a:pos x="719" y="614"/>
                </a:cxn>
                <a:cxn ang="0">
                  <a:pos x="644" y="696"/>
                </a:cxn>
                <a:cxn ang="0">
                  <a:pos x="549" y="755"/>
                </a:cxn>
                <a:cxn ang="0">
                  <a:pos x="437" y="783"/>
                </a:cxn>
                <a:cxn ang="0">
                  <a:pos x="320" y="777"/>
                </a:cxn>
                <a:cxn ang="0">
                  <a:pos x="214" y="738"/>
                </a:cxn>
                <a:cxn ang="0">
                  <a:pos x="125" y="672"/>
                </a:cxn>
                <a:cxn ang="0">
                  <a:pos x="58" y="583"/>
                </a:cxn>
                <a:cxn ang="0">
                  <a:pos x="19" y="477"/>
                </a:cxn>
                <a:cxn ang="0">
                  <a:pos x="12" y="399"/>
                </a:cxn>
                <a:cxn ang="0">
                  <a:pos x="8" y="479"/>
                </a:cxn>
                <a:cxn ang="0">
                  <a:pos x="48" y="588"/>
                </a:cxn>
                <a:cxn ang="0">
                  <a:pos x="117" y="679"/>
                </a:cxn>
                <a:cxn ang="0">
                  <a:pos x="209" y="747"/>
                </a:cxn>
                <a:cxn ang="0">
                  <a:pos x="318" y="787"/>
                </a:cxn>
                <a:cxn ang="0">
                  <a:pos x="439" y="794"/>
                </a:cxn>
                <a:cxn ang="0">
                  <a:pos x="553" y="764"/>
                </a:cxn>
                <a:cxn ang="0">
                  <a:pos x="651" y="705"/>
                </a:cxn>
                <a:cxn ang="0">
                  <a:pos x="728" y="621"/>
                </a:cxn>
                <a:cxn ang="0">
                  <a:pos x="779" y="517"/>
                </a:cxn>
                <a:cxn ang="0">
                  <a:pos x="797" y="399"/>
                </a:cxn>
                <a:cxn ang="0">
                  <a:pos x="779" y="280"/>
                </a:cxn>
                <a:cxn ang="0">
                  <a:pos x="728" y="176"/>
                </a:cxn>
                <a:cxn ang="0">
                  <a:pos x="651" y="91"/>
                </a:cxn>
                <a:cxn ang="0">
                  <a:pos x="553" y="32"/>
                </a:cxn>
                <a:cxn ang="0">
                  <a:pos x="439" y="2"/>
                </a:cxn>
                <a:cxn ang="0">
                  <a:pos x="318" y="9"/>
                </a:cxn>
                <a:cxn ang="0">
                  <a:pos x="209" y="49"/>
                </a:cxn>
                <a:cxn ang="0">
                  <a:pos x="117" y="117"/>
                </a:cxn>
                <a:cxn ang="0">
                  <a:pos x="48" y="208"/>
                </a:cxn>
                <a:cxn ang="0">
                  <a:pos x="8" y="319"/>
                </a:cxn>
                <a:cxn ang="0">
                  <a:pos x="12" y="399"/>
                </a:cxn>
              </a:cxnLst>
              <a:rect l="0" t="0" r="r" b="b"/>
              <a:pathLst>
                <a:path w="797" h="796">
                  <a:moveTo>
                    <a:pt x="12" y="399"/>
                  </a:moveTo>
                  <a:lnTo>
                    <a:pt x="13" y="359"/>
                  </a:lnTo>
                  <a:lnTo>
                    <a:pt x="19" y="321"/>
                  </a:lnTo>
                  <a:lnTo>
                    <a:pt x="29" y="284"/>
                  </a:lnTo>
                  <a:lnTo>
                    <a:pt x="42" y="248"/>
                  </a:lnTo>
                  <a:lnTo>
                    <a:pt x="58" y="214"/>
                  </a:lnTo>
                  <a:lnTo>
                    <a:pt x="78" y="182"/>
                  </a:lnTo>
                  <a:lnTo>
                    <a:pt x="100" y="153"/>
                  </a:lnTo>
                  <a:lnTo>
                    <a:pt x="125" y="125"/>
                  </a:lnTo>
                  <a:lnTo>
                    <a:pt x="153" y="101"/>
                  </a:lnTo>
                  <a:lnTo>
                    <a:pt x="183" y="78"/>
                  </a:lnTo>
                  <a:lnTo>
                    <a:pt x="214" y="59"/>
                  </a:lnTo>
                  <a:lnTo>
                    <a:pt x="248" y="43"/>
                  </a:lnTo>
                  <a:lnTo>
                    <a:pt x="284" y="30"/>
                  </a:lnTo>
                  <a:lnTo>
                    <a:pt x="320" y="20"/>
                  </a:lnTo>
                  <a:lnTo>
                    <a:pt x="359" y="14"/>
                  </a:lnTo>
                  <a:lnTo>
                    <a:pt x="398" y="12"/>
                  </a:lnTo>
                  <a:lnTo>
                    <a:pt x="437" y="14"/>
                  </a:lnTo>
                  <a:lnTo>
                    <a:pt x="476" y="20"/>
                  </a:lnTo>
                  <a:lnTo>
                    <a:pt x="513" y="30"/>
                  </a:lnTo>
                  <a:lnTo>
                    <a:pt x="549" y="43"/>
                  </a:lnTo>
                  <a:lnTo>
                    <a:pt x="582" y="59"/>
                  </a:lnTo>
                  <a:lnTo>
                    <a:pt x="614" y="78"/>
                  </a:lnTo>
                  <a:lnTo>
                    <a:pt x="644" y="101"/>
                  </a:lnTo>
                  <a:lnTo>
                    <a:pt x="671" y="125"/>
                  </a:lnTo>
                  <a:lnTo>
                    <a:pt x="696" y="153"/>
                  </a:lnTo>
                  <a:lnTo>
                    <a:pt x="719" y="182"/>
                  </a:lnTo>
                  <a:lnTo>
                    <a:pt x="738" y="214"/>
                  </a:lnTo>
                  <a:lnTo>
                    <a:pt x="755" y="248"/>
                  </a:lnTo>
                  <a:lnTo>
                    <a:pt x="768" y="284"/>
                  </a:lnTo>
                  <a:lnTo>
                    <a:pt x="777" y="321"/>
                  </a:lnTo>
                  <a:lnTo>
                    <a:pt x="784" y="359"/>
                  </a:lnTo>
                  <a:lnTo>
                    <a:pt x="785" y="399"/>
                  </a:lnTo>
                  <a:lnTo>
                    <a:pt x="784" y="439"/>
                  </a:lnTo>
                  <a:lnTo>
                    <a:pt x="777" y="477"/>
                  </a:lnTo>
                  <a:lnTo>
                    <a:pt x="768" y="514"/>
                  </a:lnTo>
                  <a:lnTo>
                    <a:pt x="755" y="549"/>
                  </a:lnTo>
                  <a:lnTo>
                    <a:pt x="738" y="583"/>
                  </a:lnTo>
                  <a:lnTo>
                    <a:pt x="719" y="614"/>
                  </a:lnTo>
                  <a:lnTo>
                    <a:pt x="696" y="644"/>
                  </a:lnTo>
                  <a:lnTo>
                    <a:pt x="671" y="672"/>
                  </a:lnTo>
                  <a:lnTo>
                    <a:pt x="644" y="696"/>
                  </a:lnTo>
                  <a:lnTo>
                    <a:pt x="614" y="718"/>
                  </a:lnTo>
                  <a:lnTo>
                    <a:pt x="582" y="738"/>
                  </a:lnTo>
                  <a:lnTo>
                    <a:pt x="549" y="755"/>
                  </a:lnTo>
                  <a:lnTo>
                    <a:pt x="513" y="767"/>
                  </a:lnTo>
                  <a:lnTo>
                    <a:pt x="476" y="777"/>
                  </a:lnTo>
                  <a:lnTo>
                    <a:pt x="437" y="783"/>
                  </a:lnTo>
                  <a:lnTo>
                    <a:pt x="398" y="784"/>
                  </a:lnTo>
                  <a:lnTo>
                    <a:pt x="359" y="783"/>
                  </a:lnTo>
                  <a:lnTo>
                    <a:pt x="320" y="777"/>
                  </a:lnTo>
                  <a:lnTo>
                    <a:pt x="284" y="767"/>
                  </a:lnTo>
                  <a:lnTo>
                    <a:pt x="248" y="755"/>
                  </a:lnTo>
                  <a:lnTo>
                    <a:pt x="214" y="738"/>
                  </a:lnTo>
                  <a:lnTo>
                    <a:pt x="183" y="718"/>
                  </a:lnTo>
                  <a:lnTo>
                    <a:pt x="153" y="696"/>
                  </a:lnTo>
                  <a:lnTo>
                    <a:pt x="125" y="672"/>
                  </a:lnTo>
                  <a:lnTo>
                    <a:pt x="100" y="644"/>
                  </a:lnTo>
                  <a:lnTo>
                    <a:pt x="78" y="614"/>
                  </a:lnTo>
                  <a:lnTo>
                    <a:pt x="58" y="583"/>
                  </a:lnTo>
                  <a:lnTo>
                    <a:pt x="42" y="549"/>
                  </a:lnTo>
                  <a:lnTo>
                    <a:pt x="29" y="514"/>
                  </a:lnTo>
                  <a:lnTo>
                    <a:pt x="19" y="477"/>
                  </a:lnTo>
                  <a:lnTo>
                    <a:pt x="13" y="439"/>
                  </a:lnTo>
                  <a:lnTo>
                    <a:pt x="12" y="399"/>
                  </a:lnTo>
                  <a:lnTo>
                    <a:pt x="12" y="399"/>
                  </a:lnTo>
                  <a:lnTo>
                    <a:pt x="0" y="399"/>
                  </a:lnTo>
                  <a:lnTo>
                    <a:pt x="1" y="440"/>
                  </a:lnTo>
                  <a:lnTo>
                    <a:pt x="8" y="479"/>
                  </a:lnTo>
                  <a:lnTo>
                    <a:pt x="17" y="517"/>
                  </a:lnTo>
                  <a:lnTo>
                    <a:pt x="31" y="553"/>
                  </a:lnTo>
                  <a:lnTo>
                    <a:pt x="48" y="588"/>
                  </a:lnTo>
                  <a:lnTo>
                    <a:pt x="68" y="621"/>
                  </a:lnTo>
                  <a:lnTo>
                    <a:pt x="91" y="652"/>
                  </a:lnTo>
                  <a:lnTo>
                    <a:pt x="117" y="679"/>
                  </a:lnTo>
                  <a:lnTo>
                    <a:pt x="145" y="705"/>
                  </a:lnTo>
                  <a:lnTo>
                    <a:pt x="176" y="728"/>
                  </a:lnTo>
                  <a:lnTo>
                    <a:pt x="209" y="747"/>
                  </a:lnTo>
                  <a:lnTo>
                    <a:pt x="244" y="764"/>
                  </a:lnTo>
                  <a:lnTo>
                    <a:pt x="280" y="778"/>
                  </a:lnTo>
                  <a:lnTo>
                    <a:pt x="318" y="787"/>
                  </a:lnTo>
                  <a:lnTo>
                    <a:pt x="357" y="794"/>
                  </a:lnTo>
                  <a:lnTo>
                    <a:pt x="398" y="796"/>
                  </a:lnTo>
                  <a:lnTo>
                    <a:pt x="439" y="794"/>
                  </a:lnTo>
                  <a:lnTo>
                    <a:pt x="478" y="787"/>
                  </a:lnTo>
                  <a:lnTo>
                    <a:pt x="516" y="778"/>
                  </a:lnTo>
                  <a:lnTo>
                    <a:pt x="553" y="764"/>
                  </a:lnTo>
                  <a:lnTo>
                    <a:pt x="588" y="747"/>
                  </a:lnTo>
                  <a:lnTo>
                    <a:pt x="620" y="728"/>
                  </a:lnTo>
                  <a:lnTo>
                    <a:pt x="651" y="705"/>
                  </a:lnTo>
                  <a:lnTo>
                    <a:pt x="680" y="679"/>
                  </a:lnTo>
                  <a:lnTo>
                    <a:pt x="706" y="652"/>
                  </a:lnTo>
                  <a:lnTo>
                    <a:pt x="728" y="621"/>
                  </a:lnTo>
                  <a:lnTo>
                    <a:pt x="748" y="588"/>
                  </a:lnTo>
                  <a:lnTo>
                    <a:pt x="765" y="553"/>
                  </a:lnTo>
                  <a:lnTo>
                    <a:pt x="779" y="517"/>
                  </a:lnTo>
                  <a:lnTo>
                    <a:pt x="788" y="479"/>
                  </a:lnTo>
                  <a:lnTo>
                    <a:pt x="795" y="440"/>
                  </a:lnTo>
                  <a:lnTo>
                    <a:pt x="797" y="399"/>
                  </a:lnTo>
                  <a:lnTo>
                    <a:pt x="795" y="358"/>
                  </a:lnTo>
                  <a:lnTo>
                    <a:pt x="788" y="319"/>
                  </a:lnTo>
                  <a:lnTo>
                    <a:pt x="779" y="280"/>
                  </a:lnTo>
                  <a:lnTo>
                    <a:pt x="765" y="244"/>
                  </a:lnTo>
                  <a:lnTo>
                    <a:pt x="748" y="208"/>
                  </a:lnTo>
                  <a:lnTo>
                    <a:pt x="728" y="176"/>
                  </a:lnTo>
                  <a:lnTo>
                    <a:pt x="706" y="145"/>
                  </a:lnTo>
                  <a:lnTo>
                    <a:pt x="680" y="117"/>
                  </a:lnTo>
                  <a:lnTo>
                    <a:pt x="651" y="91"/>
                  </a:lnTo>
                  <a:lnTo>
                    <a:pt x="620" y="68"/>
                  </a:lnTo>
                  <a:lnTo>
                    <a:pt x="588" y="49"/>
                  </a:lnTo>
                  <a:lnTo>
                    <a:pt x="553" y="32"/>
                  </a:lnTo>
                  <a:lnTo>
                    <a:pt x="516" y="18"/>
                  </a:lnTo>
                  <a:lnTo>
                    <a:pt x="478" y="9"/>
                  </a:lnTo>
                  <a:lnTo>
                    <a:pt x="439" y="2"/>
                  </a:lnTo>
                  <a:lnTo>
                    <a:pt x="398" y="0"/>
                  </a:lnTo>
                  <a:lnTo>
                    <a:pt x="357" y="2"/>
                  </a:lnTo>
                  <a:lnTo>
                    <a:pt x="318" y="9"/>
                  </a:lnTo>
                  <a:lnTo>
                    <a:pt x="280" y="18"/>
                  </a:lnTo>
                  <a:lnTo>
                    <a:pt x="244" y="32"/>
                  </a:lnTo>
                  <a:lnTo>
                    <a:pt x="209" y="49"/>
                  </a:lnTo>
                  <a:lnTo>
                    <a:pt x="176" y="68"/>
                  </a:lnTo>
                  <a:lnTo>
                    <a:pt x="145" y="91"/>
                  </a:lnTo>
                  <a:lnTo>
                    <a:pt x="117" y="117"/>
                  </a:lnTo>
                  <a:lnTo>
                    <a:pt x="91" y="145"/>
                  </a:lnTo>
                  <a:lnTo>
                    <a:pt x="68" y="176"/>
                  </a:lnTo>
                  <a:lnTo>
                    <a:pt x="48" y="208"/>
                  </a:lnTo>
                  <a:lnTo>
                    <a:pt x="31" y="244"/>
                  </a:lnTo>
                  <a:lnTo>
                    <a:pt x="17" y="280"/>
                  </a:lnTo>
                  <a:lnTo>
                    <a:pt x="8" y="319"/>
                  </a:lnTo>
                  <a:lnTo>
                    <a:pt x="1" y="358"/>
                  </a:lnTo>
                  <a:lnTo>
                    <a:pt x="0" y="399"/>
                  </a:lnTo>
                  <a:lnTo>
                    <a:pt x="12" y="39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" name="Freeform 119"/>
            <p:cNvSpPr>
              <a:spLocks/>
            </p:cNvSpPr>
            <p:nvPr/>
          </p:nvSpPr>
          <p:spPr bwMode="auto">
            <a:xfrm>
              <a:off x="1545" y="2127"/>
              <a:ext cx="468" cy="552"/>
            </a:xfrm>
            <a:custGeom>
              <a:avLst/>
              <a:gdLst/>
              <a:ahLst/>
              <a:cxnLst>
                <a:cxn ang="0">
                  <a:pos x="408" y="329"/>
                </a:cxn>
                <a:cxn ang="0">
                  <a:pos x="401" y="340"/>
                </a:cxn>
                <a:cxn ang="0">
                  <a:pos x="424" y="349"/>
                </a:cxn>
                <a:cxn ang="0">
                  <a:pos x="410" y="369"/>
                </a:cxn>
                <a:cxn ang="0">
                  <a:pos x="337" y="441"/>
                </a:cxn>
                <a:cxn ang="0">
                  <a:pos x="195" y="342"/>
                </a:cxn>
                <a:cxn ang="0">
                  <a:pos x="147" y="314"/>
                </a:cxn>
                <a:cxn ang="0">
                  <a:pos x="187" y="260"/>
                </a:cxn>
                <a:cxn ang="0">
                  <a:pos x="247" y="300"/>
                </a:cxn>
                <a:cxn ang="0">
                  <a:pos x="288" y="176"/>
                </a:cxn>
                <a:cxn ang="0">
                  <a:pos x="374" y="121"/>
                </a:cxn>
                <a:cxn ang="0">
                  <a:pos x="437" y="204"/>
                </a:cxn>
                <a:cxn ang="0">
                  <a:pos x="433" y="181"/>
                </a:cxn>
                <a:cxn ang="0">
                  <a:pos x="417" y="78"/>
                </a:cxn>
                <a:cxn ang="0">
                  <a:pos x="395" y="10"/>
                </a:cxn>
                <a:cxn ang="0">
                  <a:pos x="352" y="22"/>
                </a:cxn>
                <a:cxn ang="0">
                  <a:pos x="163" y="235"/>
                </a:cxn>
                <a:cxn ang="0">
                  <a:pos x="136" y="309"/>
                </a:cxn>
                <a:cxn ang="0">
                  <a:pos x="143" y="322"/>
                </a:cxn>
                <a:cxn ang="0">
                  <a:pos x="154" y="335"/>
                </a:cxn>
                <a:cxn ang="0">
                  <a:pos x="148" y="444"/>
                </a:cxn>
                <a:cxn ang="0">
                  <a:pos x="81" y="458"/>
                </a:cxn>
                <a:cxn ang="0">
                  <a:pos x="174" y="419"/>
                </a:cxn>
                <a:cxn ang="0">
                  <a:pos x="178" y="361"/>
                </a:cxn>
                <a:cxn ang="0">
                  <a:pos x="140" y="469"/>
                </a:cxn>
                <a:cxn ang="0">
                  <a:pos x="32" y="393"/>
                </a:cxn>
                <a:cxn ang="0">
                  <a:pos x="50" y="430"/>
                </a:cxn>
                <a:cxn ang="0">
                  <a:pos x="47" y="516"/>
                </a:cxn>
                <a:cxn ang="0">
                  <a:pos x="134" y="546"/>
                </a:cxn>
                <a:cxn ang="0">
                  <a:pos x="328" y="546"/>
                </a:cxn>
                <a:cxn ang="0">
                  <a:pos x="399" y="433"/>
                </a:cxn>
                <a:cxn ang="0">
                  <a:pos x="428" y="344"/>
                </a:cxn>
                <a:cxn ang="0">
                  <a:pos x="435" y="291"/>
                </a:cxn>
                <a:cxn ang="0">
                  <a:pos x="38" y="497"/>
                </a:cxn>
                <a:cxn ang="0">
                  <a:pos x="66" y="523"/>
                </a:cxn>
                <a:cxn ang="0">
                  <a:pos x="75" y="515"/>
                </a:cxn>
                <a:cxn ang="0">
                  <a:pos x="178" y="239"/>
                </a:cxn>
                <a:cxn ang="0">
                  <a:pos x="387" y="28"/>
                </a:cxn>
                <a:cxn ang="0">
                  <a:pos x="404" y="83"/>
                </a:cxn>
                <a:cxn ang="0">
                  <a:pos x="203" y="237"/>
                </a:cxn>
                <a:cxn ang="0">
                  <a:pos x="460" y="276"/>
                </a:cxn>
                <a:cxn ang="0">
                  <a:pos x="460" y="276"/>
                </a:cxn>
                <a:cxn ang="0">
                  <a:pos x="338" y="133"/>
                </a:cxn>
                <a:cxn ang="0">
                  <a:pos x="229" y="280"/>
                </a:cxn>
                <a:cxn ang="0">
                  <a:pos x="231" y="215"/>
                </a:cxn>
                <a:cxn ang="0">
                  <a:pos x="244" y="230"/>
                </a:cxn>
                <a:cxn ang="0">
                  <a:pos x="269" y="197"/>
                </a:cxn>
                <a:cxn ang="0">
                  <a:pos x="258" y="284"/>
                </a:cxn>
                <a:cxn ang="0">
                  <a:pos x="272" y="158"/>
                </a:cxn>
                <a:cxn ang="0">
                  <a:pos x="288" y="166"/>
                </a:cxn>
                <a:cxn ang="0">
                  <a:pos x="198" y="273"/>
                </a:cxn>
                <a:cxn ang="0">
                  <a:pos x="90" y="530"/>
                </a:cxn>
                <a:cxn ang="0">
                  <a:pos x="104" y="505"/>
                </a:cxn>
                <a:cxn ang="0">
                  <a:pos x="162" y="538"/>
                </a:cxn>
                <a:cxn ang="0">
                  <a:pos x="122" y="479"/>
                </a:cxn>
                <a:cxn ang="0">
                  <a:pos x="460" y="276"/>
                </a:cxn>
                <a:cxn ang="0">
                  <a:pos x="190" y="506"/>
                </a:cxn>
                <a:cxn ang="0">
                  <a:pos x="305" y="523"/>
                </a:cxn>
                <a:cxn ang="0">
                  <a:pos x="178" y="537"/>
                </a:cxn>
                <a:cxn ang="0">
                  <a:pos x="206" y="479"/>
                </a:cxn>
                <a:cxn ang="0">
                  <a:pos x="245" y="413"/>
                </a:cxn>
              </a:cxnLst>
              <a:rect l="0" t="0" r="r" b="b"/>
              <a:pathLst>
                <a:path w="468" h="552">
                  <a:moveTo>
                    <a:pt x="460" y="276"/>
                  </a:moveTo>
                  <a:lnTo>
                    <a:pt x="452" y="282"/>
                  </a:lnTo>
                  <a:lnTo>
                    <a:pt x="442" y="285"/>
                  </a:lnTo>
                  <a:lnTo>
                    <a:pt x="432" y="289"/>
                  </a:lnTo>
                  <a:lnTo>
                    <a:pt x="422" y="294"/>
                  </a:lnTo>
                  <a:lnTo>
                    <a:pt x="419" y="298"/>
                  </a:lnTo>
                  <a:lnTo>
                    <a:pt x="418" y="303"/>
                  </a:lnTo>
                  <a:lnTo>
                    <a:pt x="420" y="313"/>
                  </a:lnTo>
                  <a:lnTo>
                    <a:pt x="423" y="319"/>
                  </a:lnTo>
                  <a:lnTo>
                    <a:pt x="423" y="322"/>
                  </a:lnTo>
                  <a:lnTo>
                    <a:pt x="421" y="323"/>
                  </a:lnTo>
                  <a:lnTo>
                    <a:pt x="416" y="324"/>
                  </a:lnTo>
                  <a:lnTo>
                    <a:pt x="408" y="329"/>
                  </a:lnTo>
                  <a:lnTo>
                    <a:pt x="405" y="333"/>
                  </a:lnTo>
                  <a:lnTo>
                    <a:pt x="402" y="336"/>
                  </a:lnTo>
                  <a:lnTo>
                    <a:pt x="394" y="341"/>
                  </a:lnTo>
                  <a:lnTo>
                    <a:pt x="389" y="342"/>
                  </a:lnTo>
                  <a:lnTo>
                    <a:pt x="383" y="342"/>
                  </a:lnTo>
                  <a:lnTo>
                    <a:pt x="381" y="343"/>
                  </a:lnTo>
                  <a:lnTo>
                    <a:pt x="380" y="343"/>
                  </a:lnTo>
                  <a:lnTo>
                    <a:pt x="381" y="344"/>
                  </a:lnTo>
                  <a:lnTo>
                    <a:pt x="383" y="346"/>
                  </a:lnTo>
                  <a:lnTo>
                    <a:pt x="387" y="346"/>
                  </a:lnTo>
                  <a:lnTo>
                    <a:pt x="392" y="346"/>
                  </a:lnTo>
                  <a:lnTo>
                    <a:pt x="395" y="345"/>
                  </a:lnTo>
                  <a:lnTo>
                    <a:pt x="401" y="340"/>
                  </a:lnTo>
                  <a:lnTo>
                    <a:pt x="404" y="336"/>
                  </a:lnTo>
                  <a:lnTo>
                    <a:pt x="410" y="331"/>
                  </a:lnTo>
                  <a:lnTo>
                    <a:pt x="414" y="328"/>
                  </a:lnTo>
                  <a:lnTo>
                    <a:pt x="419" y="327"/>
                  </a:lnTo>
                  <a:lnTo>
                    <a:pt x="424" y="328"/>
                  </a:lnTo>
                  <a:lnTo>
                    <a:pt x="426" y="330"/>
                  </a:lnTo>
                  <a:lnTo>
                    <a:pt x="425" y="334"/>
                  </a:lnTo>
                  <a:lnTo>
                    <a:pt x="422" y="336"/>
                  </a:lnTo>
                  <a:lnTo>
                    <a:pt x="418" y="338"/>
                  </a:lnTo>
                  <a:lnTo>
                    <a:pt x="416" y="340"/>
                  </a:lnTo>
                  <a:lnTo>
                    <a:pt x="422" y="346"/>
                  </a:lnTo>
                  <a:lnTo>
                    <a:pt x="424" y="348"/>
                  </a:lnTo>
                  <a:lnTo>
                    <a:pt x="424" y="349"/>
                  </a:lnTo>
                  <a:lnTo>
                    <a:pt x="424" y="353"/>
                  </a:lnTo>
                  <a:lnTo>
                    <a:pt x="420" y="355"/>
                  </a:lnTo>
                  <a:lnTo>
                    <a:pt x="414" y="355"/>
                  </a:lnTo>
                  <a:lnTo>
                    <a:pt x="402" y="351"/>
                  </a:lnTo>
                  <a:lnTo>
                    <a:pt x="402" y="350"/>
                  </a:lnTo>
                  <a:lnTo>
                    <a:pt x="399" y="351"/>
                  </a:lnTo>
                  <a:lnTo>
                    <a:pt x="403" y="356"/>
                  </a:lnTo>
                  <a:lnTo>
                    <a:pt x="409" y="358"/>
                  </a:lnTo>
                  <a:lnTo>
                    <a:pt x="416" y="358"/>
                  </a:lnTo>
                  <a:lnTo>
                    <a:pt x="415" y="360"/>
                  </a:lnTo>
                  <a:lnTo>
                    <a:pt x="414" y="363"/>
                  </a:lnTo>
                  <a:lnTo>
                    <a:pt x="411" y="367"/>
                  </a:lnTo>
                  <a:lnTo>
                    <a:pt x="410" y="369"/>
                  </a:lnTo>
                  <a:lnTo>
                    <a:pt x="408" y="378"/>
                  </a:lnTo>
                  <a:lnTo>
                    <a:pt x="408" y="387"/>
                  </a:lnTo>
                  <a:lnTo>
                    <a:pt x="409" y="395"/>
                  </a:lnTo>
                  <a:lnTo>
                    <a:pt x="408" y="404"/>
                  </a:lnTo>
                  <a:lnTo>
                    <a:pt x="406" y="411"/>
                  </a:lnTo>
                  <a:lnTo>
                    <a:pt x="404" y="415"/>
                  </a:lnTo>
                  <a:lnTo>
                    <a:pt x="402" y="420"/>
                  </a:lnTo>
                  <a:lnTo>
                    <a:pt x="397" y="425"/>
                  </a:lnTo>
                  <a:lnTo>
                    <a:pt x="386" y="431"/>
                  </a:lnTo>
                  <a:lnTo>
                    <a:pt x="376" y="436"/>
                  </a:lnTo>
                  <a:lnTo>
                    <a:pt x="364" y="439"/>
                  </a:lnTo>
                  <a:lnTo>
                    <a:pt x="352" y="440"/>
                  </a:lnTo>
                  <a:lnTo>
                    <a:pt x="337" y="441"/>
                  </a:lnTo>
                  <a:lnTo>
                    <a:pt x="322" y="439"/>
                  </a:lnTo>
                  <a:lnTo>
                    <a:pt x="309" y="438"/>
                  </a:lnTo>
                  <a:lnTo>
                    <a:pt x="296" y="433"/>
                  </a:lnTo>
                  <a:lnTo>
                    <a:pt x="271" y="421"/>
                  </a:lnTo>
                  <a:lnTo>
                    <a:pt x="247" y="404"/>
                  </a:lnTo>
                  <a:lnTo>
                    <a:pt x="236" y="396"/>
                  </a:lnTo>
                  <a:lnTo>
                    <a:pt x="227" y="388"/>
                  </a:lnTo>
                  <a:lnTo>
                    <a:pt x="219" y="382"/>
                  </a:lnTo>
                  <a:lnTo>
                    <a:pt x="212" y="375"/>
                  </a:lnTo>
                  <a:lnTo>
                    <a:pt x="201" y="363"/>
                  </a:lnTo>
                  <a:lnTo>
                    <a:pt x="193" y="353"/>
                  </a:lnTo>
                  <a:lnTo>
                    <a:pt x="195" y="346"/>
                  </a:lnTo>
                  <a:lnTo>
                    <a:pt x="195" y="342"/>
                  </a:lnTo>
                  <a:lnTo>
                    <a:pt x="193" y="338"/>
                  </a:lnTo>
                  <a:lnTo>
                    <a:pt x="192" y="339"/>
                  </a:lnTo>
                  <a:lnTo>
                    <a:pt x="191" y="340"/>
                  </a:lnTo>
                  <a:lnTo>
                    <a:pt x="190" y="344"/>
                  </a:lnTo>
                  <a:lnTo>
                    <a:pt x="183" y="348"/>
                  </a:lnTo>
                  <a:lnTo>
                    <a:pt x="179" y="349"/>
                  </a:lnTo>
                  <a:lnTo>
                    <a:pt x="176" y="349"/>
                  </a:lnTo>
                  <a:lnTo>
                    <a:pt x="168" y="345"/>
                  </a:lnTo>
                  <a:lnTo>
                    <a:pt x="163" y="337"/>
                  </a:lnTo>
                  <a:lnTo>
                    <a:pt x="161" y="333"/>
                  </a:lnTo>
                  <a:lnTo>
                    <a:pt x="159" y="329"/>
                  </a:lnTo>
                  <a:lnTo>
                    <a:pt x="153" y="321"/>
                  </a:lnTo>
                  <a:lnTo>
                    <a:pt x="147" y="314"/>
                  </a:lnTo>
                  <a:lnTo>
                    <a:pt x="142" y="306"/>
                  </a:lnTo>
                  <a:lnTo>
                    <a:pt x="139" y="298"/>
                  </a:lnTo>
                  <a:lnTo>
                    <a:pt x="137" y="290"/>
                  </a:lnTo>
                  <a:lnTo>
                    <a:pt x="137" y="273"/>
                  </a:lnTo>
                  <a:lnTo>
                    <a:pt x="139" y="265"/>
                  </a:lnTo>
                  <a:lnTo>
                    <a:pt x="141" y="256"/>
                  </a:lnTo>
                  <a:lnTo>
                    <a:pt x="147" y="248"/>
                  </a:lnTo>
                  <a:lnTo>
                    <a:pt x="156" y="242"/>
                  </a:lnTo>
                  <a:lnTo>
                    <a:pt x="169" y="243"/>
                  </a:lnTo>
                  <a:lnTo>
                    <a:pt x="175" y="244"/>
                  </a:lnTo>
                  <a:lnTo>
                    <a:pt x="180" y="249"/>
                  </a:lnTo>
                  <a:lnTo>
                    <a:pt x="184" y="254"/>
                  </a:lnTo>
                  <a:lnTo>
                    <a:pt x="187" y="260"/>
                  </a:lnTo>
                  <a:lnTo>
                    <a:pt x="192" y="274"/>
                  </a:lnTo>
                  <a:lnTo>
                    <a:pt x="195" y="285"/>
                  </a:lnTo>
                  <a:lnTo>
                    <a:pt x="206" y="288"/>
                  </a:lnTo>
                  <a:lnTo>
                    <a:pt x="212" y="287"/>
                  </a:lnTo>
                  <a:lnTo>
                    <a:pt x="217" y="283"/>
                  </a:lnTo>
                  <a:lnTo>
                    <a:pt x="220" y="285"/>
                  </a:lnTo>
                  <a:lnTo>
                    <a:pt x="222" y="289"/>
                  </a:lnTo>
                  <a:lnTo>
                    <a:pt x="224" y="292"/>
                  </a:lnTo>
                  <a:lnTo>
                    <a:pt x="228" y="294"/>
                  </a:lnTo>
                  <a:lnTo>
                    <a:pt x="229" y="294"/>
                  </a:lnTo>
                  <a:lnTo>
                    <a:pt x="234" y="297"/>
                  </a:lnTo>
                  <a:lnTo>
                    <a:pt x="241" y="299"/>
                  </a:lnTo>
                  <a:lnTo>
                    <a:pt x="247" y="300"/>
                  </a:lnTo>
                  <a:lnTo>
                    <a:pt x="254" y="298"/>
                  </a:lnTo>
                  <a:lnTo>
                    <a:pt x="259" y="296"/>
                  </a:lnTo>
                  <a:lnTo>
                    <a:pt x="266" y="286"/>
                  </a:lnTo>
                  <a:lnTo>
                    <a:pt x="269" y="277"/>
                  </a:lnTo>
                  <a:lnTo>
                    <a:pt x="272" y="256"/>
                  </a:lnTo>
                  <a:lnTo>
                    <a:pt x="281" y="247"/>
                  </a:lnTo>
                  <a:lnTo>
                    <a:pt x="286" y="238"/>
                  </a:lnTo>
                  <a:lnTo>
                    <a:pt x="291" y="227"/>
                  </a:lnTo>
                  <a:lnTo>
                    <a:pt x="292" y="216"/>
                  </a:lnTo>
                  <a:lnTo>
                    <a:pt x="291" y="210"/>
                  </a:lnTo>
                  <a:lnTo>
                    <a:pt x="289" y="204"/>
                  </a:lnTo>
                  <a:lnTo>
                    <a:pt x="283" y="189"/>
                  </a:lnTo>
                  <a:lnTo>
                    <a:pt x="288" y="176"/>
                  </a:lnTo>
                  <a:lnTo>
                    <a:pt x="294" y="174"/>
                  </a:lnTo>
                  <a:lnTo>
                    <a:pt x="303" y="171"/>
                  </a:lnTo>
                  <a:lnTo>
                    <a:pt x="311" y="165"/>
                  </a:lnTo>
                  <a:lnTo>
                    <a:pt x="319" y="156"/>
                  </a:lnTo>
                  <a:lnTo>
                    <a:pt x="324" y="146"/>
                  </a:lnTo>
                  <a:lnTo>
                    <a:pt x="325" y="146"/>
                  </a:lnTo>
                  <a:lnTo>
                    <a:pt x="337" y="144"/>
                  </a:lnTo>
                  <a:lnTo>
                    <a:pt x="349" y="140"/>
                  </a:lnTo>
                  <a:lnTo>
                    <a:pt x="359" y="134"/>
                  </a:lnTo>
                  <a:lnTo>
                    <a:pt x="364" y="128"/>
                  </a:lnTo>
                  <a:lnTo>
                    <a:pt x="368" y="123"/>
                  </a:lnTo>
                  <a:lnTo>
                    <a:pt x="370" y="120"/>
                  </a:lnTo>
                  <a:lnTo>
                    <a:pt x="374" y="121"/>
                  </a:lnTo>
                  <a:lnTo>
                    <a:pt x="381" y="121"/>
                  </a:lnTo>
                  <a:lnTo>
                    <a:pt x="392" y="117"/>
                  </a:lnTo>
                  <a:lnTo>
                    <a:pt x="402" y="112"/>
                  </a:lnTo>
                  <a:lnTo>
                    <a:pt x="405" y="112"/>
                  </a:lnTo>
                  <a:lnTo>
                    <a:pt x="406" y="113"/>
                  </a:lnTo>
                  <a:lnTo>
                    <a:pt x="414" y="131"/>
                  </a:lnTo>
                  <a:lnTo>
                    <a:pt x="420" y="149"/>
                  </a:lnTo>
                  <a:lnTo>
                    <a:pt x="423" y="154"/>
                  </a:lnTo>
                  <a:lnTo>
                    <a:pt x="425" y="161"/>
                  </a:lnTo>
                  <a:lnTo>
                    <a:pt x="426" y="174"/>
                  </a:lnTo>
                  <a:lnTo>
                    <a:pt x="428" y="185"/>
                  </a:lnTo>
                  <a:lnTo>
                    <a:pt x="432" y="195"/>
                  </a:lnTo>
                  <a:lnTo>
                    <a:pt x="437" y="204"/>
                  </a:lnTo>
                  <a:lnTo>
                    <a:pt x="441" y="216"/>
                  </a:lnTo>
                  <a:lnTo>
                    <a:pt x="445" y="227"/>
                  </a:lnTo>
                  <a:lnTo>
                    <a:pt x="450" y="238"/>
                  </a:lnTo>
                  <a:lnTo>
                    <a:pt x="461" y="260"/>
                  </a:lnTo>
                  <a:lnTo>
                    <a:pt x="462" y="265"/>
                  </a:lnTo>
                  <a:lnTo>
                    <a:pt x="463" y="269"/>
                  </a:lnTo>
                  <a:lnTo>
                    <a:pt x="463" y="272"/>
                  </a:lnTo>
                  <a:lnTo>
                    <a:pt x="461" y="276"/>
                  </a:lnTo>
                  <a:lnTo>
                    <a:pt x="460" y="276"/>
                  </a:lnTo>
                  <a:lnTo>
                    <a:pt x="460" y="276"/>
                  </a:lnTo>
                  <a:lnTo>
                    <a:pt x="465" y="251"/>
                  </a:lnTo>
                  <a:lnTo>
                    <a:pt x="448" y="216"/>
                  </a:lnTo>
                  <a:lnTo>
                    <a:pt x="433" y="181"/>
                  </a:lnTo>
                  <a:lnTo>
                    <a:pt x="430" y="174"/>
                  </a:lnTo>
                  <a:lnTo>
                    <a:pt x="429" y="167"/>
                  </a:lnTo>
                  <a:lnTo>
                    <a:pt x="429" y="154"/>
                  </a:lnTo>
                  <a:lnTo>
                    <a:pt x="423" y="133"/>
                  </a:lnTo>
                  <a:lnTo>
                    <a:pt x="415" y="113"/>
                  </a:lnTo>
                  <a:lnTo>
                    <a:pt x="414" y="111"/>
                  </a:lnTo>
                  <a:lnTo>
                    <a:pt x="415" y="109"/>
                  </a:lnTo>
                  <a:lnTo>
                    <a:pt x="416" y="108"/>
                  </a:lnTo>
                  <a:lnTo>
                    <a:pt x="418" y="106"/>
                  </a:lnTo>
                  <a:lnTo>
                    <a:pt x="419" y="94"/>
                  </a:lnTo>
                  <a:lnTo>
                    <a:pt x="416" y="83"/>
                  </a:lnTo>
                  <a:lnTo>
                    <a:pt x="416" y="80"/>
                  </a:lnTo>
                  <a:lnTo>
                    <a:pt x="417" y="78"/>
                  </a:lnTo>
                  <a:lnTo>
                    <a:pt x="418" y="75"/>
                  </a:lnTo>
                  <a:lnTo>
                    <a:pt x="418" y="73"/>
                  </a:lnTo>
                  <a:lnTo>
                    <a:pt x="417" y="68"/>
                  </a:lnTo>
                  <a:lnTo>
                    <a:pt x="415" y="64"/>
                  </a:lnTo>
                  <a:lnTo>
                    <a:pt x="411" y="60"/>
                  </a:lnTo>
                  <a:lnTo>
                    <a:pt x="408" y="58"/>
                  </a:lnTo>
                  <a:lnTo>
                    <a:pt x="400" y="47"/>
                  </a:lnTo>
                  <a:lnTo>
                    <a:pt x="391" y="36"/>
                  </a:lnTo>
                  <a:lnTo>
                    <a:pt x="391" y="34"/>
                  </a:lnTo>
                  <a:lnTo>
                    <a:pt x="390" y="34"/>
                  </a:lnTo>
                  <a:lnTo>
                    <a:pt x="395" y="27"/>
                  </a:lnTo>
                  <a:lnTo>
                    <a:pt x="397" y="19"/>
                  </a:lnTo>
                  <a:lnTo>
                    <a:pt x="395" y="10"/>
                  </a:lnTo>
                  <a:lnTo>
                    <a:pt x="392" y="6"/>
                  </a:lnTo>
                  <a:lnTo>
                    <a:pt x="389" y="1"/>
                  </a:lnTo>
                  <a:lnTo>
                    <a:pt x="382" y="0"/>
                  </a:lnTo>
                  <a:lnTo>
                    <a:pt x="375" y="2"/>
                  </a:lnTo>
                  <a:lnTo>
                    <a:pt x="362" y="9"/>
                  </a:lnTo>
                  <a:lnTo>
                    <a:pt x="361" y="10"/>
                  </a:lnTo>
                  <a:lnTo>
                    <a:pt x="360" y="12"/>
                  </a:lnTo>
                  <a:lnTo>
                    <a:pt x="356" y="13"/>
                  </a:lnTo>
                  <a:lnTo>
                    <a:pt x="350" y="9"/>
                  </a:lnTo>
                  <a:lnTo>
                    <a:pt x="348" y="14"/>
                  </a:lnTo>
                  <a:lnTo>
                    <a:pt x="342" y="17"/>
                  </a:lnTo>
                  <a:lnTo>
                    <a:pt x="352" y="21"/>
                  </a:lnTo>
                  <a:lnTo>
                    <a:pt x="352" y="22"/>
                  </a:lnTo>
                  <a:lnTo>
                    <a:pt x="331" y="40"/>
                  </a:lnTo>
                  <a:lnTo>
                    <a:pt x="294" y="76"/>
                  </a:lnTo>
                  <a:lnTo>
                    <a:pt x="285" y="86"/>
                  </a:lnTo>
                  <a:lnTo>
                    <a:pt x="252" y="125"/>
                  </a:lnTo>
                  <a:lnTo>
                    <a:pt x="238" y="142"/>
                  </a:lnTo>
                  <a:lnTo>
                    <a:pt x="222" y="162"/>
                  </a:lnTo>
                  <a:lnTo>
                    <a:pt x="206" y="182"/>
                  </a:lnTo>
                  <a:lnTo>
                    <a:pt x="193" y="201"/>
                  </a:lnTo>
                  <a:lnTo>
                    <a:pt x="182" y="218"/>
                  </a:lnTo>
                  <a:lnTo>
                    <a:pt x="172" y="235"/>
                  </a:lnTo>
                  <a:lnTo>
                    <a:pt x="169" y="237"/>
                  </a:lnTo>
                  <a:lnTo>
                    <a:pt x="167" y="235"/>
                  </a:lnTo>
                  <a:lnTo>
                    <a:pt x="163" y="235"/>
                  </a:lnTo>
                  <a:lnTo>
                    <a:pt x="161" y="235"/>
                  </a:lnTo>
                  <a:lnTo>
                    <a:pt x="163" y="235"/>
                  </a:lnTo>
                  <a:lnTo>
                    <a:pt x="156" y="237"/>
                  </a:lnTo>
                  <a:lnTo>
                    <a:pt x="151" y="239"/>
                  </a:lnTo>
                  <a:lnTo>
                    <a:pt x="146" y="242"/>
                  </a:lnTo>
                  <a:lnTo>
                    <a:pt x="141" y="245"/>
                  </a:lnTo>
                  <a:lnTo>
                    <a:pt x="136" y="253"/>
                  </a:lnTo>
                  <a:lnTo>
                    <a:pt x="131" y="262"/>
                  </a:lnTo>
                  <a:lnTo>
                    <a:pt x="128" y="271"/>
                  </a:lnTo>
                  <a:lnTo>
                    <a:pt x="128" y="280"/>
                  </a:lnTo>
                  <a:lnTo>
                    <a:pt x="129" y="295"/>
                  </a:lnTo>
                  <a:lnTo>
                    <a:pt x="132" y="301"/>
                  </a:lnTo>
                  <a:lnTo>
                    <a:pt x="136" y="309"/>
                  </a:lnTo>
                  <a:lnTo>
                    <a:pt x="126" y="321"/>
                  </a:lnTo>
                  <a:lnTo>
                    <a:pt x="124" y="324"/>
                  </a:lnTo>
                  <a:lnTo>
                    <a:pt x="120" y="326"/>
                  </a:lnTo>
                  <a:lnTo>
                    <a:pt x="116" y="332"/>
                  </a:lnTo>
                  <a:lnTo>
                    <a:pt x="116" y="333"/>
                  </a:lnTo>
                  <a:lnTo>
                    <a:pt x="118" y="335"/>
                  </a:lnTo>
                  <a:lnTo>
                    <a:pt x="128" y="329"/>
                  </a:lnTo>
                  <a:lnTo>
                    <a:pt x="136" y="321"/>
                  </a:lnTo>
                  <a:lnTo>
                    <a:pt x="140" y="317"/>
                  </a:lnTo>
                  <a:lnTo>
                    <a:pt x="141" y="319"/>
                  </a:lnTo>
                  <a:lnTo>
                    <a:pt x="143" y="319"/>
                  </a:lnTo>
                  <a:lnTo>
                    <a:pt x="143" y="321"/>
                  </a:lnTo>
                  <a:lnTo>
                    <a:pt x="143" y="322"/>
                  </a:lnTo>
                  <a:lnTo>
                    <a:pt x="129" y="335"/>
                  </a:lnTo>
                  <a:lnTo>
                    <a:pt x="117" y="345"/>
                  </a:lnTo>
                  <a:lnTo>
                    <a:pt x="91" y="363"/>
                  </a:lnTo>
                  <a:lnTo>
                    <a:pt x="87" y="365"/>
                  </a:lnTo>
                  <a:lnTo>
                    <a:pt x="91" y="365"/>
                  </a:lnTo>
                  <a:lnTo>
                    <a:pt x="101" y="363"/>
                  </a:lnTo>
                  <a:lnTo>
                    <a:pt x="113" y="358"/>
                  </a:lnTo>
                  <a:lnTo>
                    <a:pt x="120" y="351"/>
                  </a:lnTo>
                  <a:lnTo>
                    <a:pt x="143" y="336"/>
                  </a:lnTo>
                  <a:lnTo>
                    <a:pt x="149" y="330"/>
                  </a:lnTo>
                  <a:lnTo>
                    <a:pt x="151" y="332"/>
                  </a:lnTo>
                  <a:lnTo>
                    <a:pt x="153" y="332"/>
                  </a:lnTo>
                  <a:lnTo>
                    <a:pt x="154" y="335"/>
                  </a:lnTo>
                  <a:lnTo>
                    <a:pt x="156" y="339"/>
                  </a:lnTo>
                  <a:lnTo>
                    <a:pt x="158" y="343"/>
                  </a:lnTo>
                  <a:lnTo>
                    <a:pt x="159" y="346"/>
                  </a:lnTo>
                  <a:lnTo>
                    <a:pt x="156" y="353"/>
                  </a:lnTo>
                  <a:lnTo>
                    <a:pt x="156" y="361"/>
                  </a:lnTo>
                  <a:lnTo>
                    <a:pt x="158" y="379"/>
                  </a:lnTo>
                  <a:lnTo>
                    <a:pt x="161" y="396"/>
                  </a:lnTo>
                  <a:lnTo>
                    <a:pt x="166" y="413"/>
                  </a:lnTo>
                  <a:lnTo>
                    <a:pt x="167" y="431"/>
                  </a:lnTo>
                  <a:lnTo>
                    <a:pt x="167" y="433"/>
                  </a:lnTo>
                  <a:lnTo>
                    <a:pt x="165" y="439"/>
                  </a:lnTo>
                  <a:lnTo>
                    <a:pt x="159" y="442"/>
                  </a:lnTo>
                  <a:lnTo>
                    <a:pt x="148" y="444"/>
                  </a:lnTo>
                  <a:lnTo>
                    <a:pt x="133" y="444"/>
                  </a:lnTo>
                  <a:lnTo>
                    <a:pt x="116" y="444"/>
                  </a:lnTo>
                  <a:lnTo>
                    <a:pt x="101" y="446"/>
                  </a:lnTo>
                  <a:lnTo>
                    <a:pt x="99" y="446"/>
                  </a:lnTo>
                  <a:lnTo>
                    <a:pt x="97" y="447"/>
                  </a:lnTo>
                  <a:lnTo>
                    <a:pt x="91" y="448"/>
                  </a:lnTo>
                  <a:lnTo>
                    <a:pt x="87" y="451"/>
                  </a:lnTo>
                  <a:lnTo>
                    <a:pt x="81" y="451"/>
                  </a:lnTo>
                  <a:lnTo>
                    <a:pt x="81" y="452"/>
                  </a:lnTo>
                  <a:lnTo>
                    <a:pt x="77" y="454"/>
                  </a:lnTo>
                  <a:lnTo>
                    <a:pt x="77" y="456"/>
                  </a:lnTo>
                  <a:lnTo>
                    <a:pt x="79" y="458"/>
                  </a:lnTo>
                  <a:lnTo>
                    <a:pt x="81" y="458"/>
                  </a:lnTo>
                  <a:lnTo>
                    <a:pt x="85" y="458"/>
                  </a:lnTo>
                  <a:lnTo>
                    <a:pt x="89" y="456"/>
                  </a:lnTo>
                  <a:lnTo>
                    <a:pt x="94" y="455"/>
                  </a:lnTo>
                  <a:lnTo>
                    <a:pt x="97" y="454"/>
                  </a:lnTo>
                  <a:lnTo>
                    <a:pt x="126" y="453"/>
                  </a:lnTo>
                  <a:lnTo>
                    <a:pt x="139" y="453"/>
                  </a:lnTo>
                  <a:lnTo>
                    <a:pt x="151" y="454"/>
                  </a:lnTo>
                  <a:lnTo>
                    <a:pt x="156" y="454"/>
                  </a:lnTo>
                  <a:lnTo>
                    <a:pt x="162" y="452"/>
                  </a:lnTo>
                  <a:lnTo>
                    <a:pt x="168" y="449"/>
                  </a:lnTo>
                  <a:lnTo>
                    <a:pt x="172" y="442"/>
                  </a:lnTo>
                  <a:lnTo>
                    <a:pt x="174" y="431"/>
                  </a:lnTo>
                  <a:lnTo>
                    <a:pt x="174" y="419"/>
                  </a:lnTo>
                  <a:lnTo>
                    <a:pt x="172" y="410"/>
                  </a:lnTo>
                  <a:lnTo>
                    <a:pt x="168" y="392"/>
                  </a:lnTo>
                  <a:lnTo>
                    <a:pt x="166" y="377"/>
                  </a:lnTo>
                  <a:lnTo>
                    <a:pt x="165" y="361"/>
                  </a:lnTo>
                  <a:lnTo>
                    <a:pt x="165" y="356"/>
                  </a:lnTo>
                  <a:lnTo>
                    <a:pt x="167" y="356"/>
                  </a:lnTo>
                  <a:lnTo>
                    <a:pt x="168" y="356"/>
                  </a:lnTo>
                  <a:lnTo>
                    <a:pt x="169" y="358"/>
                  </a:lnTo>
                  <a:lnTo>
                    <a:pt x="172" y="358"/>
                  </a:lnTo>
                  <a:lnTo>
                    <a:pt x="173" y="360"/>
                  </a:lnTo>
                  <a:lnTo>
                    <a:pt x="176" y="360"/>
                  </a:lnTo>
                  <a:lnTo>
                    <a:pt x="178" y="360"/>
                  </a:lnTo>
                  <a:lnTo>
                    <a:pt x="178" y="361"/>
                  </a:lnTo>
                  <a:lnTo>
                    <a:pt x="186" y="390"/>
                  </a:lnTo>
                  <a:lnTo>
                    <a:pt x="192" y="410"/>
                  </a:lnTo>
                  <a:lnTo>
                    <a:pt x="193" y="417"/>
                  </a:lnTo>
                  <a:lnTo>
                    <a:pt x="195" y="426"/>
                  </a:lnTo>
                  <a:lnTo>
                    <a:pt x="197" y="442"/>
                  </a:lnTo>
                  <a:lnTo>
                    <a:pt x="196" y="453"/>
                  </a:lnTo>
                  <a:lnTo>
                    <a:pt x="193" y="462"/>
                  </a:lnTo>
                  <a:lnTo>
                    <a:pt x="189" y="467"/>
                  </a:lnTo>
                  <a:lnTo>
                    <a:pt x="182" y="471"/>
                  </a:lnTo>
                  <a:lnTo>
                    <a:pt x="168" y="472"/>
                  </a:lnTo>
                  <a:lnTo>
                    <a:pt x="168" y="471"/>
                  </a:lnTo>
                  <a:lnTo>
                    <a:pt x="165" y="471"/>
                  </a:lnTo>
                  <a:lnTo>
                    <a:pt x="140" y="469"/>
                  </a:lnTo>
                  <a:lnTo>
                    <a:pt x="106" y="468"/>
                  </a:lnTo>
                  <a:lnTo>
                    <a:pt x="72" y="469"/>
                  </a:lnTo>
                  <a:lnTo>
                    <a:pt x="66" y="471"/>
                  </a:lnTo>
                  <a:lnTo>
                    <a:pt x="58" y="471"/>
                  </a:lnTo>
                  <a:lnTo>
                    <a:pt x="56" y="467"/>
                  </a:lnTo>
                  <a:lnTo>
                    <a:pt x="56" y="466"/>
                  </a:lnTo>
                  <a:lnTo>
                    <a:pt x="62" y="452"/>
                  </a:lnTo>
                  <a:lnTo>
                    <a:pt x="63" y="440"/>
                  </a:lnTo>
                  <a:lnTo>
                    <a:pt x="62" y="433"/>
                  </a:lnTo>
                  <a:lnTo>
                    <a:pt x="58" y="425"/>
                  </a:lnTo>
                  <a:lnTo>
                    <a:pt x="49" y="411"/>
                  </a:lnTo>
                  <a:lnTo>
                    <a:pt x="38" y="400"/>
                  </a:lnTo>
                  <a:lnTo>
                    <a:pt x="32" y="393"/>
                  </a:lnTo>
                  <a:lnTo>
                    <a:pt x="24" y="387"/>
                  </a:lnTo>
                  <a:lnTo>
                    <a:pt x="11" y="373"/>
                  </a:lnTo>
                  <a:lnTo>
                    <a:pt x="8" y="373"/>
                  </a:lnTo>
                  <a:lnTo>
                    <a:pt x="6" y="371"/>
                  </a:lnTo>
                  <a:lnTo>
                    <a:pt x="4" y="371"/>
                  </a:lnTo>
                  <a:lnTo>
                    <a:pt x="0" y="376"/>
                  </a:lnTo>
                  <a:lnTo>
                    <a:pt x="17" y="394"/>
                  </a:lnTo>
                  <a:lnTo>
                    <a:pt x="24" y="398"/>
                  </a:lnTo>
                  <a:lnTo>
                    <a:pt x="31" y="403"/>
                  </a:lnTo>
                  <a:lnTo>
                    <a:pt x="36" y="410"/>
                  </a:lnTo>
                  <a:lnTo>
                    <a:pt x="43" y="415"/>
                  </a:lnTo>
                  <a:lnTo>
                    <a:pt x="48" y="423"/>
                  </a:lnTo>
                  <a:lnTo>
                    <a:pt x="50" y="430"/>
                  </a:lnTo>
                  <a:lnTo>
                    <a:pt x="51" y="438"/>
                  </a:lnTo>
                  <a:lnTo>
                    <a:pt x="50" y="446"/>
                  </a:lnTo>
                  <a:lnTo>
                    <a:pt x="49" y="455"/>
                  </a:lnTo>
                  <a:lnTo>
                    <a:pt x="43" y="463"/>
                  </a:lnTo>
                  <a:lnTo>
                    <a:pt x="36" y="469"/>
                  </a:lnTo>
                  <a:lnTo>
                    <a:pt x="29" y="476"/>
                  </a:lnTo>
                  <a:lnTo>
                    <a:pt x="25" y="487"/>
                  </a:lnTo>
                  <a:lnTo>
                    <a:pt x="25" y="492"/>
                  </a:lnTo>
                  <a:lnTo>
                    <a:pt x="27" y="497"/>
                  </a:lnTo>
                  <a:lnTo>
                    <a:pt x="31" y="501"/>
                  </a:lnTo>
                  <a:lnTo>
                    <a:pt x="42" y="506"/>
                  </a:lnTo>
                  <a:lnTo>
                    <a:pt x="45" y="510"/>
                  </a:lnTo>
                  <a:lnTo>
                    <a:pt x="47" y="516"/>
                  </a:lnTo>
                  <a:lnTo>
                    <a:pt x="51" y="520"/>
                  </a:lnTo>
                  <a:lnTo>
                    <a:pt x="62" y="528"/>
                  </a:lnTo>
                  <a:lnTo>
                    <a:pt x="72" y="531"/>
                  </a:lnTo>
                  <a:lnTo>
                    <a:pt x="76" y="533"/>
                  </a:lnTo>
                  <a:lnTo>
                    <a:pt x="79" y="533"/>
                  </a:lnTo>
                  <a:lnTo>
                    <a:pt x="87" y="536"/>
                  </a:lnTo>
                  <a:lnTo>
                    <a:pt x="88" y="538"/>
                  </a:lnTo>
                  <a:lnTo>
                    <a:pt x="89" y="539"/>
                  </a:lnTo>
                  <a:lnTo>
                    <a:pt x="98" y="544"/>
                  </a:lnTo>
                  <a:lnTo>
                    <a:pt x="107" y="545"/>
                  </a:lnTo>
                  <a:lnTo>
                    <a:pt x="120" y="545"/>
                  </a:lnTo>
                  <a:lnTo>
                    <a:pt x="127" y="545"/>
                  </a:lnTo>
                  <a:lnTo>
                    <a:pt x="134" y="546"/>
                  </a:lnTo>
                  <a:lnTo>
                    <a:pt x="141" y="547"/>
                  </a:lnTo>
                  <a:lnTo>
                    <a:pt x="147" y="547"/>
                  </a:lnTo>
                  <a:lnTo>
                    <a:pt x="156" y="545"/>
                  </a:lnTo>
                  <a:lnTo>
                    <a:pt x="182" y="545"/>
                  </a:lnTo>
                  <a:lnTo>
                    <a:pt x="212" y="545"/>
                  </a:lnTo>
                  <a:lnTo>
                    <a:pt x="243" y="546"/>
                  </a:lnTo>
                  <a:lnTo>
                    <a:pt x="274" y="547"/>
                  </a:lnTo>
                  <a:lnTo>
                    <a:pt x="304" y="549"/>
                  </a:lnTo>
                  <a:lnTo>
                    <a:pt x="310" y="550"/>
                  </a:lnTo>
                  <a:lnTo>
                    <a:pt x="315" y="552"/>
                  </a:lnTo>
                  <a:lnTo>
                    <a:pt x="321" y="552"/>
                  </a:lnTo>
                  <a:lnTo>
                    <a:pt x="327" y="551"/>
                  </a:lnTo>
                  <a:lnTo>
                    <a:pt x="328" y="546"/>
                  </a:lnTo>
                  <a:lnTo>
                    <a:pt x="327" y="544"/>
                  </a:lnTo>
                  <a:lnTo>
                    <a:pt x="321" y="531"/>
                  </a:lnTo>
                  <a:lnTo>
                    <a:pt x="316" y="519"/>
                  </a:lnTo>
                  <a:lnTo>
                    <a:pt x="312" y="507"/>
                  </a:lnTo>
                  <a:lnTo>
                    <a:pt x="311" y="495"/>
                  </a:lnTo>
                  <a:lnTo>
                    <a:pt x="311" y="471"/>
                  </a:lnTo>
                  <a:lnTo>
                    <a:pt x="315" y="446"/>
                  </a:lnTo>
                  <a:lnTo>
                    <a:pt x="324" y="448"/>
                  </a:lnTo>
                  <a:lnTo>
                    <a:pt x="324" y="449"/>
                  </a:lnTo>
                  <a:lnTo>
                    <a:pt x="342" y="449"/>
                  </a:lnTo>
                  <a:lnTo>
                    <a:pt x="361" y="447"/>
                  </a:lnTo>
                  <a:lnTo>
                    <a:pt x="379" y="441"/>
                  </a:lnTo>
                  <a:lnTo>
                    <a:pt x="399" y="433"/>
                  </a:lnTo>
                  <a:lnTo>
                    <a:pt x="406" y="426"/>
                  </a:lnTo>
                  <a:lnTo>
                    <a:pt x="413" y="416"/>
                  </a:lnTo>
                  <a:lnTo>
                    <a:pt x="416" y="406"/>
                  </a:lnTo>
                  <a:lnTo>
                    <a:pt x="416" y="396"/>
                  </a:lnTo>
                  <a:lnTo>
                    <a:pt x="415" y="384"/>
                  </a:lnTo>
                  <a:lnTo>
                    <a:pt x="416" y="371"/>
                  </a:lnTo>
                  <a:lnTo>
                    <a:pt x="418" y="364"/>
                  </a:lnTo>
                  <a:lnTo>
                    <a:pt x="422" y="360"/>
                  </a:lnTo>
                  <a:lnTo>
                    <a:pt x="423" y="359"/>
                  </a:lnTo>
                  <a:lnTo>
                    <a:pt x="425" y="357"/>
                  </a:lnTo>
                  <a:lnTo>
                    <a:pt x="429" y="351"/>
                  </a:lnTo>
                  <a:lnTo>
                    <a:pt x="429" y="347"/>
                  </a:lnTo>
                  <a:lnTo>
                    <a:pt x="428" y="344"/>
                  </a:lnTo>
                  <a:lnTo>
                    <a:pt x="426" y="342"/>
                  </a:lnTo>
                  <a:lnTo>
                    <a:pt x="424" y="340"/>
                  </a:lnTo>
                  <a:lnTo>
                    <a:pt x="428" y="337"/>
                  </a:lnTo>
                  <a:lnTo>
                    <a:pt x="430" y="334"/>
                  </a:lnTo>
                  <a:lnTo>
                    <a:pt x="431" y="328"/>
                  </a:lnTo>
                  <a:lnTo>
                    <a:pt x="429" y="322"/>
                  </a:lnTo>
                  <a:lnTo>
                    <a:pt x="427" y="320"/>
                  </a:lnTo>
                  <a:lnTo>
                    <a:pt x="426" y="316"/>
                  </a:lnTo>
                  <a:lnTo>
                    <a:pt x="424" y="307"/>
                  </a:lnTo>
                  <a:lnTo>
                    <a:pt x="423" y="300"/>
                  </a:lnTo>
                  <a:lnTo>
                    <a:pt x="425" y="296"/>
                  </a:lnTo>
                  <a:lnTo>
                    <a:pt x="428" y="294"/>
                  </a:lnTo>
                  <a:lnTo>
                    <a:pt x="435" y="291"/>
                  </a:lnTo>
                  <a:lnTo>
                    <a:pt x="442" y="289"/>
                  </a:lnTo>
                  <a:lnTo>
                    <a:pt x="456" y="283"/>
                  </a:lnTo>
                  <a:lnTo>
                    <a:pt x="462" y="280"/>
                  </a:lnTo>
                  <a:lnTo>
                    <a:pt x="466" y="276"/>
                  </a:lnTo>
                  <a:lnTo>
                    <a:pt x="468" y="270"/>
                  </a:lnTo>
                  <a:lnTo>
                    <a:pt x="468" y="265"/>
                  </a:lnTo>
                  <a:lnTo>
                    <a:pt x="465" y="251"/>
                  </a:lnTo>
                  <a:lnTo>
                    <a:pt x="460" y="276"/>
                  </a:lnTo>
                  <a:lnTo>
                    <a:pt x="47" y="491"/>
                  </a:lnTo>
                  <a:lnTo>
                    <a:pt x="45" y="494"/>
                  </a:lnTo>
                  <a:lnTo>
                    <a:pt x="45" y="499"/>
                  </a:lnTo>
                  <a:lnTo>
                    <a:pt x="42" y="500"/>
                  </a:lnTo>
                  <a:lnTo>
                    <a:pt x="38" y="497"/>
                  </a:lnTo>
                  <a:lnTo>
                    <a:pt x="35" y="495"/>
                  </a:lnTo>
                  <a:lnTo>
                    <a:pt x="34" y="494"/>
                  </a:lnTo>
                  <a:lnTo>
                    <a:pt x="33" y="491"/>
                  </a:lnTo>
                  <a:lnTo>
                    <a:pt x="34" y="487"/>
                  </a:lnTo>
                  <a:lnTo>
                    <a:pt x="36" y="483"/>
                  </a:lnTo>
                  <a:lnTo>
                    <a:pt x="43" y="481"/>
                  </a:lnTo>
                  <a:lnTo>
                    <a:pt x="47" y="481"/>
                  </a:lnTo>
                  <a:lnTo>
                    <a:pt x="49" y="483"/>
                  </a:lnTo>
                  <a:lnTo>
                    <a:pt x="47" y="487"/>
                  </a:lnTo>
                  <a:lnTo>
                    <a:pt x="47" y="491"/>
                  </a:lnTo>
                  <a:lnTo>
                    <a:pt x="460" y="276"/>
                  </a:lnTo>
                  <a:lnTo>
                    <a:pt x="72" y="524"/>
                  </a:lnTo>
                  <a:lnTo>
                    <a:pt x="66" y="523"/>
                  </a:lnTo>
                  <a:lnTo>
                    <a:pt x="62" y="521"/>
                  </a:lnTo>
                  <a:lnTo>
                    <a:pt x="60" y="518"/>
                  </a:lnTo>
                  <a:lnTo>
                    <a:pt x="58" y="512"/>
                  </a:lnTo>
                  <a:lnTo>
                    <a:pt x="55" y="501"/>
                  </a:lnTo>
                  <a:lnTo>
                    <a:pt x="56" y="487"/>
                  </a:lnTo>
                  <a:lnTo>
                    <a:pt x="58" y="485"/>
                  </a:lnTo>
                  <a:lnTo>
                    <a:pt x="68" y="483"/>
                  </a:lnTo>
                  <a:lnTo>
                    <a:pt x="71" y="481"/>
                  </a:lnTo>
                  <a:lnTo>
                    <a:pt x="75" y="481"/>
                  </a:lnTo>
                  <a:lnTo>
                    <a:pt x="77" y="483"/>
                  </a:lnTo>
                  <a:lnTo>
                    <a:pt x="76" y="490"/>
                  </a:lnTo>
                  <a:lnTo>
                    <a:pt x="75" y="497"/>
                  </a:lnTo>
                  <a:lnTo>
                    <a:pt x="75" y="515"/>
                  </a:lnTo>
                  <a:lnTo>
                    <a:pt x="77" y="522"/>
                  </a:lnTo>
                  <a:lnTo>
                    <a:pt x="72" y="524"/>
                  </a:lnTo>
                  <a:lnTo>
                    <a:pt x="460" y="276"/>
                  </a:lnTo>
                  <a:lnTo>
                    <a:pt x="414" y="102"/>
                  </a:lnTo>
                  <a:lnTo>
                    <a:pt x="413" y="104"/>
                  </a:lnTo>
                  <a:lnTo>
                    <a:pt x="410" y="104"/>
                  </a:lnTo>
                  <a:lnTo>
                    <a:pt x="409" y="100"/>
                  </a:lnTo>
                  <a:lnTo>
                    <a:pt x="410" y="96"/>
                  </a:lnTo>
                  <a:lnTo>
                    <a:pt x="413" y="96"/>
                  </a:lnTo>
                  <a:lnTo>
                    <a:pt x="414" y="98"/>
                  </a:lnTo>
                  <a:lnTo>
                    <a:pt x="414" y="102"/>
                  </a:lnTo>
                  <a:lnTo>
                    <a:pt x="460" y="276"/>
                  </a:lnTo>
                  <a:lnTo>
                    <a:pt x="178" y="239"/>
                  </a:lnTo>
                  <a:lnTo>
                    <a:pt x="193" y="213"/>
                  </a:lnTo>
                  <a:lnTo>
                    <a:pt x="211" y="188"/>
                  </a:lnTo>
                  <a:lnTo>
                    <a:pt x="249" y="139"/>
                  </a:lnTo>
                  <a:lnTo>
                    <a:pt x="286" y="96"/>
                  </a:lnTo>
                  <a:lnTo>
                    <a:pt x="328" y="54"/>
                  </a:lnTo>
                  <a:lnTo>
                    <a:pt x="351" y="34"/>
                  </a:lnTo>
                  <a:lnTo>
                    <a:pt x="376" y="17"/>
                  </a:lnTo>
                  <a:lnTo>
                    <a:pt x="380" y="12"/>
                  </a:lnTo>
                  <a:lnTo>
                    <a:pt x="382" y="11"/>
                  </a:lnTo>
                  <a:lnTo>
                    <a:pt x="385" y="13"/>
                  </a:lnTo>
                  <a:lnTo>
                    <a:pt x="389" y="15"/>
                  </a:lnTo>
                  <a:lnTo>
                    <a:pt x="389" y="22"/>
                  </a:lnTo>
                  <a:lnTo>
                    <a:pt x="387" y="28"/>
                  </a:lnTo>
                  <a:lnTo>
                    <a:pt x="384" y="32"/>
                  </a:lnTo>
                  <a:lnTo>
                    <a:pt x="381" y="34"/>
                  </a:lnTo>
                  <a:lnTo>
                    <a:pt x="386" y="39"/>
                  </a:lnTo>
                  <a:lnTo>
                    <a:pt x="392" y="46"/>
                  </a:lnTo>
                  <a:lnTo>
                    <a:pt x="404" y="60"/>
                  </a:lnTo>
                  <a:lnTo>
                    <a:pt x="407" y="65"/>
                  </a:lnTo>
                  <a:lnTo>
                    <a:pt x="409" y="67"/>
                  </a:lnTo>
                  <a:lnTo>
                    <a:pt x="412" y="69"/>
                  </a:lnTo>
                  <a:lnTo>
                    <a:pt x="415" y="73"/>
                  </a:lnTo>
                  <a:lnTo>
                    <a:pt x="415" y="74"/>
                  </a:lnTo>
                  <a:lnTo>
                    <a:pt x="414" y="76"/>
                  </a:lnTo>
                  <a:lnTo>
                    <a:pt x="409" y="81"/>
                  </a:lnTo>
                  <a:lnTo>
                    <a:pt x="404" y="83"/>
                  </a:lnTo>
                  <a:lnTo>
                    <a:pt x="393" y="85"/>
                  </a:lnTo>
                  <a:lnTo>
                    <a:pt x="375" y="89"/>
                  </a:lnTo>
                  <a:lnTo>
                    <a:pt x="357" y="95"/>
                  </a:lnTo>
                  <a:lnTo>
                    <a:pt x="337" y="102"/>
                  </a:lnTo>
                  <a:lnTo>
                    <a:pt x="317" y="112"/>
                  </a:lnTo>
                  <a:lnTo>
                    <a:pt x="301" y="121"/>
                  </a:lnTo>
                  <a:lnTo>
                    <a:pt x="287" y="131"/>
                  </a:lnTo>
                  <a:lnTo>
                    <a:pt x="273" y="143"/>
                  </a:lnTo>
                  <a:lnTo>
                    <a:pt x="261" y="158"/>
                  </a:lnTo>
                  <a:lnTo>
                    <a:pt x="252" y="169"/>
                  </a:lnTo>
                  <a:lnTo>
                    <a:pt x="242" y="181"/>
                  </a:lnTo>
                  <a:lnTo>
                    <a:pt x="221" y="209"/>
                  </a:lnTo>
                  <a:lnTo>
                    <a:pt x="203" y="237"/>
                  </a:lnTo>
                  <a:lnTo>
                    <a:pt x="200" y="242"/>
                  </a:lnTo>
                  <a:lnTo>
                    <a:pt x="198" y="245"/>
                  </a:lnTo>
                  <a:lnTo>
                    <a:pt x="192" y="253"/>
                  </a:lnTo>
                  <a:lnTo>
                    <a:pt x="191" y="253"/>
                  </a:lnTo>
                  <a:lnTo>
                    <a:pt x="189" y="252"/>
                  </a:lnTo>
                  <a:lnTo>
                    <a:pt x="188" y="249"/>
                  </a:lnTo>
                  <a:lnTo>
                    <a:pt x="186" y="247"/>
                  </a:lnTo>
                  <a:lnTo>
                    <a:pt x="184" y="247"/>
                  </a:lnTo>
                  <a:lnTo>
                    <a:pt x="181" y="247"/>
                  </a:lnTo>
                  <a:lnTo>
                    <a:pt x="179" y="243"/>
                  </a:lnTo>
                  <a:lnTo>
                    <a:pt x="178" y="242"/>
                  </a:lnTo>
                  <a:lnTo>
                    <a:pt x="178" y="239"/>
                  </a:lnTo>
                  <a:lnTo>
                    <a:pt x="460" y="276"/>
                  </a:lnTo>
                  <a:lnTo>
                    <a:pt x="402" y="98"/>
                  </a:lnTo>
                  <a:lnTo>
                    <a:pt x="401" y="102"/>
                  </a:lnTo>
                  <a:lnTo>
                    <a:pt x="397" y="107"/>
                  </a:lnTo>
                  <a:lnTo>
                    <a:pt x="391" y="111"/>
                  </a:lnTo>
                  <a:lnTo>
                    <a:pt x="385" y="113"/>
                  </a:lnTo>
                  <a:lnTo>
                    <a:pt x="376" y="113"/>
                  </a:lnTo>
                  <a:lnTo>
                    <a:pt x="374" y="112"/>
                  </a:lnTo>
                  <a:lnTo>
                    <a:pt x="376" y="102"/>
                  </a:lnTo>
                  <a:lnTo>
                    <a:pt x="377" y="102"/>
                  </a:lnTo>
                  <a:lnTo>
                    <a:pt x="389" y="99"/>
                  </a:lnTo>
                  <a:lnTo>
                    <a:pt x="401" y="96"/>
                  </a:lnTo>
                  <a:lnTo>
                    <a:pt x="402" y="98"/>
                  </a:lnTo>
                  <a:lnTo>
                    <a:pt x="460" y="276"/>
                  </a:lnTo>
                  <a:lnTo>
                    <a:pt x="329" y="115"/>
                  </a:lnTo>
                  <a:lnTo>
                    <a:pt x="331" y="115"/>
                  </a:lnTo>
                  <a:lnTo>
                    <a:pt x="338" y="111"/>
                  </a:lnTo>
                  <a:lnTo>
                    <a:pt x="349" y="108"/>
                  </a:lnTo>
                  <a:lnTo>
                    <a:pt x="356" y="106"/>
                  </a:lnTo>
                  <a:lnTo>
                    <a:pt x="360" y="104"/>
                  </a:lnTo>
                  <a:lnTo>
                    <a:pt x="362" y="104"/>
                  </a:lnTo>
                  <a:lnTo>
                    <a:pt x="363" y="106"/>
                  </a:lnTo>
                  <a:lnTo>
                    <a:pt x="363" y="113"/>
                  </a:lnTo>
                  <a:lnTo>
                    <a:pt x="359" y="121"/>
                  </a:lnTo>
                  <a:lnTo>
                    <a:pt x="352" y="127"/>
                  </a:lnTo>
                  <a:lnTo>
                    <a:pt x="345" y="131"/>
                  </a:lnTo>
                  <a:lnTo>
                    <a:pt x="338" y="133"/>
                  </a:lnTo>
                  <a:lnTo>
                    <a:pt x="333" y="135"/>
                  </a:lnTo>
                  <a:lnTo>
                    <a:pt x="327" y="133"/>
                  </a:lnTo>
                  <a:lnTo>
                    <a:pt x="330" y="125"/>
                  </a:lnTo>
                  <a:lnTo>
                    <a:pt x="329" y="115"/>
                  </a:lnTo>
                  <a:lnTo>
                    <a:pt x="460" y="276"/>
                  </a:lnTo>
                  <a:lnTo>
                    <a:pt x="252" y="292"/>
                  </a:lnTo>
                  <a:lnTo>
                    <a:pt x="247" y="291"/>
                  </a:lnTo>
                  <a:lnTo>
                    <a:pt x="236" y="287"/>
                  </a:lnTo>
                  <a:lnTo>
                    <a:pt x="234" y="287"/>
                  </a:lnTo>
                  <a:lnTo>
                    <a:pt x="234" y="288"/>
                  </a:lnTo>
                  <a:lnTo>
                    <a:pt x="232" y="285"/>
                  </a:lnTo>
                  <a:lnTo>
                    <a:pt x="232" y="282"/>
                  </a:lnTo>
                  <a:lnTo>
                    <a:pt x="229" y="280"/>
                  </a:lnTo>
                  <a:lnTo>
                    <a:pt x="225" y="278"/>
                  </a:lnTo>
                  <a:lnTo>
                    <a:pt x="220" y="276"/>
                  </a:lnTo>
                  <a:lnTo>
                    <a:pt x="217" y="276"/>
                  </a:lnTo>
                  <a:lnTo>
                    <a:pt x="216" y="277"/>
                  </a:lnTo>
                  <a:lnTo>
                    <a:pt x="213" y="276"/>
                  </a:lnTo>
                  <a:lnTo>
                    <a:pt x="215" y="272"/>
                  </a:lnTo>
                  <a:lnTo>
                    <a:pt x="217" y="270"/>
                  </a:lnTo>
                  <a:lnTo>
                    <a:pt x="219" y="261"/>
                  </a:lnTo>
                  <a:lnTo>
                    <a:pt x="220" y="252"/>
                  </a:lnTo>
                  <a:lnTo>
                    <a:pt x="219" y="235"/>
                  </a:lnTo>
                  <a:lnTo>
                    <a:pt x="222" y="224"/>
                  </a:lnTo>
                  <a:lnTo>
                    <a:pt x="228" y="218"/>
                  </a:lnTo>
                  <a:lnTo>
                    <a:pt x="231" y="215"/>
                  </a:lnTo>
                  <a:lnTo>
                    <a:pt x="236" y="208"/>
                  </a:lnTo>
                  <a:lnTo>
                    <a:pt x="240" y="204"/>
                  </a:lnTo>
                  <a:lnTo>
                    <a:pt x="243" y="201"/>
                  </a:lnTo>
                  <a:lnTo>
                    <a:pt x="245" y="199"/>
                  </a:lnTo>
                  <a:lnTo>
                    <a:pt x="249" y="195"/>
                  </a:lnTo>
                  <a:lnTo>
                    <a:pt x="253" y="192"/>
                  </a:lnTo>
                  <a:lnTo>
                    <a:pt x="256" y="192"/>
                  </a:lnTo>
                  <a:lnTo>
                    <a:pt x="258" y="198"/>
                  </a:lnTo>
                  <a:lnTo>
                    <a:pt x="259" y="201"/>
                  </a:lnTo>
                  <a:lnTo>
                    <a:pt x="259" y="210"/>
                  </a:lnTo>
                  <a:lnTo>
                    <a:pt x="256" y="217"/>
                  </a:lnTo>
                  <a:lnTo>
                    <a:pt x="251" y="224"/>
                  </a:lnTo>
                  <a:lnTo>
                    <a:pt x="244" y="230"/>
                  </a:lnTo>
                  <a:lnTo>
                    <a:pt x="236" y="240"/>
                  </a:lnTo>
                  <a:lnTo>
                    <a:pt x="234" y="245"/>
                  </a:lnTo>
                  <a:lnTo>
                    <a:pt x="234" y="251"/>
                  </a:lnTo>
                  <a:lnTo>
                    <a:pt x="234" y="253"/>
                  </a:lnTo>
                  <a:lnTo>
                    <a:pt x="242" y="245"/>
                  </a:lnTo>
                  <a:lnTo>
                    <a:pt x="246" y="238"/>
                  </a:lnTo>
                  <a:lnTo>
                    <a:pt x="253" y="231"/>
                  </a:lnTo>
                  <a:lnTo>
                    <a:pt x="260" y="227"/>
                  </a:lnTo>
                  <a:lnTo>
                    <a:pt x="267" y="220"/>
                  </a:lnTo>
                  <a:lnTo>
                    <a:pt x="269" y="215"/>
                  </a:lnTo>
                  <a:lnTo>
                    <a:pt x="269" y="209"/>
                  </a:lnTo>
                  <a:lnTo>
                    <a:pt x="267" y="197"/>
                  </a:lnTo>
                  <a:lnTo>
                    <a:pt x="269" y="197"/>
                  </a:lnTo>
                  <a:lnTo>
                    <a:pt x="271" y="196"/>
                  </a:lnTo>
                  <a:lnTo>
                    <a:pt x="274" y="194"/>
                  </a:lnTo>
                  <a:lnTo>
                    <a:pt x="275" y="195"/>
                  </a:lnTo>
                  <a:lnTo>
                    <a:pt x="279" y="199"/>
                  </a:lnTo>
                  <a:lnTo>
                    <a:pt x="281" y="204"/>
                  </a:lnTo>
                  <a:lnTo>
                    <a:pt x="283" y="212"/>
                  </a:lnTo>
                  <a:lnTo>
                    <a:pt x="284" y="220"/>
                  </a:lnTo>
                  <a:lnTo>
                    <a:pt x="282" y="228"/>
                  </a:lnTo>
                  <a:lnTo>
                    <a:pt x="279" y="235"/>
                  </a:lnTo>
                  <a:lnTo>
                    <a:pt x="259" y="256"/>
                  </a:lnTo>
                  <a:lnTo>
                    <a:pt x="259" y="266"/>
                  </a:lnTo>
                  <a:lnTo>
                    <a:pt x="260" y="276"/>
                  </a:lnTo>
                  <a:lnTo>
                    <a:pt x="258" y="284"/>
                  </a:lnTo>
                  <a:lnTo>
                    <a:pt x="256" y="288"/>
                  </a:lnTo>
                  <a:lnTo>
                    <a:pt x="252" y="292"/>
                  </a:lnTo>
                  <a:lnTo>
                    <a:pt x="460" y="276"/>
                  </a:lnTo>
                  <a:lnTo>
                    <a:pt x="275" y="179"/>
                  </a:lnTo>
                  <a:lnTo>
                    <a:pt x="269" y="181"/>
                  </a:lnTo>
                  <a:lnTo>
                    <a:pt x="265" y="181"/>
                  </a:lnTo>
                  <a:lnTo>
                    <a:pt x="261" y="179"/>
                  </a:lnTo>
                  <a:lnTo>
                    <a:pt x="258" y="178"/>
                  </a:lnTo>
                  <a:lnTo>
                    <a:pt x="258" y="177"/>
                  </a:lnTo>
                  <a:lnTo>
                    <a:pt x="258" y="176"/>
                  </a:lnTo>
                  <a:lnTo>
                    <a:pt x="264" y="166"/>
                  </a:lnTo>
                  <a:lnTo>
                    <a:pt x="271" y="158"/>
                  </a:lnTo>
                  <a:lnTo>
                    <a:pt x="272" y="158"/>
                  </a:lnTo>
                  <a:lnTo>
                    <a:pt x="287" y="145"/>
                  </a:lnTo>
                  <a:lnTo>
                    <a:pt x="304" y="135"/>
                  </a:lnTo>
                  <a:lnTo>
                    <a:pt x="310" y="131"/>
                  </a:lnTo>
                  <a:lnTo>
                    <a:pt x="313" y="129"/>
                  </a:lnTo>
                  <a:lnTo>
                    <a:pt x="314" y="128"/>
                  </a:lnTo>
                  <a:lnTo>
                    <a:pt x="315" y="129"/>
                  </a:lnTo>
                  <a:lnTo>
                    <a:pt x="315" y="138"/>
                  </a:lnTo>
                  <a:lnTo>
                    <a:pt x="312" y="147"/>
                  </a:lnTo>
                  <a:lnTo>
                    <a:pt x="308" y="155"/>
                  </a:lnTo>
                  <a:lnTo>
                    <a:pt x="300" y="162"/>
                  </a:lnTo>
                  <a:lnTo>
                    <a:pt x="296" y="165"/>
                  </a:lnTo>
                  <a:lnTo>
                    <a:pt x="292" y="166"/>
                  </a:lnTo>
                  <a:lnTo>
                    <a:pt x="288" y="166"/>
                  </a:lnTo>
                  <a:lnTo>
                    <a:pt x="285" y="167"/>
                  </a:lnTo>
                  <a:lnTo>
                    <a:pt x="281" y="172"/>
                  </a:lnTo>
                  <a:lnTo>
                    <a:pt x="280" y="177"/>
                  </a:lnTo>
                  <a:lnTo>
                    <a:pt x="275" y="179"/>
                  </a:lnTo>
                  <a:lnTo>
                    <a:pt x="460" y="276"/>
                  </a:lnTo>
                  <a:lnTo>
                    <a:pt x="213" y="247"/>
                  </a:lnTo>
                  <a:lnTo>
                    <a:pt x="213" y="255"/>
                  </a:lnTo>
                  <a:lnTo>
                    <a:pt x="212" y="260"/>
                  </a:lnTo>
                  <a:lnTo>
                    <a:pt x="210" y="267"/>
                  </a:lnTo>
                  <a:lnTo>
                    <a:pt x="206" y="272"/>
                  </a:lnTo>
                  <a:lnTo>
                    <a:pt x="201" y="276"/>
                  </a:lnTo>
                  <a:lnTo>
                    <a:pt x="199" y="275"/>
                  </a:lnTo>
                  <a:lnTo>
                    <a:pt x="198" y="273"/>
                  </a:lnTo>
                  <a:lnTo>
                    <a:pt x="197" y="267"/>
                  </a:lnTo>
                  <a:lnTo>
                    <a:pt x="204" y="256"/>
                  </a:lnTo>
                  <a:lnTo>
                    <a:pt x="207" y="251"/>
                  </a:lnTo>
                  <a:lnTo>
                    <a:pt x="211" y="245"/>
                  </a:lnTo>
                  <a:lnTo>
                    <a:pt x="213" y="245"/>
                  </a:lnTo>
                  <a:lnTo>
                    <a:pt x="213" y="247"/>
                  </a:lnTo>
                  <a:lnTo>
                    <a:pt x="460" y="276"/>
                  </a:lnTo>
                  <a:lnTo>
                    <a:pt x="112" y="537"/>
                  </a:lnTo>
                  <a:lnTo>
                    <a:pt x="107" y="539"/>
                  </a:lnTo>
                  <a:lnTo>
                    <a:pt x="104" y="539"/>
                  </a:lnTo>
                  <a:lnTo>
                    <a:pt x="99" y="537"/>
                  </a:lnTo>
                  <a:lnTo>
                    <a:pt x="94" y="534"/>
                  </a:lnTo>
                  <a:lnTo>
                    <a:pt x="90" y="530"/>
                  </a:lnTo>
                  <a:lnTo>
                    <a:pt x="87" y="524"/>
                  </a:lnTo>
                  <a:lnTo>
                    <a:pt x="86" y="503"/>
                  </a:lnTo>
                  <a:lnTo>
                    <a:pt x="87" y="481"/>
                  </a:lnTo>
                  <a:lnTo>
                    <a:pt x="88" y="479"/>
                  </a:lnTo>
                  <a:lnTo>
                    <a:pt x="89" y="479"/>
                  </a:lnTo>
                  <a:lnTo>
                    <a:pt x="100" y="479"/>
                  </a:lnTo>
                  <a:lnTo>
                    <a:pt x="103" y="479"/>
                  </a:lnTo>
                  <a:lnTo>
                    <a:pt x="106" y="479"/>
                  </a:lnTo>
                  <a:lnTo>
                    <a:pt x="106" y="481"/>
                  </a:lnTo>
                  <a:lnTo>
                    <a:pt x="107" y="484"/>
                  </a:lnTo>
                  <a:lnTo>
                    <a:pt x="105" y="501"/>
                  </a:lnTo>
                  <a:lnTo>
                    <a:pt x="104" y="504"/>
                  </a:lnTo>
                  <a:lnTo>
                    <a:pt x="104" y="505"/>
                  </a:lnTo>
                  <a:lnTo>
                    <a:pt x="104" y="510"/>
                  </a:lnTo>
                  <a:lnTo>
                    <a:pt x="105" y="517"/>
                  </a:lnTo>
                  <a:lnTo>
                    <a:pt x="108" y="530"/>
                  </a:lnTo>
                  <a:lnTo>
                    <a:pt x="109" y="531"/>
                  </a:lnTo>
                  <a:lnTo>
                    <a:pt x="111" y="532"/>
                  </a:lnTo>
                  <a:lnTo>
                    <a:pt x="113" y="535"/>
                  </a:lnTo>
                  <a:lnTo>
                    <a:pt x="113" y="537"/>
                  </a:lnTo>
                  <a:lnTo>
                    <a:pt x="112" y="537"/>
                  </a:lnTo>
                  <a:lnTo>
                    <a:pt x="460" y="276"/>
                  </a:lnTo>
                  <a:lnTo>
                    <a:pt x="174" y="522"/>
                  </a:lnTo>
                  <a:lnTo>
                    <a:pt x="171" y="529"/>
                  </a:lnTo>
                  <a:lnTo>
                    <a:pt x="167" y="534"/>
                  </a:lnTo>
                  <a:lnTo>
                    <a:pt x="162" y="538"/>
                  </a:lnTo>
                  <a:lnTo>
                    <a:pt x="156" y="539"/>
                  </a:lnTo>
                  <a:lnTo>
                    <a:pt x="151" y="540"/>
                  </a:lnTo>
                  <a:lnTo>
                    <a:pt x="143" y="541"/>
                  </a:lnTo>
                  <a:lnTo>
                    <a:pt x="136" y="540"/>
                  </a:lnTo>
                  <a:lnTo>
                    <a:pt x="131" y="539"/>
                  </a:lnTo>
                  <a:lnTo>
                    <a:pt x="129" y="537"/>
                  </a:lnTo>
                  <a:lnTo>
                    <a:pt x="127" y="534"/>
                  </a:lnTo>
                  <a:lnTo>
                    <a:pt x="121" y="525"/>
                  </a:lnTo>
                  <a:lnTo>
                    <a:pt x="117" y="515"/>
                  </a:lnTo>
                  <a:lnTo>
                    <a:pt x="116" y="505"/>
                  </a:lnTo>
                  <a:lnTo>
                    <a:pt x="118" y="488"/>
                  </a:lnTo>
                  <a:lnTo>
                    <a:pt x="119" y="482"/>
                  </a:lnTo>
                  <a:lnTo>
                    <a:pt x="122" y="479"/>
                  </a:lnTo>
                  <a:lnTo>
                    <a:pt x="130" y="478"/>
                  </a:lnTo>
                  <a:lnTo>
                    <a:pt x="136" y="478"/>
                  </a:lnTo>
                  <a:lnTo>
                    <a:pt x="142" y="479"/>
                  </a:lnTo>
                  <a:lnTo>
                    <a:pt x="147" y="479"/>
                  </a:lnTo>
                  <a:lnTo>
                    <a:pt x="149" y="481"/>
                  </a:lnTo>
                  <a:lnTo>
                    <a:pt x="149" y="485"/>
                  </a:lnTo>
                  <a:lnTo>
                    <a:pt x="151" y="492"/>
                  </a:lnTo>
                  <a:lnTo>
                    <a:pt x="153" y="501"/>
                  </a:lnTo>
                  <a:lnTo>
                    <a:pt x="156" y="506"/>
                  </a:lnTo>
                  <a:lnTo>
                    <a:pt x="167" y="514"/>
                  </a:lnTo>
                  <a:lnTo>
                    <a:pt x="172" y="516"/>
                  </a:lnTo>
                  <a:lnTo>
                    <a:pt x="174" y="522"/>
                  </a:lnTo>
                  <a:lnTo>
                    <a:pt x="460" y="276"/>
                  </a:lnTo>
                  <a:lnTo>
                    <a:pt x="163" y="485"/>
                  </a:lnTo>
                  <a:lnTo>
                    <a:pt x="163" y="481"/>
                  </a:lnTo>
                  <a:lnTo>
                    <a:pt x="170" y="481"/>
                  </a:lnTo>
                  <a:lnTo>
                    <a:pt x="181" y="483"/>
                  </a:lnTo>
                  <a:lnTo>
                    <a:pt x="187" y="481"/>
                  </a:lnTo>
                  <a:lnTo>
                    <a:pt x="192" y="478"/>
                  </a:lnTo>
                  <a:lnTo>
                    <a:pt x="193" y="479"/>
                  </a:lnTo>
                  <a:lnTo>
                    <a:pt x="195" y="480"/>
                  </a:lnTo>
                  <a:lnTo>
                    <a:pt x="195" y="485"/>
                  </a:lnTo>
                  <a:lnTo>
                    <a:pt x="196" y="492"/>
                  </a:lnTo>
                  <a:lnTo>
                    <a:pt x="195" y="497"/>
                  </a:lnTo>
                  <a:lnTo>
                    <a:pt x="194" y="503"/>
                  </a:lnTo>
                  <a:lnTo>
                    <a:pt x="190" y="506"/>
                  </a:lnTo>
                  <a:lnTo>
                    <a:pt x="182" y="508"/>
                  </a:lnTo>
                  <a:lnTo>
                    <a:pt x="174" y="506"/>
                  </a:lnTo>
                  <a:lnTo>
                    <a:pt x="169" y="503"/>
                  </a:lnTo>
                  <a:lnTo>
                    <a:pt x="166" y="498"/>
                  </a:lnTo>
                  <a:lnTo>
                    <a:pt x="164" y="492"/>
                  </a:lnTo>
                  <a:lnTo>
                    <a:pt x="163" y="485"/>
                  </a:lnTo>
                  <a:lnTo>
                    <a:pt x="460" y="276"/>
                  </a:lnTo>
                  <a:lnTo>
                    <a:pt x="310" y="451"/>
                  </a:lnTo>
                  <a:lnTo>
                    <a:pt x="304" y="473"/>
                  </a:lnTo>
                  <a:lnTo>
                    <a:pt x="301" y="492"/>
                  </a:lnTo>
                  <a:lnTo>
                    <a:pt x="301" y="502"/>
                  </a:lnTo>
                  <a:lnTo>
                    <a:pt x="302" y="512"/>
                  </a:lnTo>
                  <a:lnTo>
                    <a:pt x="305" y="523"/>
                  </a:lnTo>
                  <a:lnTo>
                    <a:pt x="310" y="535"/>
                  </a:lnTo>
                  <a:lnTo>
                    <a:pt x="311" y="539"/>
                  </a:lnTo>
                  <a:lnTo>
                    <a:pt x="310" y="541"/>
                  </a:lnTo>
                  <a:lnTo>
                    <a:pt x="299" y="540"/>
                  </a:lnTo>
                  <a:lnTo>
                    <a:pt x="292" y="538"/>
                  </a:lnTo>
                  <a:lnTo>
                    <a:pt x="284" y="537"/>
                  </a:lnTo>
                  <a:lnTo>
                    <a:pt x="272" y="535"/>
                  </a:lnTo>
                  <a:lnTo>
                    <a:pt x="261" y="534"/>
                  </a:lnTo>
                  <a:lnTo>
                    <a:pt x="247" y="535"/>
                  </a:lnTo>
                  <a:lnTo>
                    <a:pt x="219" y="537"/>
                  </a:lnTo>
                  <a:lnTo>
                    <a:pt x="200" y="538"/>
                  </a:lnTo>
                  <a:lnTo>
                    <a:pt x="180" y="539"/>
                  </a:lnTo>
                  <a:lnTo>
                    <a:pt x="178" y="537"/>
                  </a:lnTo>
                  <a:lnTo>
                    <a:pt x="179" y="535"/>
                  </a:lnTo>
                  <a:lnTo>
                    <a:pt x="180" y="531"/>
                  </a:lnTo>
                  <a:lnTo>
                    <a:pt x="181" y="525"/>
                  </a:lnTo>
                  <a:lnTo>
                    <a:pt x="181" y="518"/>
                  </a:lnTo>
                  <a:lnTo>
                    <a:pt x="186" y="517"/>
                  </a:lnTo>
                  <a:lnTo>
                    <a:pt x="190" y="516"/>
                  </a:lnTo>
                  <a:lnTo>
                    <a:pt x="195" y="515"/>
                  </a:lnTo>
                  <a:lnTo>
                    <a:pt x="200" y="511"/>
                  </a:lnTo>
                  <a:lnTo>
                    <a:pt x="205" y="506"/>
                  </a:lnTo>
                  <a:lnTo>
                    <a:pt x="207" y="501"/>
                  </a:lnTo>
                  <a:lnTo>
                    <a:pt x="208" y="493"/>
                  </a:lnTo>
                  <a:lnTo>
                    <a:pt x="207" y="486"/>
                  </a:lnTo>
                  <a:lnTo>
                    <a:pt x="206" y="479"/>
                  </a:lnTo>
                  <a:lnTo>
                    <a:pt x="203" y="474"/>
                  </a:lnTo>
                  <a:lnTo>
                    <a:pt x="200" y="470"/>
                  </a:lnTo>
                  <a:lnTo>
                    <a:pt x="199" y="467"/>
                  </a:lnTo>
                  <a:lnTo>
                    <a:pt x="203" y="460"/>
                  </a:lnTo>
                  <a:lnTo>
                    <a:pt x="205" y="452"/>
                  </a:lnTo>
                  <a:lnTo>
                    <a:pt x="205" y="439"/>
                  </a:lnTo>
                  <a:lnTo>
                    <a:pt x="203" y="425"/>
                  </a:lnTo>
                  <a:lnTo>
                    <a:pt x="199" y="410"/>
                  </a:lnTo>
                  <a:lnTo>
                    <a:pt x="193" y="388"/>
                  </a:lnTo>
                  <a:lnTo>
                    <a:pt x="188" y="367"/>
                  </a:lnTo>
                  <a:lnTo>
                    <a:pt x="190" y="361"/>
                  </a:lnTo>
                  <a:lnTo>
                    <a:pt x="192" y="363"/>
                  </a:lnTo>
                  <a:lnTo>
                    <a:pt x="245" y="413"/>
                  </a:lnTo>
                  <a:lnTo>
                    <a:pt x="251" y="417"/>
                  </a:lnTo>
                  <a:lnTo>
                    <a:pt x="258" y="422"/>
                  </a:lnTo>
                  <a:lnTo>
                    <a:pt x="274" y="431"/>
                  </a:lnTo>
                  <a:lnTo>
                    <a:pt x="292" y="439"/>
                  </a:lnTo>
                  <a:lnTo>
                    <a:pt x="310" y="446"/>
                  </a:lnTo>
                  <a:lnTo>
                    <a:pt x="311" y="447"/>
                  </a:lnTo>
                  <a:lnTo>
                    <a:pt x="310" y="451"/>
                  </a:lnTo>
                  <a:lnTo>
                    <a:pt x="460" y="27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" name="Freeform 120"/>
            <p:cNvSpPr>
              <a:spLocks/>
            </p:cNvSpPr>
            <p:nvPr/>
          </p:nvSpPr>
          <p:spPr bwMode="auto">
            <a:xfrm>
              <a:off x="1876" y="2281"/>
              <a:ext cx="65" cy="31"/>
            </a:xfrm>
            <a:custGeom>
              <a:avLst/>
              <a:gdLst/>
              <a:ahLst/>
              <a:cxnLst>
                <a:cxn ang="0">
                  <a:pos x="64" y="6"/>
                </a:cxn>
                <a:cxn ang="0">
                  <a:pos x="66" y="9"/>
                </a:cxn>
                <a:cxn ang="0">
                  <a:pos x="66" y="13"/>
                </a:cxn>
                <a:cxn ang="0">
                  <a:pos x="63" y="12"/>
                </a:cxn>
                <a:cxn ang="0">
                  <a:pos x="61" y="11"/>
                </a:cxn>
                <a:cxn ang="0">
                  <a:pos x="58" y="6"/>
                </a:cxn>
                <a:cxn ang="0">
                  <a:pos x="50" y="6"/>
                </a:cxn>
                <a:cxn ang="0">
                  <a:pos x="43" y="8"/>
                </a:cxn>
                <a:cxn ang="0">
                  <a:pos x="32" y="13"/>
                </a:cxn>
                <a:cxn ang="0">
                  <a:pos x="23" y="20"/>
                </a:cxn>
                <a:cxn ang="0">
                  <a:pos x="6" y="31"/>
                </a:cxn>
                <a:cxn ang="0">
                  <a:pos x="0" y="29"/>
                </a:cxn>
                <a:cxn ang="0">
                  <a:pos x="9" y="25"/>
                </a:cxn>
                <a:cxn ang="0">
                  <a:pos x="19" y="19"/>
                </a:cxn>
                <a:cxn ang="0">
                  <a:pos x="30" y="11"/>
                </a:cxn>
                <a:cxn ang="0">
                  <a:pos x="40" y="5"/>
                </a:cxn>
                <a:cxn ang="0">
                  <a:pos x="52" y="0"/>
                </a:cxn>
                <a:cxn ang="0">
                  <a:pos x="58" y="2"/>
                </a:cxn>
                <a:cxn ang="0">
                  <a:pos x="64" y="6"/>
                </a:cxn>
              </a:cxnLst>
              <a:rect l="0" t="0" r="r" b="b"/>
              <a:pathLst>
                <a:path w="66" h="31">
                  <a:moveTo>
                    <a:pt x="64" y="6"/>
                  </a:moveTo>
                  <a:lnTo>
                    <a:pt x="66" y="9"/>
                  </a:lnTo>
                  <a:lnTo>
                    <a:pt x="66" y="13"/>
                  </a:lnTo>
                  <a:lnTo>
                    <a:pt x="63" y="12"/>
                  </a:lnTo>
                  <a:lnTo>
                    <a:pt x="61" y="11"/>
                  </a:lnTo>
                  <a:lnTo>
                    <a:pt x="58" y="6"/>
                  </a:lnTo>
                  <a:lnTo>
                    <a:pt x="50" y="6"/>
                  </a:lnTo>
                  <a:lnTo>
                    <a:pt x="43" y="8"/>
                  </a:lnTo>
                  <a:lnTo>
                    <a:pt x="32" y="13"/>
                  </a:lnTo>
                  <a:lnTo>
                    <a:pt x="23" y="20"/>
                  </a:lnTo>
                  <a:lnTo>
                    <a:pt x="6" y="31"/>
                  </a:lnTo>
                  <a:lnTo>
                    <a:pt x="0" y="29"/>
                  </a:lnTo>
                  <a:lnTo>
                    <a:pt x="9" y="25"/>
                  </a:lnTo>
                  <a:lnTo>
                    <a:pt x="19" y="19"/>
                  </a:lnTo>
                  <a:lnTo>
                    <a:pt x="30" y="11"/>
                  </a:lnTo>
                  <a:lnTo>
                    <a:pt x="40" y="5"/>
                  </a:lnTo>
                  <a:lnTo>
                    <a:pt x="52" y="0"/>
                  </a:lnTo>
                  <a:lnTo>
                    <a:pt x="58" y="2"/>
                  </a:lnTo>
                  <a:lnTo>
                    <a:pt x="64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" name="Freeform 121"/>
            <p:cNvSpPr>
              <a:spLocks/>
            </p:cNvSpPr>
            <p:nvPr/>
          </p:nvSpPr>
          <p:spPr bwMode="auto">
            <a:xfrm>
              <a:off x="1870" y="2301"/>
              <a:ext cx="68" cy="42"/>
            </a:xfrm>
            <a:custGeom>
              <a:avLst/>
              <a:gdLst/>
              <a:ahLst/>
              <a:cxnLst>
                <a:cxn ang="0">
                  <a:pos x="68" y="7"/>
                </a:cxn>
                <a:cxn ang="0">
                  <a:pos x="67" y="3"/>
                </a:cxn>
                <a:cxn ang="0">
                  <a:pos x="66" y="1"/>
                </a:cxn>
                <a:cxn ang="0">
                  <a:pos x="64" y="0"/>
                </a:cxn>
                <a:cxn ang="0">
                  <a:pos x="62" y="5"/>
                </a:cxn>
                <a:cxn ang="0">
                  <a:pos x="61" y="7"/>
                </a:cxn>
                <a:cxn ang="0">
                  <a:pos x="56" y="7"/>
                </a:cxn>
                <a:cxn ang="0">
                  <a:pos x="45" y="11"/>
                </a:cxn>
                <a:cxn ang="0">
                  <a:pos x="35" y="17"/>
                </a:cxn>
                <a:cxn ang="0">
                  <a:pos x="25" y="24"/>
                </a:cxn>
                <a:cxn ang="0">
                  <a:pos x="15" y="30"/>
                </a:cxn>
                <a:cxn ang="0">
                  <a:pos x="0" y="36"/>
                </a:cxn>
                <a:cxn ang="0">
                  <a:pos x="0" y="38"/>
                </a:cxn>
                <a:cxn ang="0">
                  <a:pos x="47" y="42"/>
                </a:cxn>
                <a:cxn ang="0">
                  <a:pos x="62" y="40"/>
                </a:cxn>
                <a:cxn ang="0">
                  <a:pos x="62" y="37"/>
                </a:cxn>
                <a:cxn ang="0">
                  <a:pos x="60" y="34"/>
                </a:cxn>
                <a:cxn ang="0">
                  <a:pos x="63" y="23"/>
                </a:cxn>
                <a:cxn ang="0">
                  <a:pos x="62" y="13"/>
                </a:cxn>
                <a:cxn ang="0">
                  <a:pos x="63" y="11"/>
                </a:cxn>
                <a:cxn ang="0">
                  <a:pos x="65" y="11"/>
                </a:cxn>
                <a:cxn ang="0">
                  <a:pos x="67" y="10"/>
                </a:cxn>
                <a:cxn ang="0">
                  <a:pos x="68" y="7"/>
                </a:cxn>
                <a:cxn ang="0">
                  <a:pos x="68" y="7"/>
                </a:cxn>
                <a:cxn ang="0">
                  <a:pos x="56" y="34"/>
                </a:cxn>
                <a:cxn ang="0">
                  <a:pos x="52" y="35"/>
                </a:cxn>
                <a:cxn ang="0">
                  <a:pos x="49" y="34"/>
                </a:cxn>
                <a:cxn ang="0">
                  <a:pos x="42" y="34"/>
                </a:cxn>
                <a:cxn ang="0">
                  <a:pos x="36" y="35"/>
                </a:cxn>
                <a:cxn ang="0">
                  <a:pos x="24" y="34"/>
                </a:cxn>
                <a:cxn ang="0">
                  <a:pos x="22" y="32"/>
                </a:cxn>
                <a:cxn ang="0">
                  <a:pos x="27" y="29"/>
                </a:cxn>
                <a:cxn ang="0">
                  <a:pos x="41" y="21"/>
                </a:cxn>
                <a:cxn ang="0">
                  <a:pos x="54" y="17"/>
                </a:cxn>
                <a:cxn ang="0">
                  <a:pos x="56" y="18"/>
                </a:cxn>
                <a:cxn ang="0">
                  <a:pos x="57" y="27"/>
                </a:cxn>
                <a:cxn ang="0">
                  <a:pos x="56" y="34"/>
                </a:cxn>
                <a:cxn ang="0">
                  <a:pos x="68" y="7"/>
                </a:cxn>
              </a:cxnLst>
              <a:rect l="0" t="0" r="r" b="b"/>
              <a:pathLst>
                <a:path w="68" h="42">
                  <a:moveTo>
                    <a:pt x="68" y="7"/>
                  </a:moveTo>
                  <a:lnTo>
                    <a:pt x="67" y="3"/>
                  </a:lnTo>
                  <a:lnTo>
                    <a:pt x="66" y="1"/>
                  </a:lnTo>
                  <a:lnTo>
                    <a:pt x="64" y="0"/>
                  </a:lnTo>
                  <a:lnTo>
                    <a:pt x="62" y="5"/>
                  </a:lnTo>
                  <a:lnTo>
                    <a:pt x="61" y="7"/>
                  </a:lnTo>
                  <a:lnTo>
                    <a:pt x="56" y="7"/>
                  </a:lnTo>
                  <a:lnTo>
                    <a:pt x="45" y="11"/>
                  </a:lnTo>
                  <a:lnTo>
                    <a:pt x="35" y="17"/>
                  </a:lnTo>
                  <a:lnTo>
                    <a:pt x="25" y="24"/>
                  </a:lnTo>
                  <a:lnTo>
                    <a:pt x="15" y="30"/>
                  </a:lnTo>
                  <a:lnTo>
                    <a:pt x="0" y="36"/>
                  </a:lnTo>
                  <a:lnTo>
                    <a:pt x="0" y="38"/>
                  </a:lnTo>
                  <a:lnTo>
                    <a:pt x="47" y="42"/>
                  </a:lnTo>
                  <a:lnTo>
                    <a:pt x="62" y="40"/>
                  </a:lnTo>
                  <a:lnTo>
                    <a:pt x="62" y="37"/>
                  </a:lnTo>
                  <a:lnTo>
                    <a:pt x="60" y="34"/>
                  </a:lnTo>
                  <a:lnTo>
                    <a:pt x="63" y="23"/>
                  </a:lnTo>
                  <a:lnTo>
                    <a:pt x="62" y="13"/>
                  </a:lnTo>
                  <a:lnTo>
                    <a:pt x="63" y="11"/>
                  </a:lnTo>
                  <a:lnTo>
                    <a:pt x="65" y="11"/>
                  </a:lnTo>
                  <a:lnTo>
                    <a:pt x="67" y="10"/>
                  </a:lnTo>
                  <a:lnTo>
                    <a:pt x="68" y="7"/>
                  </a:lnTo>
                  <a:lnTo>
                    <a:pt x="68" y="7"/>
                  </a:lnTo>
                  <a:lnTo>
                    <a:pt x="56" y="34"/>
                  </a:lnTo>
                  <a:lnTo>
                    <a:pt x="52" y="35"/>
                  </a:lnTo>
                  <a:lnTo>
                    <a:pt x="49" y="34"/>
                  </a:lnTo>
                  <a:lnTo>
                    <a:pt x="42" y="34"/>
                  </a:lnTo>
                  <a:lnTo>
                    <a:pt x="36" y="35"/>
                  </a:lnTo>
                  <a:lnTo>
                    <a:pt x="24" y="34"/>
                  </a:lnTo>
                  <a:lnTo>
                    <a:pt x="22" y="32"/>
                  </a:lnTo>
                  <a:lnTo>
                    <a:pt x="27" y="29"/>
                  </a:lnTo>
                  <a:lnTo>
                    <a:pt x="41" y="21"/>
                  </a:lnTo>
                  <a:lnTo>
                    <a:pt x="54" y="17"/>
                  </a:lnTo>
                  <a:lnTo>
                    <a:pt x="56" y="18"/>
                  </a:lnTo>
                  <a:lnTo>
                    <a:pt x="57" y="27"/>
                  </a:lnTo>
                  <a:lnTo>
                    <a:pt x="56" y="34"/>
                  </a:lnTo>
                  <a:lnTo>
                    <a:pt x="68" y="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Freeform 122"/>
            <p:cNvSpPr>
              <a:spLocks/>
            </p:cNvSpPr>
            <p:nvPr/>
          </p:nvSpPr>
          <p:spPr bwMode="auto">
            <a:xfrm>
              <a:off x="1944" y="2382"/>
              <a:ext cx="41" cy="36"/>
            </a:xfrm>
            <a:custGeom>
              <a:avLst/>
              <a:gdLst/>
              <a:ahLst/>
              <a:cxnLst>
                <a:cxn ang="0">
                  <a:pos x="3" y="1"/>
                </a:cxn>
                <a:cxn ang="0">
                  <a:pos x="5" y="0"/>
                </a:cxn>
                <a:cxn ang="0">
                  <a:pos x="5" y="3"/>
                </a:cxn>
                <a:cxn ang="0">
                  <a:pos x="5" y="12"/>
                </a:cxn>
                <a:cxn ang="0">
                  <a:pos x="3" y="23"/>
                </a:cxn>
                <a:cxn ang="0">
                  <a:pos x="3" y="27"/>
                </a:cxn>
                <a:cxn ang="0">
                  <a:pos x="5" y="28"/>
                </a:cxn>
                <a:cxn ang="0">
                  <a:pos x="7" y="29"/>
                </a:cxn>
                <a:cxn ang="0">
                  <a:pos x="13" y="28"/>
                </a:cxn>
                <a:cxn ang="0">
                  <a:pos x="19" y="25"/>
                </a:cxn>
                <a:cxn ang="0">
                  <a:pos x="29" y="21"/>
                </a:cxn>
                <a:cxn ang="0">
                  <a:pos x="34" y="19"/>
                </a:cxn>
                <a:cxn ang="0">
                  <a:pos x="41" y="17"/>
                </a:cxn>
                <a:cxn ang="0">
                  <a:pos x="41" y="21"/>
                </a:cxn>
                <a:cxn ang="0">
                  <a:pos x="30" y="25"/>
                </a:cxn>
                <a:cxn ang="0">
                  <a:pos x="19" y="29"/>
                </a:cxn>
                <a:cxn ang="0">
                  <a:pos x="9" y="35"/>
                </a:cxn>
                <a:cxn ang="0">
                  <a:pos x="6" y="36"/>
                </a:cxn>
                <a:cxn ang="0">
                  <a:pos x="3" y="35"/>
                </a:cxn>
                <a:cxn ang="0">
                  <a:pos x="2" y="33"/>
                </a:cxn>
                <a:cxn ang="0">
                  <a:pos x="0" y="27"/>
                </a:cxn>
                <a:cxn ang="0">
                  <a:pos x="0" y="23"/>
                </a:cxn>
                <a:cxn ang="0">
                  <a:pos x="0" y="14"/>
                </a:cxn>
                <a:cxn ang="0">
                  <a:pos x="2" y="3"/>
                </a:cxn>
                <a:cxn ang="0">
                  <a:pos x="3" y="1"/>
                </a:cxn>
              </a:cxnLst>
              <a:rect l="0" t="0" r="r" b="b"/>
              <a:pathLst>
                <a:path w="41" h="36">
                  <a:moveTo>
                    <a:pt x="3" y="1"/>
                  </a:moveTo>
                  <a:lnTo>
                    <a:pt x="5" y="0"/>
                  </a:lnTo>
                  <a:lnTo>
                    <a:pt x="5" y="3"/>
                  </a:lnTo>
                  <a:lnTo>
                    <a:pt x="5" y="12"/>
                  </a:lnTo>
                  <a:lnTo>
                    <a:pt x="3" y="23"/>
                  </a:lnTo>
                  <a:lnTo>
                    <a:pt x="3" y="27"/>
                  </a:lnTo>
                  <a:lnTo>
                    <a:pt x="5" y="28"/>
                  </a:lnTo>
                  <a:lnTo>
                    <a:pt x="7" y="29"/>
                  </a:lnTo>
                  <a:lnTo>
                    <a:pt x="13" y="28"/>
                  </a:lnTo>
                  <a:lnTo>
                    <a:pt x="19" y="25"/>
                  </a:lnTo>
                  <a:lnTo>
                    <a:pt x="29" y="21"/>
                  </a:lnTo>
                  <a:lnTo>
                    <a:pt x="34" y="19"/>
                  </a:lnTo>
                  <a:lnTo>
                    <a:pt x="41" y="17"/>
                  </a:lnTo>
                  <a:lnTo>
                    <a:pt x="41" y="21"/>
                  </a:lnTo>
                  <a:lnTo>
                    <a:pt x="30" y="25"/>
                  </a:lnTo>
                  <a:lnTo>
                    <a:pt x="19" y="29"/>
                  </a:lnTo>
                  <a:lnTo>
                    <a:pt x="9" y="35"/>
                  </a:lnTo>
                  <a:lnTo>
                    <a:pt x="6" y="36"/>
                  </a:lnTo>
                  <a:lnTo>
                    <a:pt x="3" y="35"/>
                  </a:lnTo>
                  <a:lnTo>
                    <a:pt x="2" y="33"/>
                  </a:lnTo>
                  <a:lnTo>
                    <a:pt x="0" y="27"/>
                  </a:lnTo>
                  <a:lnTo>
                    <a:pt x="0" y="23"/>
                  </a:lnTo>
                  <a:lnTo>
                    <a:pt x="0" y="14"/>
                  </a:lnTo>
                  <a:lnTo>
                    <a:pt x="2" y="3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0" name="Freeform 123"/>
            <p:cNvSpPr>
              <a:spLocks/>
            </p:cNvSpPr>
            <p:nvPr/>
          </p:nvSpPr>
          <p:spPr bwMode="auto">
            <a:xfrm>
              <a:off x="1689" y="2376"/>
              <a:ext cx="40" cy="78"/>
            </a:xfrm>
            <a:custGeom>
              <a:avLst/>
              <a:gdLst/>
              <a:ahLst/>
              <a:cxnLst>
                <a:cxn ang="0">
                  <a:pos x="30" y="6"/>
                </a:cxn>
                <a:cxn ang="0">
                  <a:pos x="33" y="13"/>
                </a:cxn>
                <a:cxn ang="0">
                  <a:pos x="32" y="21"/>
                </a:cxn>
                <a:cxn ang="0">
                  <a:pos x="30" y="36"/>
                </a:cxn>
                <a:cxn ang="0">
                  <a:pos x="31" y="39"/>
                </a:cxn>
                <a:cxn ang="0">
                  <a:pos x="34" y="41"/>
                </a:cxn>
                <a:cxn ang="0">
                  <a:pos x="36" y="43"/>
                </a:cxn>
                <a:cxn ang="0">
                  <a:pos x="36" y="45"/>
                </a:cxn>
                <a:cxn ang="0">
                  <a:pos x="33" y="47"/>
                </a:cxn>
                <a:cxn ang="0">
                  <a:pos x="30" y="45"/>
                </a:cxn>
                <a:cxn ang="0">
                  <a:pos x="27" y="43"/>
                </a:cxn>
                <a:cxn ang="0">
                  <a:pos x="26" y="39"/>
                </a:cxn>
                <a:cxn ang="0">
                  <a:pos x="26" y="32"/>
                </a:cxn>
                <a:cxn ang="0">
                  <a:pos x="28" y="23"/>
                </a:cxn>
                <a:cxn ang="0">
                  <a:pos x="28" y="15"/>
                </a:cxn>
                <a:cxn ang="0">
                  <a:pos x="26" y="7"/>
                </a:cxn>
                <a:cxn ang="0">
                  <a:pos x="19" y="4"/>
                </a:cxn>
                <a:cxn ang="0">
                  <a:pos x="13" y="5"/>
                </a:cxn>
                <a:cxn ang="0">
                  <a:pos x="8" y="12"/>
                </a:cxn>
                <a:cxn ang="0">
                  <a:pos x="5" y="16"/>
                </a:cxn>
                <a:cxn ang="0">
                  <a:pos x="4" y="35"/>
                </a:cxn>
                <a:cxn ang="0">
                  <a:pos x="6" y="46"/>
                </a:cxn>
                <a:cxn ang="0">
                  <a:pos x="12" y="54"/>
                </a:cxn>
                <a:cxn ang="0">
                  <a:pos x="23" y="60"/>
                </a:cxn>
                <a:cxn ang="0">
                  <a:pos x="27" y="65"/>
                </a:cxn>
                <a:cxn ang="0">
                  <a:pos x="28" y="70"/>
                </a:cxn>
                <a:cxn ang="0">
                  <a:pos x="34" y="73"/>
                </a:cxn>
                <a:cxn ang="0">
                  <a:pos x="36" y="70"/>
                </a:cxn>
                <a:cxn ang="0">
                  <a:pos x="36" y="69"/>
                </a:cxn>
                <a:cxn ang="0">
                  <a:pos x="38" y="70"/>
                </a:cxn>
                <a:cxn ang="0">
                  <a:pos x="40" y="72"/>
                </a:cxn>
                <a:cxn ang="0">
                  <a:pos x="38" y="75"/>
                </a:cxn>
                <a:cxn ang="0">
                  <a:pos x="36" y="76"/>
                </a:cxn>
                <a:cxn ang="0">
                  <a:pos x="34" y="77"/>
                </a:cxn>
                <a:cxn ang="0">
                  <a:pos x="31" y="78"/>
                </a:cxn>
                <a:cxn ang="0">
                  <a:pos x="28" y="75"/>
                </a:cxn>
                <a:cxn ang="0">
                  <a:pos x="26" y="69"/>
                </a:cxn>
                <a:cxn ang="0">
                  <a:pos x="24" y="65"/>
                </a:cxn>
                <a:cxn ang="0">
                  <a:pos x="21" y="62"/>
                </a:cxn>
                <a:cxn ang="0">
                  <a:pos x="12" y="59"/>
                </a:cxn>
                <a:cxn ang="0">
                  <a:pos x="7" y="52"/>
                </a:cxn>
                <a:cxn ang="0">
                  <a:pos x="2" y="45"/>
                </a:cxn>
                <a:cxn ang="0">
                  <a:pos x="1" y="36"/>
                </a:cxn>
                <a:cxn ang="0">
                  <a:pos x="0" y="28"/>
                </a:cxn>
                <a:cxn ang="0">
                  <a:pos x="2" y="20"/>
                </a:cxn>
                <a:cxn ang="0">
                  <a:pos x="5" y="11"/>
                </a:cxn>
                <a:cxn ang="0">
                  <a:pos x="10" y="4"/>
                </a:cxn>
                <a:cxn ang="0">
                  <a:pos x="16" y="1"/>
                </a:cxn>
                <a:cxn ang="0">
                  <a:pos x="23" y="0"/>
                </a:cxn>
                <a:cxn ang="0">
                  <a:pos x="30" y="6"/>
                </a:cxn>
              </a:cxnLst>
              <a:rect l="0" t="0" r="r" b="b"/>
              <a:pathLst>
                <a:path w="40" h="78">
                  <a:moveTo>
                    <a:pt x="30" y="6"/>
                  </a:moveTo>
                  <a:lnTo>
                    <a:pt x="33" y="13"/>
                  </a:lnTo>
                  <a:lnTo>
                    <a:pt x="32" y="21"/>
                  </a:lnTo>
                  <a:lnTo>
                    <a:pt x="30" y="36"/>
                  </a:lnTo>
                  <a:lnTo>
                    <a:pt x="31" y="39"/>
                  </a:lnTo>
                  <a:lnTo>
                    <a:pt x="34" y="41"/>
                  </a:lnTo>
                  <a:lnTo>
                    <a:pt x="36" y="43"/>
                  </a:lnTo>
                  <a:lnTo>
                    <a:pt x="36" y="45"/>
                  </a:lnTo>
                  <a:lnTo>
                    <a:pt x="33" y="47"/>
                  </a:lnTo>
                  <a:lnTo>
                    <a:pt x="30" y="45"/>
                  </a:lnTo>
                  <a:lnTo>
                    <a:pt x="27" y="43"/>
                  </a:lnTo>
                  <a:lnTo>
                    <a:pt x="26" y="39"/>
                  </a:lnTo>
                  <a:lnTo>
                    <a:pt x="26" y="32"/>
                  </a:lnTo>
                  <a:lnTo>
                    <a:pt x="28" y="23"/>
                  </a:lnTo>
                  <a:lnTo>
                    <a:pt x="28" y="15"/>
                  </a:lnTo>
                  <a:lnTo>
                    <a:pt x="26" y="7"/>
                  </a:lnTo>
                  <a:lnTo>
                    <a:pt x="19" y="4"/>
                  </a:lnTo>
                  <a:lnTo>
                    <a:pt x="13" y="5"/>
                  </a:lnTo>
                  <a:lnTo>
                    <a:pt x="8" y="12"/>
                  </a:lnTo>
                  <a:lnTo>
                    <a:pt x="5" y="16"/>
                  </a:lnTo>
                  <a:lnTo>
                    <a:pt x="4" y="35"/>
                  </a:lnTo>
                  <a:lnTo>
                    <a:pt x="6" y="46"/>
                  </a:lnTo>
                  <a:lnTo>
                    <a:pt x="12" y="54"/>
                  </a:lnTo>
                  <a:lnTo>
                    <a:pt x="23" y="60"/>
                  </a:lnTo>
                  <a:lnTo>
                    <a:pt x="27" y="65"/>
                  </a:lnTo>
                  <a:lnTo>
                    <a:pt x="28" y="70"/>
                  </a:lnTo>
                  <a:lnTo>
                    <a:pt x="34" y="73"/>
                  </a:lnTo>
                  <a:lnTo>
                    <a:pt x="36" y="70"/>
                  </a:lnTo>
                  <a:lnTo>
                    <a:pt x="36" y="69"/>
                  </a:lnTo>
                  <a:lnTo>
                    <a:pt x="38" y="70"/>
                  </a:lnTo>
                  <a:lnTo>
                    <a:pt x="40" y="72"/>
                  </a:lnTo>
                  <a:lnTo>
                    <a:pt x="38" y="75"/>
                  </a:lnTo>
                  <a:lnTo>
                    <a:pt x="36" y="76"/>
                  </a:lnTo>
                  <a:lnTo>
                    <a:pt x="34" y="77"/>
                  </a:lnTo>
                  <a:lnTo>
                    <a:pt x="31" y="78"/>
                  </a:lnTo>
                  <a:lnTo>
                    <a:pt x="28" y="75"/>
                  </a:lnTo>
                  <a:lnTo>
                    <a:pt x="26" y="69"/>
                  </a:lnTo>
                  <a:lnTo>
                    <a:pt x="24" y="65"/>
                  </a:lnTo>
                  <a:lnTo>
                    <a:pt x="21" y="62"/>
                  </a:lnTo>
                  <a:lnTo>
                    <a:pt x="12" y="59"/>
                  </a:lnTo>
                  <a:lnTo>
                    <a:pt x="7" y="52"/>
                  </a:lnTo>
                  <a:lnTo>
                    <a:pt x="2" y="45"/>
                  </a:lnTo>
                  <a:lnTo>
                    <a:pt x="1" y="36"/>
                  </a:lnTo>
                  <a:lnTo>
                    <a:pt x="0" y="28"/>
                  </a:lnTo>
                  <a:lnTo>
                    <a:pt x="2" y="20"/>
                  </a:lnTo>
                  <a:lnTo>
                    <a:pt x="5" y="11"/>
                  </a:lnTo>
                  <a:lnTo>
                    <a:pt x="10" y="4"/>
                  </a:lnTo>
                  <a:lnTo>
                    <a:pt x="16" y="1"/>
                  </a:lnTo>
                  <a:lnTo>
                    <a:pt x="23" y="0"/>
                  </a:lnTo>
                  <a:lnTo>
                    <a:pt x="30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Freeform 124"/>
            <p:cNvSpPr>
              <a:spLocks/>
            </p:cNvSpPr>
            <p:nvPr/>
          </p:nvSpPr>
          <p:spPr bwMode="auto">
            <a:xfrm>
              <a:off x="1549" y="2454"/>
              <a:ext cx="73" cy="47"/>
            </a:xfrm>
            <a:custGeom>
              <a:avLst/>
              <a:gdLst/>
              <a:ahLst/>
              <a:cxnLst>
                <a:cxn ang="0">
                  <a:pos x="27" y="8"/>
                </a:cxn>
                <a:cxn ang="0">
                  <a:pos x="19" y="11"/>
                </a:cxn>
                <a:cxn ang="0">
                  <a:pos x="14" y="17"/>
                </a:cxn>
                <a:cxn ang="0">
                  <a:pos x="6" y="28"/>
                </a:cxn>
                <a:cxn ang="0">
                  <a:pos x="1" y="37"/>
                </a:cxn>
                <a:cxn ang="0">
                  <a:pos x="0" y="40"/>
                </a:cxn>
                <a:cxn ang="0">
                  <a:pos x="0" y="42"/>
                </a:cxn>
                <a:cxn ang="0">
                  <a:pos x="0" y="44"/>
                </a:cxn>
                <a:cxn ang="0">
                  <a:pos x="2" y="44"/>
                </a:cxn>
                <a:cxn ang="0">
                  <a:pos x="3" y="45"/>
                </a:cxn>
                <a:cxn ang="0">
                  <a:pos x="6" y="46"/>
                </a:cxn>
                <a:cxn ang="0">
                  <a:pos x="9" y="47"/>
                </a:cxn>
                <a:cxn ang="0">
                  <a:pos x="15" y="47"/>
                </a:cxn>
                <a:cxn ang="0">
                  <a:pos x="28" y="46"/>
                </a:cxn>
                <a:cxn ang="0">
                  <a:pos x="36" y="44"/>
                </a:cxn>
                <a:cxn ang="0">
                  <a:pos x="45" y="40"/>
                </a:cxn>
                <a:cxn ang="0">
                  <a:pos x="53" y="35"/>
                </a:cxn>
                <a:cxn ang="0">
                  <a:pos x="59" y="30"/>
                </a:cxn>
                <a:cxn ang="0">
                  <a:pos x="65" y="23"/>
                </a:cxn>
                <a:cxn ang="0">
                  <a:pos x="69" y="18"/>
                </a:cxn>
                <a:cxn ang="0">
                  <a:pos x="72" y="8"/>
                </a:cxn>
                <a:cxn ang="0">
                  <a:pos x="73" y="5"/>
                </a:cxn>
                <a:cxn ang="0">
                  <a:pos x="73" y="3"/>
                </a:cxn>
                <a:cxn ang="0">
                  <a:pos x="73" y="1"/>
                </a:cxn>
                <a:cxn ang="0">
                  <a:pos x="71" y="1"/>
                </a:cxn>
                <a:cxn ang="0">
                  <a:pos x="68" y="1"/>
                </a:cxn>
                <a:cxn ang="0">
                  <a:pos x="63" y="0"/>
                </a:cxn>
                <a:cxn ang="0">
                  <a:pos x="58" y="0"/>
                </a:cxn>
                <a:cxn ang="0">
                  <a:pos x="43" y="2"/>
                </a:cxn>
                <a:cxn ang="0">
                  <a:pos x="27" y="8"/>
                </a:cxn>
                <a:cxn ang="0">
                  <a:pos x="27" y="8"/>
                </a:cxn>
                <a:cxn ang="0">
                  <a:pos x="29" y="11"/>
                </a:cxn>
                <a:cxn ang="0">
                  <a:pos x="41" y="7"/>
                </a:cxn>
                <a:cxn ang="0">
                  <a:pos x="52" y="5"/>
                </a:cxn>
                <a:cxn ang="0">
                  <a:pos x="68" y="5"/>
                </a:cxn>
                <a:cxn ang="0">
                  <a:pos x="65" y="11"/>
                </a:cxn>
                <a:cxn ang="0">
                  <a:pos x="61" y="20"/>
                </a:cxn>
                <a:cxn ang="0">
                  <a:pos x="54" y="28"/>
                </a:cxn>
                <a:cxn ang="0">
                  <a:pos x="43" y="36"/>
                </a:cxn>
                <a:cxn ang="0">
                  <a:pos x="30" y="40"/>
                </a:cxn>
                <a:cxn ang="0">
                  <a:pos x="19" y="42"/>
                </a:cxn>
                <a:cxn ang="0">
                  <a:pos x="10" y="41"/>
                </a:cxn>
                <a:cxn ang="0">
                  <a:pos x="6" y="40"/>
                </a:cxn>
                <a:cxn ang="0">
                  <a:pos x="7" y="34"/>
                </a:cxn>
                <a:cxn ang="0">
                  <a:pos x="12" y="26"/>
                </a:cxn>
                <a:cxn ang="0">
                  <a:pos x="19" y="18"/>
                </a:cxn>
                <a:cxn ang="0">
                  <a:pos x="29" y="11"/>
                </a:cxn>
                <a:cxn ang="0">
                  <a:pos x="27" y="8"/>
                </a:cxn>
              </a:cxnLst>
              <a:rect l="0" t="0" r="r" b="b"/>
              <a:pathLst>
                <a:path w="73" h="47">
                  <a:moveTo>
                    <a:pt x="27" y="8"/>
                  </a:moveTo>
                  <a:lnTo>
                    <a:pt x="19" y="11"/>
                  </a:lnTo>
                  <a:lnTo>
                    <a:pt x="14" y="17"/>
                  </a:lnTo>
                  <a:lnTo>
                    <a:pt x="6" y="28"/>
                  </a:lnTo>
                  <a:lnTo>
                    <a:pt x="1" y="37"/>
                  </a:lnTo>
                  <a:lnTo>
                    <a:pt x="0" y="40"/>
                  </a:lnTo>
                  <a:lnTo>
                    <a:pt x="0" y="42"/>
                  </a:lnTo>
                  <a:lnTo>
                    <a:pt x="0" y="44"/>
                  </a:lnTo>
                  <a:lnTo>
                    <a:pt x="2" y="44"/>
                  </a:lnTo>
                  <a:lnTo>
                    <a:pt x="3" y="45"/>
                  </a:lnTo>
                  <a:lnTo>
                    <a:pt x="6" y="46"/>
                  </a:lnTo>
                  <a:lnTo>
                    <a:pt x="9" y="47"/>
                  </a:lnTo>
                  <a:lnTo>
                    <a:pt x="15" y="47"/>
                  </a:lnTo>
                  <a:lnTo>
                    <a:pt x="28" y="46"/>
                  </a:lnTo>
                  <a:lnTo>
                    <a:pt x="36" y="44"/>
                  </a:lnTo>
                  <a:lnTo>
                    <a:pt x="45" y="40"/>
                  </a:lnTo>
                  <a:lnTo>
                    <a:pt x="53" y="35"/>
                  </a:lnTo>
                  <a:lnTo>
                    <a:pt x="59" y="30"/>
                  </a:lnTo>
                  <a:lnTo>
                    <a:pt x="65" y="23"/>
                  </a:lnTo>
                  <a:lnTo>
                    <a:pt x="69" y="18"/>
                  </a:lnTo>
                  <a:lnTo>
                    <a:pt x="72" y="8"/>
                  </a:lnTo>
                  <a:lnTo>
                    <a:pt x="73" y="5"/>
                  </a:lnTo>
                  <a:lnTo>
                    <a:pt x="73" y="3"/>
                  </a:lnTo>
                  <a:lnTo>
                    <a:pt x="73" y="1"/>
                  </a:lnTo>
                  <a:lnTo>
                    <a:pt x="71" y="1"/>
                  </a:lnTo>
                  <a:lnTo>
                    <a:pt x="68" y="1"/>
                  </a:lnTo>
                  <a:lnTo>
                    <a:pt x="63" y="0"/>
                  </a:lnTo>
                  <a:lnTo>
                    <a:pt x="58" y="0"/>
                  </a:lnTo>
                  <a:lnTo>
                    <a:pt x="43" y="2"/>
                  </a:lnTo>
                  <a:lnTo>
                    <a:pt x="27" y="8"/>
                  </a:lnTo>
                  <a:lnTo>
                    <a:pt x="27" y="8"/>
                  </a:lnTo>
                  <a:lnTo>
                    <a:pt x="29" y="11"/>
                  </a:lnTo>
                  <a:lnTo>
                    <a:pt x="41" y="7"/>
                  </a:lnTo>
                  <a:lnTo>
                    <a:pt x="52" y="5"/>
                  </a:lnTo>
                  <a:lnTo>
                    <a:pt x="68" y="5"/>
                  </a:lnTo>
                  <a:lnTo>
                    <a:pt x="65" y="11"/>
                  </a:lnTo>
                  <a:lnTo>
                    <a:pt x="61" y="20"/>
                  </a:lnTo>
                  <a:lnTo>
                    <a:pt x="54" y="28"/>
                  </a:lnTo>
                  <a:lnTo>
                    <a:pt x="43" y="36"/>
                  </a:lnTo>
                  <a:lnTo>
                    <a:pt x="30" y="40"/>
                  </a:lnTo>
                  <a:lnTo>
                    <a:pt x="19" y="42"/>
                  </a:lnTo>
                  <a:lnTo>
                    <a:pt x="10" y="41"/>
                  </a:lnTo>
                  <a:lnTo>
                    <a:pt x="6" y="40"/>
                  </a:lnTo>
                  <a:lnTo>
                    <a:pt x="7" y="34"/>
                  </a:lnTo>
                  <a:lnTo>
                    <a:pt x="12" y="26"/>
                  </a:lnTo>
                  <a:lnTo>
                    <a:pt x="19" y="18"/>
                  </a:lnTo>
                  <a:lnTo>
                    <a:pt x="29" y="11"/>
                  </a:lnTo>
                  <a:lnTo>
                    <a:pt x="27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Freeform 125"/>
            <p:cNvSpPr>
              <a:spLocks/>
            </p:cNvSpPr>
            <p:nvPr/>
          </p:nvSpPr>
          <p:spPr bwMode="auto">
            <a:xfrm>
              <a:off x="1567" y="2408"/>
              <a:ext cx="77" cy="45"/>
            </a:xfrm>
            <a:custGeom>
              <a:avLst/>
              <a:gdLst/>
              <a:ahLst/>
              <a:cxnLst>
                <a:cxn ang="0">
                  <a:pos x="30" y="5"/>
                </a:cxn>
                <a:cxn ang="0">
                  <a:pos x="23" y="9"/>
                </a:cxn>
                <a:cxn ang="0">
                  <a:pos x="16" y="15"/>
                </a:cxn>
                <a:cxn ang="0">
                  <a:pos x="8" y="27"/>
                </a:cxn>
                <a:cxn ang="0">
                  <a:pos x="3" y="36"/>
                </a:cxn>
                <a:cxn ang="0">
                  <a:pos x="1" y="40"/>
                </a:cxn>
                <a:cxn ang="0">
                  <a:pos x="1" y="41"/>
                </a:cxn>
                <a:cxn ang="0">
                  <a:pos x="0" y="43"/>
                </a:cxn>
                <a:cxn ang="0">
                  <a:pos x="3" y="43"/>
                </a:cxn>
                <a:cxn ang="0">
                  <a:pos x="4" y="43"/>
                </a:cxn>
                <a:cxn ang="0">
                  <a:pos x="7" y="44"/>
                </a:cxn>
                <a:cxn ang="0">
                  <a:pos x="16" y="45"/>
                </a:cxn>
                <a:cxn ang="0">
                  <a:pos x="29" y="43"/>
                </a:cxn>
                <a:cxn ang="0">
                  <a:pos x="38" y="41"/>
                </a:cxn>
                <a:cxn ang="0">
                  <a:pos x="46" y="38"/>
                </a:cxn>
                <a:cxn ang="0">
                  <a:pos x="54" y="33"/>
                </a:cxn>
                <a:cxn ang="0">
                  <a:pos x="61" y="28"/>
                </a:cxn>
                <a:cxn ang="0">
                  <a:pos x="70" y="17"/>
                </a:cxn>
                <a:cxn ang="0">
                  <a:pos x="74" y="7"/>
                </a:cxn>
                <a:cxn ang="0">
                  <a:pos x="75" y="4"/>
                </a:cxn>
                <a:cxn ang="0">
                  <a:pos x="75" y="2"/>
                </a:cxn>
                <a:cxn ang="0">
                  <a:pos x="77" y="1"/>
                </a:cxn>
                <a:cxn ang="0">
                  <a:pos x="73" y="1"/>
                </a:cxn>
                <a:cxn ang="0">
                  <a:pos x="69" y="1"/>
                </a:cxn>
                <a:cxn ang="0">
                  <a:pos x="59" y="0"/>
                </a:cxn>
                <a:cxn ang="0">
                  <a:pos x="45" y="1"/>
                </a:cxn>
                <a:cxn ang="0">
                  <a:pos x="30" y="4"/>
                </a:cxn>
                <a:cxn ang="0">
                  <a:pos x="30" y="5"/>
                </a:cxn>
                <a:cxn ang="0">
                  <a:pos x="30" y="5"/>
                </a:cxn>
                <a:cxn ang="0">
                  <a:pos x="32" y="11"/>
                </a:cxn>
                <a:cxn ang="0">
                  <a:pos x="43" y="6"/>
                </a:cxn>
                <a:cxn ang="0">
                  <a:pos x="54" y="4"/>
                </a:cxn>
                <a:cxn ang="0">
                  <a:pos x="69" y="4"/>
                </a:cxn>
                <a:cxn ang="0">
                  <a:pos x="66" y="11"/>
                </a:cxn>
                <a:cxn ang="0">
                  <a:pos x="63" y="18"/>
                </a:cxn>
                <a:cxn ang="0">
                  <a:pos x="55" y="27"/>
                </a:cxn>
                <a:cxn ang="0">
                  <a:pos x="44" y="34"/>
                </a:cxn>
                <a:cxn ang="0">
                  <a:pos x="32" y="39"/>
                </a:cxn>
                <a:cxn ang="0">
                  <a:pos x="21" y="41"/>
                </a:cxn>
                <a:cxn ang="0">
                  <a:pos x="13" y="41"/>
                </a:cxn>
                <a:cxn ang="0">
                  <a:pos x="7" y="40"/>
                </a:cxn>
                <a:cxn ang="0">
                  <a:pos x="10" y="33"/>
                </a:cxn>
                <a:cxn ang="0">
                  <a:pos x="14" y="26"/>
                </a:cxn>
                <a:cxn ang="0">
                  <a:pos x="22" y="17"/>
                </a:cxn>
                <a:cxn ang="0">
                  <a:pos x="32" y="11"/>
                </a:cxn>
                <a:cxn ang="0">
                  <a:pos x="30" y="5"/>
                </a:cxn>
              </a:cxnLst>
              <a:rect l="0" t="0" r="r" b="b"/>
              <a:pathLst>
                <a:path w="77" h="45">
                  <a:moveTo>
                    <a:pt x="30" y="5"/>
                  </a:moveTo>
                  <a:lnTo>
                    <a:pt x="23" y="9"/>
                  </a:lnTo>
                  <a:lnTo>
                    <a:pt x="16" y="15"/>
                  </a:lnTo>
                  <a:lnTo>
                    <a:pt x="8" y="27"/>
                  </a:lnTo>
                  <a:lnTo>
                    <a:pt x="3" y="36"/>
                  </a:lnTo>
                  <a:lnTo>
                    <a:pt x="1" y="40"/>
                  </a:lnTo>
                  <a:lnTo>
                    <a:pt x="1" y="41"/>
                  </a:lnTo>
                  <a:lnTo>
                    <a:pt x="0" y="43"/>
                  </a:lnTo>
                  <a:lnTo>
                    <a:pt x="3" y="43"/>
                  </a:lnTo>
                  <a:lnTo>
                    <a:pt x="4" y="43"/>
                  </a:lnTo>
                  <a:lnTo>
                    <a:pt x="7" y="44"/>
                  </a:lnTo>
                  <a:lnTo>
                    <a:pt x="16" y="45"/>
                  </a:lnTo>
                  <a:lnTo>
                    <a:pt x="29" y="43"/>
                  </a:lnTo>
                  <a:lnTo>
                    <a:pt x="38" y="41"/>
                  </a:lnTo>
                  <a:lnTo>
                    <a:pt x="46" y="38"/>
                  </a:lnTo>
                  <a:lnTo>
                    <a:pt x="54" y="33"/>
                  </a:lnTo>
                  <a:lnTo>
                    <a:pt x="61" y="28"/>
                  </a:lnTo>
                  <a:lnTo>
                    <a:pt x="70" y="17"/>
                  </a:lnTo>
                  <a:lnTo>
                    <a:pt x="74" y="7"/>
                  </a:lnTo>
                  <a:lnTo>
                    <a:pt x="75" y="4"/>
                  </a:lnTo>
                  <a:lnTo>
                    <a:pt x="75" y="2"/>
                  </a:lnTo>
                  <a:lnTo>
                    <a:pt x="77" y="1"/>
                  </a:lnTo>
                  <a:lnTo>
                    <a:pt x="73" y="1"/>
                  </a:lnTo>
                  <a:lnTo>
                    <a:pt x="69" y="1"/>
                  </a:lnTo>
                  <a:lnTo>
                    <a:pt x="59" y="0"/>
                  </a:lnTo>
                  <a:lnTo>
                    <a:pt x="45" y="1"/>
                  </a:lnTo>
                  <a:lnTo>
                    <a:pt x="30" y="4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2" y="11"/>
                  </a:lnTo>
                  <a:lnTo>
                    <a:pt x="43" y="6"/>
                  </a:lnTo>
                  <a:lnTo>
                    <a:pt x="54" y="4"/>
                  </a:lnTo>
                  <a:lnTo>
                    <a:pt x="69" y="4"/>
                  </a:lnTo>
                  <a:lnTo>
                    <a:pt x="66" y="11"/>
                  </a:lnTo>
                  <a:lnTo>
                    <a:pt x="63" y="18"/>
                  </a:lnTo>
                  <a:lnTo>
                    <a:pt x="55" y="27"/>
                  </a:lnTo>
                  <a:lnTo>
                    <a:pt x="44" y="34"/>
                  </a:lnTo>
                  <a:lnTo>
                    <a:pt x="32" y="39"/>
                  </a:lnTo>
                  <a:lnTo>
                    <a:pt x="21" y="41"/>
                  </a:lnTo>
                  <a:lnTo>
                    <a:pt x="13" y="41"/>
                  </a:lnTo>
                  <a:lnTo>
                    <a:pt x="7" y="40"/>
                  </a:lnTo>
                  <a:lnTo>
                    <a:pt x="10" y="33"/>
                  </a:lnTo>
                  <a:lnTo>
                    <a:pt x="14" y="26"/>
                  </a:lnTo>
                  <a:lnTo>
                    <a:pt x="22" y="17"/>
                  </a:lnTo>
                  <a:lnTo>
                    <a:pt x="32" y="11"/>
                  </a:lnTo>
                  <a:lnTo>
                    <a:pt x="3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" name="Freeform 126"/>
            <p:cNvSpPr>
              <a:spLocks/>
            </p:cNvSpPr>
            <p:nvPr/>
          </p:nvSpPr>
          <p:spPr bwMode="auto">
            <a:xfrm>
              <a:off x="1594" y="2363"/>
              <a:ext cx="75" cy="46"/>
            </a:xfrm>
            <a:custGeom>
              <a:avLst/>
              <a:gdLst/>
              <a:ahLst/>
              <a:cxnLst>
                <a:cxn ang="0">
                  <a:pos x="30" y="6"/>
                </a:cxn>
                <a:cxn ang="0">
                  <a:pos x="23" y="9"/>
                </a:cxn>
                <a:cxn ang="0">
                  <a:pos x="16" y="15"/>
                </a:cxn>
                <a:cxn ang="0">
                  <a:pos x="7" y="26"/>
                </a:cxn>
                <a:cxn ang="0">
                  <a:pos x="1" y="36"/>
                </a:cxn>
                <a:cxn ang="0">
                  <a:pos x="0" y="39"/>
                </a:cxn>
                <a:cxn ang="0">
                  <a:pos x="0" y="40"/>
                </a:cxn>
                <a:cxn ang="0">
                  <a:pos x="0" y="42"/>
                </a:cxn>
                <a:cxn ang="0">
                  <a:pos x="1" y="44"/>
                </a:cxn>
                <a:cxn ang="0">
                  <a:pos x="2" y="44"/>
                </a:cxn>
                <a:cxn ang="0">
                  <a:pos x="5" y="45"/>
                </a:cxn>
                <a:cxn ang="0">
                  <a:pos x="9" y="46"/>
                </a:cxn>
                <a:cxn ang="0">
                  <a:pos x="14" y="46"/>
                </a:cxn>
                <a:cxn ang="0">
                  <a:pos x="28" y="44"/>
                </a:cxn>
                <a:cxn ang="0">
                  <a:pos x="37" y="42"/>
                </a:cxn>
                <a:cxn ang="0">
                  <a:pos x="46" y="38"/>
                </a:cxn>
                <a:cxn ang="0">
                  <a:pos x="54" y="33"/>
                </a:cxn>
                <a:cxn ang="0">
                  <a:pos x="60" y="28"/>
                </a:cxn>
                <a:cxn ang="0">
                  <a:pos x="69" y="18"/>
                </a:cxn>
                <a:cxn ang="0">
                  <a:pos x="74" y="8"/>
                </a:cxn>
                <a:cxn ang="0">
                  <a:pos x="75" y="5"/>
                </a:cxn>
                <a:cxn ang="0">
                  <a:pos x="75" y="3"/>
                </a:cxn>
                <a:cxn ang="0">
                  <a:pos x="75" y="1"/>
                </a:cxn>
                <a:cxn ang="0">
                  <a:pos x="73" y="1"/>
                </a:cxn>
                <a:cxn ang="0">
                  <a:pos x="68" y="1"/>
                </a:cxn>
                <a:cxn ang="0">
                  <a:pos x="58" y="0"/>
                </a:cxn>
                <a:cxn ang="0">
                  <a:pos x="45" y="1"/>
                </a:cxn>
                <a:cxn ang="0">
                  <a:pos x="30" y="6"/>
                </a:cxn>
                <a:cxn ang="0">
                  <a:pos x="30" y="6"/>
                </a:cxn>
                <a:cxn ang="0">
                  <a:pos x="32" y="11"/>
                </a:cxn>
                <a:cxn ang="0">
                  <a:pos x="44" y="7"/>
                </a:cxn>
                <a:cxn ang="0">
                  <a:pos x="54" y="6"/>
                </a:cxn>
                <a:cxn ang="0">
                  <a:pos x="69" y="6"/>
                </a:cxn>
                <a:cxn ang="0">
                  <a:pos x="66" y="11"/>
                </a:cxn>
                <a:cxn ang="0">
                  <a:pos x="62" y="19"/>
                </a:cxn>
                <a:cxn ang="0">
                  <a:pos x="53" y="26"/>
                </a:cxn>
                <a:cxn ang="0">
                  <a:pos x="42" y="34"/>
                </a:cxn>
                <a:cxn ang="0">
                  <a:pos x="30" y="38"/>
                </a:cxn>
                <a:cxn ang="0">
                  <a:pos x="20" y="40"/>
                </a:cxn>
                <a:cxn ang="0">
                  <a:pos x="5" y="40"/>
                </a:cxn>
                <a:cxn ang="0">
                  <a:pos x="8" y="33"/>
                </a:cxn>
                <a:cxn ang="0">
                  <a:pos x="13" y="25"/>
                </a:cxn>
                <a:cxn ang="0">
                  <a:pos x="22" y="17"/>
                </a:cxn>
                <a:cxn ang="0">
                  <a:pos x="32" y="11"/>
                </a:cxn>
                <a:cxn ang="0">
                  <a:pos x="30" y="6"/>
                </a:cxn>
              </a:cxnLst>
              <a:rect l="0" t="0" r="r" b="b"/>
              <a:pathLst>
                <a:path w="75" h="46">
                  <a:moveTo>
                    <a:pt x="30" y="6"/>
                  </a:moveTo>
                  <a:lnTo>
                    <a:pt x="23" y="9"/>
                  </a:lnTo>
                  <a:lnTo>
                    <a:pt x="16" y="15"/>
                  </a:lnTo>
                  <a:lnTo>
                    <a:pt x="7" y="26"/>
                  </a:lnTo>
                  <a:lnTo>
                    <a:pt x="1" y="36"/>
                  </a:lnTo>
                  <a:lnTo>
                    <a:pt x="0" y="39"/>
                  </a:lnTo>
                  <a:lnTo>
                    <a:pt x="0" y="40"/>
                  </a:lnTo>
                  <a:lnTo>
                    <a:pt x="0" y="42"/>
                  </a:lnTo>
                  <a:lnTo>
                    <a:pt x="1" y="44"/>
                  </a:lnTo>
                  <a:lnTo>
                    <a:pt x="2" y="44"/>
                  </a:lnTo>
                  <a:lnTo>
                    <a:pt x="5" y="45"/>
                  </a:lnTo>
                  <a:lnTo>
                    <a:pt x="9" y="46"/>
                  </a:lnTo>
                  <a:lnTo>
                    <a:pt x="14" y="46"/>
                  </a:lnTo>
                  <a:lnTo>
                    <a:pt x="28" y="44"/>
                  </a:lnTo>
                  <a:lnTo>
                    <a:pt x="37" y="42"/>
                  </a:lnTo>
                  <a:lnTo>
                    <a:pt x="46" y="38"/>
                  </a:lnTo>
                  <a:lnTo>
                    <a:pt x="54" y="33"/>
                  </a:lnTo>
                  <a:lnTo>
                    <a:pt x="60" y="28"/>
                  </a:lnTo>
                  <a:lnTo>
                    <a:pt x="69" y="18"/>
                  </a:lnTo>
                  <a:lnTo>
                    <a:pt x="74" y="8"/>
                  </a:lnTo>
                  <a:lnTo>
                    <a:pt x="75" y="5"/>
                  </a:lnTo>
                  <a:lnTo>
                    <a:pt x="75" y="3"/>
                  </a:lnTo>
                  <a:lnTo>
                    <a:pt x="75" y="1"/>
                  </a:lnTo>
                  <a:lnTo>
                    <a:pt x="73" y="1"/>
                  </a:lnTo>
                  <a:lnTo>
                    <a:pt x="68" y="1"/>
                  </a:lnTo>
                  <a:lnTo>
                    <a:pt x="58" y="0"/>
                  </a:lnTo>
                  <a:lnTo>
                    <a:pt x="45" y="1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2" y="11"/>
                  </a:lnTo>
                  <a:lnTo>
                    <a:pt x="44" y="7"/>
                  </a:lnTo>
                  <a:lnTo>
                    <a:pt x="54" y="6"/>
                  </a:lnTo>
                  <a:lnTo>
                    <a:pt x="69" y="6"/>
                  </a:lnTo>
                  <a:lnTo>
                    <a:pt x="66" y="11"/>
                  </a:lnTo>
                  <a:lnTo>
                    <a:pt x="62" y="19"/>
                  </a:lnTo>
                  <a:lnTo>
                    <a:pt x="53" y="26"/>
                  </a:lnTo>
                  <a:lnTo>
                    <a:pt x="42" y="34"/>
                  </a:lnTo>
                  <a:lnTo>
                    <a:pt x="30" y="38"/>
                  </a:lnTo>
                  <a:lnTo>
                    <a:pt x="20" y="40"/>
                  </a:lnTo>
                  <a:lnTo>
                    <a:pt x="5" y="40"/>
                  </a:lnTo>
                  <a:lnTo>
                    <a:pt x="8" y="33"/>
                  </a:lnTo>
                  <a:lnTo>
                    <a:pt x="13" y="25"/>
                  </a:lnTo>
                  <a:lnTo>
                    <a:pt x="22" y="17"/>
                  </a:lnTo>
                  <a:lnTo>
                    <a:pt x="32" y="11"/>
                  </a:lnTo>
                  <a:lnTo>
                    <a:pt x="30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Freeform 127"/>
            <p:cNvSpPr>
              <a:spLocks/>
            </p:cNvSpPr>
            <p:nvPr/>
          </p:nvSpPr>
          <p:spPr bwMode="auto">
            <a:xfrm>
              <a:off x="1619" y="2318"/>
              <a:ext cx="75" cy="45"/>
            </a:xfrm>
            <a:custGeom>
              <a:avLst/>
              <a:gdLst/>
              <a:ahLst/>
              <a:cxnLst>
                <a:cxn ang="0">
                  <a:pos x="32" y="6"/>
                </a:cxn>
                <a:cxn ang="0">
                  <a:pos x="18" y="15"/>
                </a:cxn>
                <a:cxn ang="0">
                  <a:pos x="8" y="26"/>
                </a:cxn>
                <a:cxn ang="0">
                  <a:pos x="1" y="36"/>
                </a:cxn>
                <a:cxn ang="0">
                  <a:pos x="1" y="39"/>
                </a:cxn>
                <a:cxn ang="0">
                  <a:pos x="0" y="40"/>
                </a:cxn>
                <a:cxn ang="0">
                  <a:pos x="0" y="42"/>
                </a:cxn>
                <a:cxn ang="0">
                  <a:pos x="1" y="44"/>
                </a:cxn>
                <a:cxn ang="0">
                  <a:pos x="6" y="44"/>
                </a:cxn>
                <a:cxn ang="0">
                  <a:pos x="15" y="45"/>
                </a:cxn>
                <a:cxn ang="0">
                  <a:pos x="28" y="42"/>
                </a:cxn>
                <a:cxn ang="0">
                  <a:pos x="37" y="40"/>
                </a:cxn>
                <a:cxn ang="0">
                  <a:pos x="46" y="37"/>
                </a:cxn>
                <a:cxn ang="0">
                  <a:pos x="54" y="33"/>
                </a:cxn>
                <a:cxn ang="0">
                  <a:pos x="60" y="28"/>
                </a:cxn>
                <a:cxn ang="0">
                  <a:pos x="69" y="18"/>
                </a:cxn>
                <a:cxn ang="0">
                  <a:pos x="74" y="9"/>
                </a:cxn>
                <a:cxn ang="0">
                  <a:pos x="75" y="6"/>
                </a:cxn>
                <a:cxn ang="0">
                  <a:pos x="75" y="4"/>
                </a:cxn>
                <a:cxn ang="0">
                  <a:pos x="75" y="1"/>
                </a:cxn>
                <a:cxn ang="0">
                  <a:pos x="73" y="1"/>
                </a:cxn>
                <a:cxn ang="0">
                  <a:pos x="69" y="1"/>
                </a:cxn>
                <a:cxn ang="0">
                  <a:pos x="60" y="0"/>
                </a:cxn>
                <a:cxn ang="0">
                  <a:pos x="47" y="1"/>
                </a:cxn>
                <a:cxn ang="0">
                  <a:pos x="32" y="6"/>
                </a:cxn>
                <a:cxn ang="0">
                  <a:pos x="32" y="6"/>
                </a:cxn>
                <a:cxn ang="0">
                  <a:pos x="34" y="12"/>
                </a:cxn>
                <a:cxn ang="0">
                  <a:pos x="44" y="8"/>
                </a:cxn>
                <a:cxn ang="0">
                  <a:pos x="54" y="6"/>
                </a:cxn>
                <a:cxn ang="0">
                  <a:pos x="69" y="6"/>
                </a:cxn>
                <a:cxn ang="0">
                  <a:pos x="67" y="12"/>
                </a:cxn>
                <a:cxn ang="0">
                  <a:pos x="63" y="18"/>
                </a:cxn>
                <a:cxn ang="0">
                  <a:pos x="55" y="26"/>
                </a:cxn>
                <a:cxn ang="0">
                  <a:pos x="44" y="33"/>
                </a:cxn>
                <a:cxn ang="0">
                  <a:pos x="31" y="38"/>
                </a:cxn>
                <a:cxn ang="0">
                  <a:pos x="20" y="39"/>
                </a:cxn>
                <a:cxn ang="0">
                  <a:pos x="11" y="39"/>
                </a:cxn>
                <a:cxn ang="0">
                  <a:pos x="5" y="39"/>
                </a:cxn>
                <a:cxn ang="0">
                  <a:pos x="9" y="33"/>
                </a:cxn>
                <a:cxn ang="0">
                  <a:pos x="15" y="26"/>
                </a:cxn>
                <a:cxn ang="0">
                  <a:pos x="24" y="17"/>
                </a:cxn>
                <a:cxn ang="0">
                  <a:pos x="34" y="12"/>
                </a:cxn>
                <a:cxn ang="0">
                  <a:pos x="32" y="6"/>
                </a:cxn>
              </a:cxnLst>
              <a:rect l="0" t="0" r="r" b="b"/>
              <a:pathLst>
                <a:path w="75" h="45">
                  <a:moveTo>
                    <a:pt x="32" y="6"/>
                  </a:moveTo>
                  <a:lnTo>
                    <a:pt x="18" y="15"/>
                  </a:lnTo>
                  <a:lnTo>
                    <a:pt x="8" y="26"/>
                  </a:lnTo>
                  <a:lnTo>
                    <a:pt x="1" y="36"/>
                  </a:lnTo>
                  <a:lnTo>
                    <a:pt x="1" y="39"/>
                  </a:lnTo>
                  <a:lnTo>
                    <a:pt x="0" y="40"/>
                  </a:lnTo>
                  <a:lnTo>
                    <a:pt x="0" y="42"/>
                  </a:lnTo>
                  <a:lnTo>
                    <a:pt x="1" y="44"/>
                  </a:lnTo>
                  <a:lnTo>
                    <a:pt x="6" y="44"/>
                  </a:lnTo>
                  <a:lnTo>
                    <a:pt x="15" y="45"/>
                  </a:lnTo>
                  <a:lnTo>
                    <a:pt x="28" y="42"/>
                  </a:lnTo>
                  <a:lnTo>
                    <a:pt x="37" y="40"/>
                  </a:lnTo>
                  <a:lnTo>
                    <a:pt x="46" y="37"/>
                  </a:lnTo>
                  <a:lnTo>
                    <a:pt x="54" y="33"/>
                  </a:lnTo>
                  <a:lnTo>
                    <a:pt x="60" y="28"/>
                  </a:lnTo>
                  <a:lnTo>
                    <a:pt x="69" y="18"/>
                  </a:lnTo>
                  <a:lnTo>
                    <a:pt x="74" y="9"/>
                  </a:lnTo>
                  <a:lnTo>
                    <a:pt x="75" y="6"/>
                  </a:lnTo>
                  <a:lnTo>
                    <a:pt x="75" y="4"/>
                  </a:lnTo>
                  <a:lnTo>
                    <a:pt x="75" y="1"/>
                  </a:lnTo>
                  <a:lnTo>
                    <a:pt x="73" y="1"/>
                  </a:lnTo>
                  <a:lnTo>
                    <a:pt x="69" y="1"/>
                  </a:lnTo>
                  <a:lnTo>
                    <a:pt x="60" y="0"/>
                  </a:lnTo>
                  <a:lnTo>
                    <a:pt x="47" y="1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4" y="12"/>
                  </a:lnTo>
                  <a:lnTo>
                    <a:pt x="44" y="8"/>
                  </a:lnTo>
                  <a:lnTo>
                    <a:pt x="54" y="6"/>
                  </a:lnTo>
                  <a:lnTo>
                    <a:pt x="69" y="6"/>
                  </a:lnTo>
                  <a:lnTo>
                    <a:pt x="67" y="12"/>
                  </a:lnTo>
                  <a:lnTo>
                    <a:pt x="63" y="18"/>
                  </a:lnTo>
                  <a:lnTo>
                    <a:pt x="55" y="26"/>
                  </a:lnTo>
                  <a:lnTo>
                    <a:pt x="44" y="33"/>
                  </a:lnTo>
                  <a:lnTo>
                    <a:pt x="31" y="38"/>
                  </a:lnTo>
                  <a:lnTo>
                    <a:pt x="20" y="39"/>
                  </a:lnTo>
                  <a:lnTo>
                    <a:pt x="11" y="39"/>
                  </a:lnTo>
                  <a:lnTo>
                    <a:pt x="5" y="39"/>
                  </a:lnTo>
                  <a:lnTo>
                    <a:pt x="9" y="33"/>
                  </a:lnTo>
                  <a:lnTo>
                    <a:pt x="15" y="26"/>
                  </a:lnTo>
                  <a:lnTo>
                    <a:pt x="24" y="17"/>
                  </a:lnTo>
                  <a:lnTo>
                    <a:pt x="34" y="12"/>
                  </a:lnTo>
                  <a:lnTo>
                    <a:pt x="32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Freeform 128"/>
            <p:cNvSpPr>
              <a:spLocks/>
            </p:cNvSpPr>
            <p:nvPr/>
          </p:nvSpPr>
          <p:spPr bwMode="auto">
            <a:xfrm>
              <a:off x="1653" y="2275"/>
              <a:ext cx="78" cy="43"/>
            </a:xfrm>
            <a:custGeom>
              <a:avLst/>
              <a:gdLst/>
              <a:ahLst/>
              <a:cxnLst>
                <a:cxn ang="0">
                  <a:pos x="35" y="4"/>
                </a:cxn>
                <a:cxn ang="0">
                  <a:pos x="21" y="14"/>
                </a:cxn>
                <a:cxn ang="0">
                  <a:pos x="10" y="25"/>
                </a:cxn>
                <a:cxn ang="0">
                  <a:pos x="4" y="34"/>
                </a:cxn>
                <a:cxn ang="0">
                  <a:pos x="3" y="37"/>
                </a:cxn>
                <a:cxn ang="0">
                  <a:pos x="2" y="39"/>
                </a:cxn>
                <a:cxn ang="0">
                  <a:pos x="0" y="41"/>
                </a:cxn>
                <a:cxn ang="0">
                  <a:pos x="5" y="41"/>
                </a:cxn>
                <a:cxn ang="0">
                  <a:pos x="6" y="41"/>
                </a:cxn>
                <a:cxn ang="0">
                  <a:pos x="8" y="42"/>
                </a:cxn>
                <a:cxn ang="0">
                  <a:pos x="17" y="43"/>
                </a:cxn>
                <a:cxn ang="0">
                  <a:pos x="30" y="41"/>
                </a:cxn>
                <a:cxn ang="0">
                  <a:pos x="38" y="39"/>
                </a:cxn>
                <a:cxn ang="0">
                  <a:pos x="46" y="35"/>
                </a:cxn>
                <a:cxn ang="0">
                  <a:pos x="55" y="31"/>
                </a:cxn>
                <a:cxn ang="0">
                  <a:pos x="62" y="27"/>
                </a:cxn>
                <a:cxn ang="0">
                  <a:pos x="72" y="17"/>
                </a:cxn>
                <a:cxn ang="0">
                  <a:pos x="74" y="12"/>
                </a:cxn>
                <a:cxn ang="0">
                  <a:pos x="76" y="8"/>
                </a:cxn>
                <a:cxn ang="0">
                  <a:pos x="78" y="5"/>
                </a:cxn>
                <a:cxn ang="0">
                  <a:pos x="78" y="4"/>
                </a:cxn>
                <a:cxn ang="0">
                  <a:pos x="78" y="1"/>
                </a:cxn>
                <a:cxn ang="0">
                  <a:pos x="76" y="1"/>
                </a:cxn>
                <a:cxn ang="0">
                  <a:pos x="74" y="1"/>
                </a:cxn>
                <a:cxn ang="0">
                  <a:pos x="72" y="0"/>
                </a:cxn>
                <a:cxn ang="0">
                  <a:pos x="63" y="0"/>
                </a:cxn>
                <a:cxn ang="0">
                  <a:pos x="50" y="1"/>
                </a:cxn>
                <a:cxn ang="0">
                  <a:pos x="35" y="4"/>
                </a:cxn>
                <a:cxn ang="0">
                  <a:pos x="35" y="4"/>
                </a:cxn>
                <a:cxn ang="0">
                  <a:pos x="37" y="10"/>
                </a:cxn>
                <a:cxn ang="0">
                  <a:pos x="48" y="6"/>
                </a:cxn>
                <a:cxn ang="0">
                  <a:pos x="59" y="4"/>
                </a:cxn>
                <a:cxn ang="0">
                  <a:pos x="72" y="4"/>
                </a:cxn>
                <a:cxn ang="0">
                  <a:pos x="69" y="10"/>
                </a:cxn>
                <a:cxn ang="0">
                  <a:pos x="64" y="17"/>
                </a:cxn>
                <a:cxn ang="0">
                  <a:pos x="56" y="25"/>
                </a:cxn>
                <a:cxn ang="0">
                  <a:pos x="45" y="31"/>
                </a:cxn>
                <a:cxn ang="0">
                  <a:pos x="33" y="35"/>
                </a:cxn>
                <a:cxn ang="0">
                  <a:pos x="23" y="37"/>
                </a:cxn>
                <a:cxn ang="0">
                  <a:pos x="8" y="37"/>
                </a:cxn>
                <a:cxn ang="0">
                  <a:pos x="12" y="31"/>
                </a:cxn>
                <a:cxn ang="0">
                  <a:pos x="19" y="24"/>
                </a:cxn>
                <a:cxn ang="0">
                  <a:pos x="27" y="16"/>
                </a:cxn>
                <a:cxn ang="0">
                  <a:pos x="37" y="10"/>
                </a:cxn>
                <a:cxn ang="0">
                  <a:pos x="35" y="4"/>
                </a:cxn>
              </a:cxnLst>
              <a:rect l="0" t="0" r="r" b="b"/>
              <a:pathLst>
                <a:path w="78" h="43">
                  <a:moveTo>
                    <a:pt x="35" y="4"/>
                  </a:moveTo>
                  <a:lnTo>
                    <a:pt x="21" y="14"/>
                  </a:lnTo>
                  <a:lnTo>
                    <a:pt x="10" y="25"/>
                  </a:lnTo>
                  <a:lnTo>
                    <a:pt x="4" y="34"/>
                  </a:lnTo>
                  <a:lnTo>
                    <a:pt x="3" y="37"/>
                  </a:lnTo>
                  <a:lnTo>
                    <a:pt x="2" y="39"/>
                  </a:lnTo>
                  <a:lnTo>
                    <a:pt x="0" y="41"/>
                  </a:lnTo>
                  <a:lnTo>
                    <a:pt x="5" y="41"/>
                  </a:lnTo>
                  <a:lnTo>
                    <a:pt x="6" y="41"/>
                  </a:lnTo>
                  <a:lnTo>
                    <a:pt x="8" y="42"/>
                  </a:lnTo>
                  <a:lnTo>
                    <a:pt x="17" y="43"/>
                  </a:lnTo>
                  <a:lnTo>
                    <a:pt x="30" y="41"/>
                  </a:lnTo>
                  <a:lnTo>
                    <a:pt x="38" y="39"/>
                  </a:lnTo>
                  <a:lnTo>
                    <a:pt x="46" y="35"/>
                  </a:lnTo>
                  <a:lnTo>
                    <a:pt x="55" y="31"/>
                  </a:lnTo>
                  <a:lnTo>
                    <a:pt x="62" y="27"/>
                  </a:lnTo>
                  <a:lnTo>
                    <a:pt x="72" y="17"/>
                  </a:lnTo>
                  <a:lnTo>
                    <a:pt x="74" y="12"/>
                  </a:lnTo>
                  <a:lnTo>
                    <a:pt x="76" y="8"/>
                  </a:lnTo>
                  <a:lnTo>
                    <a:pt x="78" y="5"/>
                  </a:lnTo>
                  <a:lnTo>
                    <a:pt x="78" y="4"/>
                  </a:lnTo>
                  <a:lnTo>
                    <a:pt x="78" y="1"/>
                  </a:lnTo>
                  <a:lnTo>
                    <a:pt x="76" y="1"/>
                  </a:lnTo>
                  <a:lnTo>
                    <a:pt x="74" y="1"/>
                  </a:lnTo>
                  <a:lnTo>
                    <a:pt x="72" y="0"/>
                  </a:lnTo>
                  <a:lnTo>
                    <a:pt x="63" y="0"/>
                  </a:lnTo>
                  <a:lnTo>
                    <a:pt x="50" y="1"/>
                  </a:lnTo>
                  <a:lnTo>
                    <a:pt x="35" y="4"/>
                  </a:lnTo>
                  <a:lnTo>
                    <a:pt x="35" y="4"/>
                  </a:lnTo>
                  <a:lnTo>
                    <a:pt x="37" y="10"/>
                  </a:lnTo>
                  <a:lnTo>
                    <a:pt x="48" y="6"/>
                  </a:lnTo>
                  <a:lnTo>
                    <a:pt x="59" y="4"/>
                  </a:lnTo>
                  <a:lnTo>
                    <a:pt x="72" y="4"/>
                  </a:lnTo>
                  <a:lnTo>
                    <a:pt x="69" y="10"/>
                  </a:lnTo>
                  <a:lnTo>
                    <a:pt x="64" y="17"/>
                  </a:lnTo>
                  <a:lnTo>
                    <a:pt x="56" y="25"/>
                  </a:lnTo>
                  <a:lnTo>
                    <a:pt x="45" y="31"/>
                  </a:lnTo>
                  <a:lnTo>
                    <a:pt x="33" y="35"/>
                  </a:lnTo>
                  <a:lnTo>
                    <a:pt x="23" y="37"/>
                  </a:lnTo>
                  <a:lnTo>
                    <a:pt x="8" y="37"/>
                  </a:lnTo>
                  <a:lnTo>
                    <a:pt x="12" y="31"/>
                  </a:lnTo>
                  <a:lnTo>
                    <a:pt x="19" y="24"/>
                  </a:lnTo>
                  <a:lnTo>
                    <a:pt x="27" y="16"/>
                  </a:lnTo>
                  <a:lnTo>
                    <a:pt x="37" y="10"/>
                  </a:lnTo>
                  <a:lnTo>
                    <a:pt x="35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Freeform 129"/>
            <p:cNvSpPr>
              <a:spLocks/>
            </p:cNvSpPr>
            <p:nvPr/>
          </p:nvSpPr>
          <p:spPr bwMode="auto">
            <a:xfrm>
              <a:off x="1692" y="2232"/>
              <a:ext cx="79" cy="42"/>
            </a:xfrm>
            <a:custGeom>
              <a:avLst/>
              <a:gdLst/>
              <a:ahLst/>
              <a:cxnLst>
                <a:cxn ang="0">
                  <a:pos x="37" y="5"/>
                </a:cxn>
                <a:cxn ang="0">
                  <a:pos x="30" y="8"/>
                </a:cxn>
                <a:cxn ang="0">
                  <a:pos x="23" y="13"/>
                </a:cxn>
                <a:cxn ang="0">
                  <a:pos x="12" y="24"/>
                </a:cxn>
                <a:cxn ang="0">
                  <a:pos x="6" y="34"/>
                </a:cxn>
                <a:cxn ang="0">
                  <a:pos x="3" y="36"/>
                </a:cxn>
                <a:cxn ang="0">
                  <a:pos x="2" y="37"/>
                </a:cxn>
                <a:cxn ang="0">
                  <a:pos x="0" y="41"/>
                </a:cxn>
                <a:cxn ang="0">
                  <a:pos x="4" y="41"/>
                </a:cxn>
                <a:cxn ang="0">
                  <a:pos x="6" y="41"/>
                </a:cxn>
                <a:cxn ang="0">
                  <a:pos x="8" y="42"/>
                </a:cxn>
                <a:cxn ang="0">
                  <a:pos x="18" y="42"/>
                </a:cxn>
                <a:cxn ang="0">
                  <a:pos x="31" y="41"/>
                </a:cxn>
                <a:cxn ang="0">
                  <a:pos x="39" y="38"/>
                </a:cxn>
                <a:cxn ang="0">
                  <a:pos x="48" y="35"/>
                </a:cxn>
                <a:cxn ang="0">
                  <a:pos x="57" y="31"/>
                </a:cxn>
                <a:cxn ang="0">
                  <a:pos x="62" y="26"/>
                </a:cxn>
                <a:cxn ang="0">
                  <a:pos x="72" y="16"/>
                </a:cxn>
                <a:cxn ang="0">
                  <a:pos x="76" y="7"/>
                </a:cxn>
                <a:cxn ang="0">
                  <a:pos x="77" y="6"/>
                </a:cxn>
                <a:cxn ang="0">
                  <a:pos x="77" y="5"/>
                </a:cxn>
                <a:cxn ang="0">
                  <a:pos x="79" y="1"/>
                </a:cxn>
                <a:cxn ang="0">
                  <a:pos x="75" y="1"/>
                </a:cxn>
                <a:cxn ang="0">
                  <a:pos x="72" y="1"/>
                </a:cxn>
                <a:cxn ang="0">
                  <a:pos x="64" y="0"/>
                </a:cxn>
                <a:cxn ang="0">
                  <a:pos x="52" y="1"/>
                </a:cxn>
                <a:cxn ang="0">
                  <a:pos x="37" y="5"/>
                </a:cxn>
                <a:cxn ang="0">
                  <a:pos x="37" y="5"/>
                </a:cxn>
                <a:cxn ang="0">
                  <a:pos x="39" y="8"/>
                </a:cxn>
                <a:cxn ang="0">
                  <a:pos x="50" y="6"/>
                </a:cxn>
                <a:cxn ang="0">
                  <a:pos x="59" y="5"/>
                </a:cxn>
                <a:cxn ang="0">
                  <a:pos x="72" y="5"/>
                </a:cxn>
                <a:cxn ang="0">
                  <a:pos x="70" y="10"/>
                </a:cxn>
                <a:cxn ang="0">
                  <a:pos x="65" y="17"/>
                </a:cxn>
                <a:cxn ang="0">
                  <a:pos x="58" y="23"/>
                </a:cxn>
                <a:cxn ang="0">
                  <a:pos x="46" y="30"/>
                </a:cxn>
                <a:cxn ang="0">
                  <a:pos x="34" y="34"/>
                </a:cxn>
                <a:cxn ang="0">
                  <a:pos x="23" y="36"/>
                </a:cxn>
                <a:cxn ang="0">
                  <a:pos x="15" y="37"/>
                </a:cxn>
                <a:cxn ang="0">
                  <a:pos x="7" y="37"/>
                </a:cxn>
                <a:cxn ang="0">
                  <a:pos x="13" y="31"/>
                </a:cxn>
                <a:cxn ang="0">
                  <a:pos x="20" y="23"/>
                </a:cxn>
                <a:cxn ang="0">
                  <a:pos x="29" y="15"/>
                </a:cxn>
                <a:cxn ang="0">
                  <a:pos x="39" y="8"/>
                </a:cxn>
                <a:cxn ang="0">
                  <a:pos x="37" y="5"/>
                </a:cxn>
              </a:cxnLst>
              <a:rect l="0" t="0" r="r" b="b"/>
              <a:pathLst>
                <a:path w="79" h="42">
                  <a:moveTo>
                    <a:pt x="37" y="5"/>
                  </a:moveTo>
                  <a:lnTo>
                    <a:pt x="30" y="8"/>
                  </a:lnTo>
                  <a:lnTo>
                    <a:pt x="23" y="13"/>
                  </a:lnTo>
                  <a:lnTo>
                    <a:pt x="12" y="24"/>
                  </a:lnTo>
                  <a:lnTo>
                    <a:pt x="6" y="34"/>
                  </a:lnTo>
                  <a:lnTo>
                    <a:pt x="3" y="36"/>
                  </a:lnTo>
                  <a:lnTo>
                    <a:pt x="2" y="37"/>
                  </a:lnTo>
                  <a:lnTo>
                    <a:pt x="0" y="41"/>
                  </a:lnTo>
                  <a:lnTo>
                    <a:pt x="4" y="41"/>
                  </a:lnTo>
                  <a:lnTo>
                    <a:pt x="6" y="41"/>
                  </a:lnTo>
                  <a:lnTo>
                    <a:pt x="8" y="42"/>
                  </a:lnTo>
                  <a:lnTo>
                    <a:pt x="18" y="42"/>
                  </a:lnTo>
                  <a:lnTo>
                    <a:pt x="31" y="41"/>
                  </a:lnTo>
                  <a:lnTo>
                    <a:pt x="39" y="38"/>
                  </a:lnTo>
                  <a:lnTo>
                    <a:pt x="48" y="35"/>
                  </a:lnTo>
                  <a:lnTo>
                    <a:pt x="57" y="31"/>
                  </a:lnTo>
                  <a:lnTo>
                    <a:pt x="62" y="26"/>
                  </a:lnTo>
                  <a:lnTo>
                    <a:pt x="72" y="16"/>
                  </a:lnTo>
                  <a:lnTo>
                    <a:pt x="76" y="7"/>
                  </a:lnTo>
                  <a:lnTo>
                    <a:pt x="77" y="6"/>
                  </a:lnTo>
                  <a:lnTo>
                    <a:pt x="77" y="5"/>
                  </a:lnTo>
                  <a:lnTo>
                    <a:pt x="79" y="1"/>
                  </a:lnTo>
                  <a:lnTo>
                    <a:pt x="75" y="1"/>
                  </a:lnTo>
                  <a:lnTo>
                    <a:pt x="72" y="1"/>
                  </a:lnTo>
                  <a:lnTo>
                    <a:pt x="64" y="0"/>
                  </a:lnTo>
                  <a:lnTo>
                    <a:pt x="52" y="1"/>
                  </a:lnTo>
                  <a:lnTo>
                    <a:pt x="37" y="5"/>
                  </a:lnTo>
                  <a:lnTo>
                    <a:pt x="37" y="5"/>
                  </a:lnTo>
                  <a:lnTo>
                    <a:pt x="39" y="8"/>
                  </a:lnTo>
                  <a:lnTo>
                    <a:pt x="50" y="6"/>
                  </a:lnTo>
                  <a:lnTo>
                    <a:pt x="59" y="5"/>
                  </a:lnTo>
                  <a:lnTo>
                    <a:pt x="72" y="5"/>
                  </a:lnTo>
                  <a:lnTo>
                    <a:pt x="70" y="10"/>
                  </a:lnTo>
                  <a:lnTo>
                    <a:pt x="65" y="17"/>
                  </a:lnTo>
                  <a:lnTo>
                    <a:pt x="58" y="23"/>
                  </a:lnTo>
                  <a:lnTo>
                    <a:pt x="46" y="30"/>
                  </a:lnTo>
                  <a:lnTo>
                    <a:pt x="34" y="34"/>
                  </a:lnTo>
                  <a:lnTo>
                    <a:pt x="23" y="36"/>
                  </a:lnTo>
                  <a:lnTo>
                    <a:pt x="15" y="37"/>
                  </a:lnTo>
                  <a:lnTo>
                    <a:pt x="7" y="37"/>
                  </a:lnTo>
                  <a:lnTo>
                    <a:pt x="13" y="31"/>
                  </a:lnTo>
                  <a:lnTo>
                    <a:pt x="20" y="23"/>
                  </a:lnTo>
                  <a:lnTo>
                    <a:pt x="29" y="15"/>
                  </a:lnTo>
                  <a:lnTo>
                    <a:pt x="39" y="8"/>
                  </a:lnTo>
                  <a:lnTo>
                    <a:pt x="37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Freeform 130"/>
            <p:cNvSpPr>
              <a:spLocks/>
            </p:cNvSpPr>
            <p:nvPr/>
          </p:nvSpPr>
          <p:spPr bwMode="auto">
            <a:xfrm>
              <a:off x="1735" y="2191"/>
              <a:ext cx="79" cy="42"/>
            </a:xfrm>
            <a:custGeom>
              <a:avLst/>
              <a:gdLst/>
              <a:ahLst/>
              <a:cxnLst>
                <a:cxn ang="0">
                  <a:pos x="39" y="5"/>
                </a:cxn>
                <a:cxn ang="0">
                  <a:pos x="24" y="13"/>
                </a:cxn>
                <a:cxn ang="0">
                  <a:pos x="12" y="23"/>
                </a:cxn>
                <a:cxn ang="0">
                  <a:pos x="4" y="33"/>
                </a:cxn>
                <a:cxn ang="0">
                  <a:pos x="3" y="36"/>
                </a:cxn>
                <a:cxn ang="0">
                  <a:pos x="2" y="38"/>
                </a:cxn>
                <a:cxn ang="0">
                  <a:pos x="0" y="42"/>
                </a:cxn>
                <a:cxn ang="0">
                  <a:pos x="3" y="42"/>
                </a:cxn>
                <a:cxn ang="0">
                  <a:pos x="16" y="42"/>
                </a:cxn>
                <a:cxn ang="0">
                  <a:pos x="30" y="39"/>
                </a:cxn>
                <a:cxn ang="0">
                  <a:pos x="48" y="34"/>
                </a:cxn>
                <a:cxn ang="0">
                  <a:pos x="56" y="30"/>
                </a:cxn>
                <a:cxn ang="0">
                  <a:pos x="62" y="25"/>
                </a:cxn>
                <a:cxn ang="0">
                  <a:pos x="71" y="16"/>
                </a:cxn>
                <a:cxn ang="0">
                  <a:pos x="76" y="8"/>
                </a:cxn>
                <a:cxn ang="0">
                  <a:pos x="77" y="6"/>
                </a:cxn>
                <a:cxn ang="0">
                  <a:pos x="77" y="5"/>
                </a:cxn>
                <a:cxn ang="0">
                  <a:pos x="79" y="3"/>
                </a:cxn>
                <a:cxn ang="0">
                  <a:pos x="77" y="1"/>
                </a:cxn>
                <a:cxn ang="0">
                  <a:pos x="73" y="1"/>
                </a:cxn>
                <a:cxn ang="0">
                  <a:pos x="65" y="0"/>
                </a:cxn>
                <a:cxn ang="0">
                  <a:pos x="53" y="1"/>
                </a:cxn>
                <a:cxn ang="0">
                  <a:pos x="39" y="5"/>
                </a:cxn>
                <a:cxn ang="0">
                  <a:pos x="39" y="5"/>
                </a:cxn>
                <a:cxn ang="0">
                  <a:pos x="41" y="9"/>
                </a:cxn>
                <a:cxn ang="0">
                  <a:pos x="51" y="7"/>
                </a:cxn>
                <a:cxn ang="0">
                  <a:pos x="59" y="6"/>
                </a:cxn>
                <a:cxn ang="0">
                  <a:pos x="67" y="6"/>
                </a:cxn>
                <a:cxn ang="0">
                  <a:pos x="71" y="7"/>
                </a:cxn>
                <a:cxn ang="0">
                  <a:pos x="69" y="10"/>
                </a:cxn>
                <a:cxn ang="0">
                  <a:pos x="65" y="17"/>
                </a:cxn>
                <a:cxn ang="0">
                  <a:pos x="57" y="23"/>
                </a:cxn>
                <a:cxn ang="0">
                  <a:pos x="46" y="30"/>
                </a:cxn>
                <a:cxn ang="0">
                  <a:pos x="34" y="34"/>
                </a:cxn>
                <a:cxn ang="0">
                  <a:pos x="24" y="36"/>
                </a:cxn>
                <a:cxn ang="0">
                  <a:pos x="16" y="37"/>
                </a:cxn>
                <a:cxn ang="0">
                  <a:pos x="9" y="38"/>
                </a:cxn>
                <a:cxn ang="0">
                  <a:pos x="14" y="31"/>
                </a:cxn>
                <a:cxn ang="0">
                  <a:pos x="20" y="22"/>
                </a:cxn>
                <a:cxn ang="0">
                  <a:pos x="29" y="15"/>
                </a:cxn>
                <a:cxn ang="0">
                  <a:pos x="41" y="9"/>
                </a:cxn>
                <a:cxn ang="0">
                  <a:pos x="39" y="5"/>
                </a:cxn>
              </a:cxnLst>
              <a:rect l="0" t="0" r="r" b="b"/>
              <a:pathLst>
                <a:path w="79" h="42">
                  <a:moveTo>
                    <a:pt x="39" y="5"/>
                  </a:moveTo>
                  <a:lnTo>
                    <a:pt x="24" y="13"/>
                  </a:lnTo>
                  <a:lnTo>
                    <a:pt x="12" y="23"/>
                  </a:lnTo>
                  <a:lnTo>
                    <a:pt x="4" y="33"/>
                  </a:lnTo>
                  <a:lnTo>
                    <a:pt x="3" y="36"/>
                  </a:lnTo>
                  <a:lnTo>
                    <a:pt x="2" y="38"/>
                  </a:lnTo>
                  <a:lnTo>
                    <a:pt x="0" y="42"/>
                  </a:lnTo>
                  <a:lnTo>
                    <a:pt x="3" y="42"/>
                  </a:lnTo>
                  <a:lnTo>
                    <a:pt x="16" y="42"/>
                  </a:lnTo>
                  <a:lnTo>
                    <a:pt x="30" y="39"/>
                  </a:lnTo>
                  <a:lnTo>
                    <a:pt x="48" y="34"/>
                  </a:lnTo>
                  <a:lnTo>
                    <a:pt x="56" y="30"/>
                  </a:lnTo>
                  <a:lnTo>
                    <a:pt x="62" y="25"/>
                  </a:lnTo>
                  <a:lnTo>
                    <a:pt x="71" y="16"/>
                  </a:lnTo>
                  <a:lnTo>
                    <a:pt x="76" y="8"/>
                  </a:lnTo>
                  <a:lnTo>
                    <a:pt x="77" y="6"/>
                  </a:lnTo>
                  <a:lnTo>
                    <a:pt x="77" y="5"/>
                  </a:lnTo>
                  <a:lnTo>
                    <a:pt x="79" y="3"/>
                  </a:lnTo>
                  <a:lnTo>
                    <a:pt x="77" y="1"/>
                  </a:lnTo>
                  <a:lnTo>
                    <a:pt x="73" y="1"/>
                  </a:lnTo>
                  <a:lnTo>
                    <a:pt x="65" y="0"/>
                  </a:lnTo>
                  <a:lnTo>
                    <a:pt x="53" y="1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41" y="9"/>
                  </a:lnTo>
                  <a:lnTo>
                    <a:pt x="51" y="7"/>
                  </a:lnTo>
                  <a:lnTo>
                    <a:pt x="59" y="6"/>
                  </a:lnTo>
                  <a:lnTo>
                    <a:pt x="67" y="6"/>
                  </a:lnTo>
                  <a:lnTo>
                    <a:pt x="71" y="7"/>
                  </a:lnTo>
                  <a:lnTo>
                    <a:pt x="69" y="10"/>
                  </a:lnTo>
                  <a:lnTo>
                    <a:pt x="65" y="17"/>
                  </a:lnTo>
                  <a:lnTo>
                    <a:pt x="57" y="23"/>
                  </a:lnTo>
                  <a:lnTo>
                    <a:pt x="46" y="30"/>
                  </a:lnTo>
                  <a:lnTo>
                    <a:pt x="34" y="34"/>
                  </a:lnTo>
                  <a:lnTo>
                    <a:pt x="24" y="36"/>
                  </a:lnTo>
                  <a:lnTo>
                    <a:pt x="16" y="37"/>
                  </a:lnTo>
                  <a:lnTo>
                    <a:pt x="9" y="38"/>
                  </a:lnTo>
                  <a:lnTo>
                    <a:pt x="14" y="31"/>
                  </a:lnTo>
                  <a:lnTo>
                    <a:pt x="20" y="22"/>
                  </a:lnTo>
                  <a:lnTo>
                    <a:pt x="29" y="15"/>
                  </a:lnTo>
                  <a:lnTo>
                    <a:pt x="41" y="9"/>
                  </a:lnTo>
                  <a:lnTo>
                    <a:pt x="39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8" name="Freeform 131"/>
            <p:cNvSpPr>
              <a:spLocks/>
            </p:cNvSpPr>
            <p:nvPr/>
          </p:nvSpPr>
          <p:spPr bwMode="auto">
            <a:xfrm>
              <a:off x="1779" y="2154"/>
              <a:ext cx="79" cy="41"/>
            </a:xfrm>
            <a:custGeom>
              <a:avLst/>
              <a:gdLst/>
              <a:ahLst/>
              <a:cxnLst>
                <a:cxn ang="0">
                  <a:pos x="38" y="6"/>
                </a:cxn>
                <a:cxn ang="0">
                  <a:pos x="24" y="14"/>
                </a:cxn>
                <a:cxn ang="0">
                  <a:pos x="12" y="24"/>
                </a:cxn>
                <a:cxn ang="0">
                  <a:pos x="9" y="29"/>
                </a:cxn>
                <a:cxn ang="0">
                  <a:pos x="5" y="33"/>
                </a:cxn>
                <a:cxn ang="0">
                  <a:pos x="3" y="35"/>
                </a:cxn>
                <a:cxn ang="0">
                  <a:pos x="2" y="36"/>
                </a:cxn>
                <a:cxn ang="0">
                  <a:pos x="0" y="40"/>
                </a:cxn>
                <a:cxn ang="0">
                  <a:pos x="4" y="40"/>
                </a:cxn>
                <a:cxn ang="0">
                  <a:pos x="8" y="40"/>
                </a:cxn>
                <a:cxn ang="0">
                  <a:pos x="17" y="41"/>
                </a:cxn>
                <a:cxn ang="0">
                  <a:pos x="30" y="39"/>
                </a:cxn>
                <a:cxn ang="0">
                  <a:pos x="47" y="34"/>
                </a:cxn>
                <a:cxn ang="0">
                  <a:pos x="55" y="30"/>
                </a:cxn>
                <a:cxn ang="0">
                  <a:pos x="63" y="25"/>
                </a:cxn>
                <a:cxn ang="0">
                  <a:pos x="67" y="20"/>
                </a:cxn>
                <a:cxn ang="0">
                  <a:pos x="72" y="16"/>
                </a:cxn>
                <a:cxn ang="0">
                  <a:pos x="77" y="8"/>
                </a:cxn>
                <a:cxn ang="0">
                  <a:pos x="77" y="7"/>
                </a:cxn>
                <a:cxn ang="0">
                  <a:pos x="77" y="6"/>
                </a:cxn>
                <a:cxn ang="0">
                  <a:pos x="79" y="3"/>
                </a:cxn>
                <a:cxn ang="0">
                  <a:pos x="77" y="1"/>
                </a:cxn>
                <a:cxn ang="0">
                  <a:pos x="74" y="1"/>
                </a:cxn>
                <a:cxn ang="0">
                  <a:pos x="65" y="0"/>
                </a:cxn>
                <a:cxn ang="0">
                  <a:pos x="53" y="1"/>
                </a:cxn>
                <a:cxn ang="0">
                  <a:pos x="38" y="6"/>
                </a:cxn>
                <a:cxn ang="0">
                  <a:pos x="38" y="6"/>
                </a:cxn>
                <a:cxn ang="0">
                  <a:pos x="41" y="9"/>
                </a:cxn>
                <a:cxn ang="0">
                  <a:pos x="51" y="6"/>
                </a:cxn>
                <a:cxn ang="0">
                  <a:pos x="61" y="5"/>
                </a:cxn>
                <a:cxn ang="0">
                  <a:pos x="67" y="6"/>
                </a:cxn>
                <a:cxn ang="0">
                  <a:pos x="72" y="6"/>
                </a:cxn>
                <a:cxn ang="0">
                  <a:pos x="69" y="10"/>
                </a:cxn>
                <a:cxn ang="0">
                  <a:pos x="64" y="17"/>
                </a:cxn>
                <a:cxn ang="0">
                  <a:pos x="57" y="23"/>
                </a:cxn>
                <a:cxn ang="0">
                  <a:pos x="47" y="29"/>
                </a:cxn>
                <a:cxn ang="0">
                  <a:pos x="35" y="33"/>
                </a:cxn>
                <a:cxn ang="0">
                  <a:pos x="24" y="35"/>
                </a:cxn>
                <a:cxn ang="0">
                  <a:pos x="14" y="36"/>
                </a:cxn>
                <a:cxn ang="0">
                  <a:pos x="8" y="36"/>
                </a:cxn>
                <a:cxn ang="0">
                  <a:pos x="13" y="30"/>
                </a:cxn>
                <a:cxn ang="0">
                  <a:pos x="22" y="22"/>
                </a:cxn>
                <a:cxn ang="0">
                  <a:pos x="31" y="15"/>
                </a:cxn>
                <a:cxn ang="0">
                  <a:pos x="41" y="9"/>
                </a:cxn>
                <a:cxn ang="0">
                  <a:pos x="38" y="6"/>
                </a:cxn>
              </a:cxnLst>
              <a:rect l="0" t="0" r="r" b="b"/>
              <a:pathLst>
                <a:path w="79" h="41">
                  <a:moveTo>
                    <a:pt x="38" y="6"/>
                  </a:moveTo>
                  <a:lnTo>
                    <a:pt x="24" y="14"/>
                  </a:lnTo>
                  <a:lnTo>
                    <a:pt x="12" y="24"/>
                  </a:lnTo>
                  <a:lnTo>
                    <a:pt x="9" y="29"/>
                  </a:lnTo>
                  <a:lnTo>
                    <a:pt x="5" y="33"/>
                  </a:lnTo>
                  <a:lnTo>
                    <a:pt x="3" y="35"/>
                  </a:lnTo>
                  <a:lnTo>
                    <a:pt x="2" y="36"/>
                  </a:lnTo>
                  <a:lnTo>
                    <a:pt x="0" y="40"/>
                  </a:lnTo>
                  <a:lnTo>
                    <a:pt x="4" y="40"/>
                  </a:lnTo>
                  <a:lnTo>
                    <a:pt x="8" y="40"/>
                  </a:lnTo>
                  <a:lnTo>
                    <a:pt x="17" y="41"/>
                  </a:lnTo>
                  <a:lnTo>
                    <a:pt x="30" y="39"/>
                  </a:lnTo>
                  <a:lnTo>
                    <a:pt x="47" y="34"/>
                  </a:lnTo>
                  <a:lnTo>
                    <a:pt x="55" y="30"/>
                  </a:lnTo>
                  <a:lnTo>
                    <a:pt x="63" y="25"/>
                  </a:lnTo>
                  <a:lnTo>
                    <a:pt x="67" y="20"/>
                  </a:lnTo>
                  <a:lnTo>
                    <a:pt x="72" y="16"/>
                  </a:lnTo>
                  <a:lnTo>
                    <a:pt x="77" y="8"/>
                  </a:lnTo>
                  <a:lnTo>
                    <a:pt x="77" y="7"/>
                  </a:lnTo>
                  <a:lnTo>
                    <a:pt x="77" y="6"/>
                  </a:lnTo>
                  <a:lnTo>
                    <a:pt x="79" y="3"/>
                  </a:lnTo>
                  <a:lnTo>
                    <a:pt x="77" y="1"/>
                  </a:lnTo>
                  <a:lnTo>
                    <a:pt x="74" y="1"/>
                  </a:lnTo>
                  <a:lnTo>
                    <a:pt x="65" y="0"/>
                  </a:lnTo>
                  <a:lnTo>
                    <a:pt x="53" y="1"/>
                  </a:lnTo>
                  <a:lnTo>
                    <a:pt x="38" y="6"/>
                  </a:lnTo>
                  <a:lnTo>
                    <a:pt x="38" y="6"/>
                  </a:lnTo>
                  <a:lnTo>
                    <a:pt x="41" y="9"/>
                  </a:lnTo>
                  <a:lnTo>
                    <a:pt x="51" y="6"/>
                  </a:lnTo>
                  <a:lnTo>
                    <a:pt x="61" y="5"/>
                  </a:lnTo>
                  <a:lnTo>
                    <a:pt x="67" y="6"/>
                  </a:lnTo>
                  <a:lnTo>
                    <a:pt x="72" y="6"/>
                  </a:lnTo>
                  <a:lnTo>
                    <a:pt x="69" y="10"/>
                  </a:lnTo>
                  <a:lnTo>
                    <a:pt x="64" y="17"/>
                  </a:lnTo>
                  <a:lnTo>
                    <a:pt x="57" y="23"/>
                  </a:lnTo>
                  <a:lnTo>
                    <a:pt x="47" y="29"/>
                  </a:lnTo>
                  <a:lnTo>
                    <a:pt x="35" y="33"/>
                  </a:lnTo>
                  <a:lnTo>
                    <a:pt x="24" y="35"/>
                  </a:lnTo>
                  <a:lnTo>
                    <a:pt x="14" y="36"/>
                  </a:lnTo>
                  <a:lnTo>
                    <a:pt x="8" y="36"/>
                  </a:lnTo>
                  <a:lnTo>
                    <a:pt x="13" y="30"/>
                  </a:lnTo>
                  <a:lnTo>
                    <a:pt x="22" y="22"/>
                  </a:lnTo>
                  <a:lnTo>
                    <a:pt x="31" y="15"/>
                  </a:lnTo>
                  <a:lnTo>
                    <a:pt x="41" y="9"/>
                  </a:lnTo>
                  <a:lnTo>
                    <a:pt x="38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9" name="Freeform 132"/>
            <p:cNvSpPr>
              <a:spLocks/>
            </p:cNvSpPr>
            <p:nvPr/>
          </p:nvSpPr>
          <p:spPr bwMode="auto">
            <a:xfrm>
              <a:off x="1824" y="2121"/>
              <a:ext cx="79" cy="40"/>
            </a:xfrm>
            <a:custGeom>
              <a:avLst/>
              <a:gdLst/>
              <a:ahLst/>
              <a:cxnLst>
                <a:cxn ang="0">
                  <a:pos x="40" y="3"/>
                </a:cxn>
                <a:cxn ang="0">
                  <a:pos x="26" y="12"/>
                </a:cxn>
                <a:cxn ang="0">
                  <a:pos x="14" y="22"/>
                </a:cxn>
                <a:cxn ang="0">
                  <a:pos x="6" y="31"/>
                </a:cxn>
                <a:cxn ang="0">
                  <a:pos x="3" y="34"/>
                </a:cxn>
                <a:cxn ang="0">
                  <a:pos x="2" y="36"/>
                </a:cxn>
                <a:cxn ang="0">
                  <a:pos x="0" y="40"/>
                </a:cxn>
                <a:cxn ang="0">
                  <a:pos x="4" y="40"/>
                </a:cxn>
                <a:cxn ang="0">
                  <a:pos x="17" y="40"/>
                </a:cxn>
                <a:cxn ang="0">
                  <a:pos x="31" y="38"/>
                </a:cxn>
                <a:cxn ang="0">
                  <a:pos x="48" y="32"/>
                </a:cxn>
                <a:cxn ang="0">
                  <a:pos x="57" y="28"/>
                </a:cxn>
                <a:cxn ang="0">
                  <a:pos x="63" y="24"/>
                </a:cxn>
                <a:cxn ang="0">
                  <a:pos x="72" y="15"/>
                </a:cxn>
                <a:cxn ang="0">
                  <a:pos x="77" y="8"/>
                </a:cxn>
                <a:cxn ang="0">
                  <a:pos x="79" y="6"/>
                </a:cxn>
                <a:cxn ang="0">
                  <a:pos x="79" y="5"/>
                </a:cxn>
                <a:cxn ang="0">
                  <a:pos x="79" y="1"/>
                </a:cxn>
                <a:cxn ang="0">
                  <a:pos x="77" y="1"/>
                </a:cxn>
                <a:cxn ang="0">
                  <a:pos x="76" y="1"/>
                </a:cxn>
                <a:cxn ang="0">
                  <a:pos x="74" y="1"/>
                </a:cxn>
                <a:cxn ang="0">
                  <a:pos x="67" y="0"/>
                </a:cxn>
                <a:cxn ang="0">
                  <a:pos x="55" y="0"/>
                </a:cxn>
                <a:cxn ang="0">
                  <a:pos x="40" y="3"/>
                </a:cxn>
                <a:cxn ang="0">
                  <a:pos x="40" y="3"/>
                </a:cxn>
                <a:cxn ang="0">
                  <a:pos x="43" y="9"/>
                </a:cxn>
                <a:cxn ang="0">
                  <a:pos x="53" y="6"/>
                </a:cxn>
                <a:cxn ang="0">
                  <a:pos x="61" y="5"/>
                </a:cxn>
                <a:cxn ang="0">
                  <a:pos x="73" y="5"/>
                </a:cxn>
                <a:cxn ang="0">
                  <a:pos x="70" y="10"/>
                </a:cxn>
                <a:cxn ang="0">
                  <a:pos x="65" y="16"/>
                </a:cxn>
                <a:cxn ang="0">
                  <a:pos x="58" y="23"/>
                </a:cxn>
                <a:cxn ang="0">
                  <a:pos x="46" y="28"/>
                </a:cxn>
                <a:cxn ang="0">
                  <a:pos x="34" y="31"/>
                </a:cxn>
                <a:cxn ang="0">
                  <a:pos x="23" y="33"/>
                </a:cxn>
                <a:cxn ang="0">
                  <a:pos x="15" y="34"/>
                </a:cxn>
                <a:cxn ang="0">
                  <a:pos x="9" y="34"/>
                </a:cxn>
                <a:cxn ang="0">
                  <a:pos x="15" y="28"/>
                </a:cxn>
                <a:cxn ang="0">
                  <a:pos x="22" y="22"/>
                </a:cxn>
                <a:cxn ang="0">
                  <a:pos x="32" y="14"/>
                </a:cxn>
                <a:cxn ang="0">
                  <a:pos x="43" y="9"/>
                </a:cxn>
                <a:cxn ang="0">
                  <a:pos x="40" y="3"/>
                </a:cxn>
              </a:cxnLst>
              <a:rect l="0" t="0" r="r" b="b"/>
              <a:pathLst>
                <a:path w="79" h="40">
                  <a:moveTo>
                    <a:pt x="40" y="3"/>
                  </a:moveTo>
                  <a:lnTo>
                    <a:pt x="26" y="12"/>
                  </a:lnTo>
                  <a:lnTo>
                    <a:pt x="14" y="22"/>
                  </a:lnTo>
                  <a:lnTo>
                    <a:pt x="6" y="31"/>
                  </a:lnTo>
                  <a:lnTo>
                    <a:pt x="3" y="34"/>
                  </a:lnTo>
                  <a:lnTo>
                    <a:pt x="2" y="36"/>
                  </a:lnTo>
                  <a:lnTo>
                    <a:pt x="0" y="40"/>
                  </a:lnTo>
                  <a:lnTo>
                    <a:pt x="4" y="40"/>
                  </a:lnTo>
                  <a:lnTo>
                    <a:pt x="17" y="40"/>
                  </a:lnTo>
                  <a:lnTo>
                    <a:pt x="31" y="38"/>
                  </a:lnTo>
                  <a:lnTo>
                    <a:pt x="48" y="32"/>
                  </a:lnTo>
                  <a:lnTo>
                    <a:pt x="57" y="28"/>
                  </a:lnTo>
                  <a:lnTo>
                    <a:pt x="63" y="24"/>
                  </a:lnTo>
                  <a:lnTo>
                    <a:pt x="72" y="15"/>
                  </a:lnTo>
                  <a:lnTo>
                    <a:pt x="77" y="8"/>
                  </a:lnTo>
                  <a:lnTo>
                    <a:pt x="79" y="6"/>
                  </a:lnTo>
                  <a:lnTo>
                    <a:pt x="79" y="5"/>
                  </a:lnTo>
                  <a:lnTo>
                    <a:pt x="79" y="1"/>
                  </a:lnTo>
                  <a:lnTo>
                    <a:pt x="77" y="1"/>
                  </a:lnTo>
                  <a:lnTo>
                    <a:pt x="76" y="1"/>
                  </a:lnTo>
                  <a:lnTo>
                    <a:pt x="74" y="1"/>
                  </a:lnTo>
                  <a:lnTo>
                    <a:pt x="67" y="0"/>
                  </a:lnTo>
                  <a:lnTo>
                    <a:pt x="55" y="0"/>
                  </a:lnTo>
                  <a:lnTo>
                    <a:pt x="40" y="3"/>
                  </a:lnTo>
                  <a:lnTo>
                    <a:pt x="40" y="3"/>
                  </a:lnTo>
                  <a:lnTo>
                    <a:pt x="43" y="9"/>
                  </a:lnTo>
                  <a:lnTo>
                    <a:pt x="53" y="6"/>
                  </a:lnTo>
                  <a:lnTo>
                    <a:pt x="61" y="5"/>
                  </a:lnTo>
                  <a:lnTo>
                    <a:pt x="73" y="5"/>
                  </a:lnTo>
                  <a:lnTo>
                    <a:pt x="70" y="10"/>
                  </a:lnTo>
                  <a:lnTo>
                    <a:pt x="65" y="16"/>
                  </a:lnTo>
                  <a:lnTo>
                    <a:pt x="58" y="23"/>
                  </a:lnTo>
                  <a:lnTo>
                    <a:pt x="46" y="28"/>
                  </a:lnTo>
                  <a:lnTo>
                    <a:pt x="34" y="31"/>
                  </a:lnTo>
                  <a:lnTo>
                    <a:pt x="23" y="33"/>
                  </a:lnTo>
                  <a:lnTo>
                    <a:pt x="15" y="34"/>
                  </a:lnTo>
                  <a:lnTo>
                    <a:pt x="9" y="34"/>
                  </a:lnTo>
                  <a:lnTo>
                    <a:pt x="15" y="28"/>
                  </a:lnTo>
                  <a:lnTo>
                    <a:pt x="22" y="22"/>
                  </a:lnTo>
                  <a:lnTo>
                    <a:pt x="32" y="14"/>
                  </a:lnTo>
                  <a:lnTo>
                    <a:pt x="43" y="9"/>
                  </a:lnTo>
                  <a:lnTo>
                    <a:pt x="40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0" name="Freeform 133"/>
            <p:cNvSpPr>
              <a:spLocks/>
            </p:cNvSpPr>
            <p:nvPr/>
          </p:nvSpPr>
          <p:spPr bwMode="auto">
            <a:xfrm>
              <a:off x="1526" y="2410"/>
              <a:ext cx="39" cy="88"/>
            </a:xfrm>
            <a:custGeom>
              <a:avLst/>
              <a:gdLst/>
              <a:ahLst/>
              <a:cxnLst>
                <a:cxn ang="0">
                  <a:pos x="17" y="2"/>
                </a:cxn>
                <a:cxn ang="0">
                  <a:pos x="16" y="4"/>
                </a:cxn>
                <a:cxn ang="0">
                  <a:pos x="14" y="7"/>
                </a:cxn>
                <a:cxn ang="0">
                  <a:pos x="9" y="16"/>
                </a:cxn>
                <a:cxn ang="0">
                  <a:pos x="3" y="29"/>
                </a:cxn>
                <a:cxn ang="0">
                  <a:pos x="0" y="45"/>
                </a:cxn>
                <a:cxn ang="0">
                  <a:pos x="0" y="53"/>
                </a:cxn>
                <a:cxn ang="0">
                  <a:pos x="2" y="61"/>
                </a:cxn>
                <a:cxn ang="0">
                  <a:pos x="8" y="74"/>
                </a:cxn>
                <a:cxn ang="0">
                  <a:pos x="16" y="83"/>
                </a:cxn>
                <a:cxn ang="0">
                  <a:pos x="17" y="85"/>
                </a:cxn>
                <a:cxn ang="0">
                  <a:pos x="19" y="86"/>
                </a:cxn>
                <a:cxn ang="0">
                  <a:pos x="19" y="88"/>
                </a:cxn>
                <a:cxn ang="0">
                  <a:pos x="21" y="86"/>
                </a:cxn>
                <a:cxn ang="0">
                  <a:pos x="22" y="85"/>
                </a:cxn>
                <a:cxn ang="0">
                  <a:pos x="24" y="83"/>
                </a:cxn>
                <a:cxn ang="0">
                  <a:pos x="27" y="80"/>
                </a:cxn>
                <a:cxn ang="0">
                  <a:pos x="29" y="76"/>
                </a:cxn>
                <a:cxn ang="0">
                  <a:pos x="35" y="63"/>
                </a:cxn>
                <a:cxn ang="0">
                  <a:pos x="37" y="54"/>
                </a:cxn>
                <a:cxn ang="0">
                  <a:pos x="39" y="45"/>
                </a:cxn>
                <a:cxn ang="0">
                  <a:pos x="39" y="36"/>
                </a:cxn>
                <a:cxn ang="0">
                  <a:pos x="37" y="27"/>
                </a:cxn>
                <a:cxn ang="0">
                  <a:pos x="30" y="14"/>
                </a:cxn>
                <a:cxn ang="0">
                  <a:pos x="28" y="9"/>
                </a:cxn>
                <a:cxn ang="0">
                  <a:pos x="24" y="5"/>
                </a:cxn>
                <a:cxn ang="0">
                  <a:pos x="22" y="3"/>
                </a:cxn>
                <a:cxn ang="0">
                  <a:pos x="21" y="2"/>
                </a:cxn>
                <a:cxn ang="0">
                  <a:pos x="19" y="0"/>
                </a:cxn>
                <a:cxn ang="0">
                  <a:pos x="17" y="2"/>
                </a:cxn>
                <a:cxn ang="0">
                  <a:pos x="17" y="2"/>
                </a:cxn>
                <a:cxn ang="0">
                  <a:pos x="5" y="47"/>
                </a:cxn>
                <a:cxn ang="0">
                  <a:pos x="5" y="45"/>
                </a:cxn>
                <a:cxn ang="0">
                  <a:pos x="7" y="34"/>
                </a:cxn>
                <a:cxn ang="0">
                  <a:pos x="11" y="24"/>
                </a:cxn>
                <a:cxn ang="0">
                  <a:pos x="16" y="14"/>
                </a:cxn>
                <a:cxn ang="0">
                  <a:pos x="19" y="9"/>
                </a:cxn>
                <a:cxn ang="0">
                  <a:pos x="23" y="13"/>
                </a:cxn>
                <a:cxn ang="0">
                  <a:pos x="28" y="21"/>
                </a:cxn>
                <a:cxn ang="0">
                  <a:pos x="30" y="31"/>
                </a:cxn>
                <a:cxn ang="0">
                  <a:pos x="32" y="43"/>
                </a:cxn>
                <a:cxn ang="0">
                  <a:pos x="32" y="45"/>
                </a:cxn>
                <a:cxn ang="0">
                  <a:pos x="30" y="58"/>
                </a:cxn>
                <a:cxn ang="0">
                  <a:pos x="28" y="69"/>
                </a:cxn>
                <a:cxn ang="0">
                  <a:pos x="23" y="77"/>
                </a:cxn>
                <a:cxn ang="0">
                  <a:pos x="19" y="82"/>
                </a:cxn>
                <a:cxn ang="0">
                  <a:pos x="16" y="77"/>
                </a:cxn>
                <a:cxn ang="0">
                  <a:pos x="11" y="69"/>
                </a:cxn>
                <a:cxn ang="0">
                  <a:pos x="7" y="59"/>
                </a:cxn>
                <a:cxn ang="0">
                  <a:pos x="5" y="47"/>
                </a:cxn>
                <a:cxn ang="0">
                  <a:pos x="17" y="2"/>
                </a:cxn>
              </a:cxnLst>
              <a:rect l="0" t="0" r="r" b="b"/>
              <a:pathLst>
                <a:path w="39" h="88">
                  <a:moveTo>
                    <a:pt x="17" y="2"/>
                  </a:moveTo>
                  <a:lnTo>
                    <a:pt x="16" y="4"/>
                  </a:lnTo>
                  <a:lnTo>
                    <a:pt x="14" y="7"/>
                  </a:lnTo>
                  <a:lnTo>
                    <a:pt x="9" y="16"/>
                  </a:lnTo>
                  <a:lnTo>
                    <a:pt x="3" y="29"/>
                  </a:lnTo>
                  <a:lnTo>
                    <a:pt x="0" y="45"/>
                  </a:lnTo>
                  <a:lnTo>
                    <a:pt x="0" y="53"/>
                  </a:lnTo>
                  <a:lnTo>
                    <a:pt x="2" y="61"/>
                  </a:lnTo>
                  <a:lnTo>
                    <a:pt x="8" y="74"/>
                  </a:lnTo>
                  <a:lnTo>
                    <a:pt x="16" y="83"/>
                  </a:lnTo>
                  <a:lnTo>
                    <a:pt x="17" y="85"/>
                  </a:lnTo>
                  <a:lnTo>
                    <a:pt x="19" y="86"/>
                  </a:lnTo>
                  <a:lnTo>
                    <a:pt x="19" y="88"/>
                  </a:lnTo>
                  <a:lnTo>
                    <a:pt x="21" y="86"/>
                  </a:lnTo>
                  <a:lnTo>
                    <a:pt x="22" y="85"/>
                  </a:lnTo>
                  <a:lnTo>
                    <a:pt x="24" y="83"/>
                  </a:lnTo>
                  <a:lnTo>
                    <a:pt x="27" y="80"/>
                  </a:lnTo>
                  <a:lnTo>
                    <a:pt x="29" y="76"/>
                  </a:lnTo>
                  <a:lnTo>
                    <a:pt x="35" y="63"/>
                  </a:lnTo>
                  <a:lnTo>
                    <a:pt x="37" y="54"/>
                  </a:lnTo>
                  <a:lnTo>
                    <a:pt x="39" y="45"/>
                  </a:lnTo>
                  <a:lnTo>
                    <a:pt x="39" y="36"/>
                  </a:lnTo>
                  <a:lnTo>
                    <a:pt x="37" y="27"/>
                  </a:lnTo>
                  <a:lnTo>
                    <a:pt x="30" y="14"/>
                  </a:lnTo>
                  <a:lnTo>
                    <a:pt x="28" y="9"/>
                  </a:lnTo>
                  <a:lnTo>
                    <a:pt x="24" y="5"/>
                  </a:lnTo>
                  <a:lnTo>
                    <a:pt x="22" y="3"/>
                  </a:lnTo>
                  <a:lnTo>
                    <a:pt x="21" y="2"/>
                  </a:lnTo>
                  <a:lnTo>
                    <a:pt x="19" y="0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5" y="47"/>
                  </a:lnTo>
                  <a:lnTo>
                    <a:pt x="5" y="45"/>
                  </a:lnTo>
                  <a:lnTo>
                    <a:pt x="7" y="34"/>
                  </a:lnTo>
                  <a:lnTo>
                    <a:pt x="11" y="24"/>
                  </a:lnTo>
                  <a:lnTo>
                    <a:pt x="16" y="14"/>
                  </a:lnTo>
                  <a:lnTo>
                    <a:pt x="19" y="9"/>
                  </a:lnTo>
                  <a:lnTo>
                    <a:pt x="23" y="13"/>
                  </a:lnTo>
                  <a:lnTo>
                    <a:pt x="28" y="21"/>
                  </a:lnTo>
                  <a:lnTo>
                    <a:pt x="30" y="31"/>
                  </a:lnTo>
                  <a:lnTo>
                    <a:pt x="32" y="43"/>
                  </a:lnTo>
                  <a:lnTo>
                    <a:pt x="32" y="45"/>
                  </a:lnTo>
                  <a:lnTo>
                    <a:pt x="30" y="58"/>
                  </a:lnTo>
                  <a:lnTo>
                    <a:pt x="28" y="69"/>
                  </a:lnTo>
                  <a:lnTo>
                    <a:pt x="23" y="77"/>
                  </a:lnTo>
                  <a:lnTo>
                    <a:pt x="19" y="82"/>
                  </a:lnTo>
                  <a:lnTo>
                    <a:pt x="16" y="77"/>
                  </a:lnTo>
                  <a:lnTo>
                    <a:pt x="11" y="69"/>
                  </a:lnTo>
                  <a:lnTo>
                    <a:pt x="7" y="59"/>
                  </a:lnTo>
                  <a:lnTo>
                    <a:pt x="5" y="47"/>
                  </a:lnTo>
                  <a:lnTo>
                    <a:pt x="17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Freeform 134"/>
            <p:cNvSpPr>
              <a:spLocks/>
            </p:cNvSpPr>
            <p:nvPr/>
          </p:nvSpPr>
          <p:spPr bwMode="auto">
            <a:xfrm>
              <a:off x="1553" y="2360"/>
              <a:ext cx="38" cy="86"/>
            </a:xfrm>
            <a:custGeom>
              <a:avLst/>
              <a:gdLst/>
              <a:ahLst/>
              <a:cxnLst>
                <a:cxn ang="0">
                  <a:pos x="19" y="2"/>
                </a:cxn>
                <a:cxn ang="0">
                  <a:pos x="18" y="3"/>
                </a:cxn>
                <a:cxn ang="0">
                  <a:pos x="17" y="5"/>
                </a:cxn>
                <a:cxn ang="0">
                  <a:pos x="13" y="11"/>
                </a:cxn>
                <a:cxn ang="0">
                  <a:pos x="7" y="23"/>
                </a:cxn>
                <a:cxn ang="0">
                  <a:pos x="2" y="36"/>
                </a:cxn>
                <a:cxn ang="0">
                  <a:pos x="1" y="38"/>
                </a:cxn>
                <a:cxn ang="0">
                  <a:pos x="0" y="43"/>
                </a:cxn>
                <a:cxn ang="0">
                  <a:pos x="0" y="50"/>
                </a:cxn>
                <a:cxn ang="0">
                  <a:pos x="2" y="59"/>
                </a:cxn>
                <a:cxn ang="0">
                  <a:pos x="6" y="72"/>
                </a:cxn>
                <a:cxn ang="0">
                  <a:pos x="12" y="80"/>
                </a:cxn>
                <a:cxn ang="0">
                  <a:pos x="15" y="83"/>
                </a:cxn>
                <a:cxn ang="0">
                  <a:pos x="15" y="84"/>
                </a:cxn>
                <a:cxn ang="0">
                  <a:pos x="15" y="86"/>
                </a:cxn>
                <a:cxn ang="0">
                  <a:pos x="17" y="84"/>
                </a:cxn>
                <a:cxn ang="0">
                  <a:pos x="18" y="83"/>
                </a:cxn>
                <a:cxn ang="0">
                  <a:pos x="20" y="81"/>
                </a:cxn>
                <a:cxn ang="0">
                  <a:pos x="26" y="74"/>
                </a:cxn>
                <a:cxn ang="0">
                  <a:pos x="32" y="62"/>
                </a:cxn>
                <a:cxn ang="0">
                  <a:pos x="37" y="45"/>
                </a:cxn>
                <a:cxn ang="0">
                  <a:pos x="38" y="36"/>
                </a:cxn>
                <a:cxn ang="0">
                  <a:pos x="36" y="27"/>
                </a:cxn>
                <a:cxn ang="0">
                  <a:pos x="31" y="14"/>
                </a:cxn>
                <a:cxn ang="0">
                  <a:pos x="28" y="9"/>
                </a:cxn>
                <a:cxn ang="0">
                  <a:pos x="26" y="5"/>
                </a:cxn>
                <a:cxn ang="0">
                  <a:pos x="24" y="3"/>
                </a:cxn>
                <a:cxn ang="0">
                  <a:pos x="23" y="2"/>
                </a:cxn>
                <a:cxn ang="0">
                  <a:pos x="21" y="0"/>
                </a:cxn>
                <a:cxn ang="0">
                  <a:pos x="19" y="2"/>
                </a:cxn>
                <a:cxn ang="0">
                  <a:pos x="19" y="2"/>
                </a:cxn>
                <a:cxn ang="0">
                  <a:pos x="5" y="49"/>
                </a:cxn>
                <a:cxn ang="0">
                  <a:pos x="5" y="43"/>
                </a:cxn>
                <a:cxn ang="0">
                  <a:pos x="5" y="36"/>
                </a:cxn>
                <a:cxn ang="0">
                  <a:pos x="14" y="19"/>
                </a:cxn>
                <a:cxn ang="0">
                  <a:pos x="17" y="12"/>
                </a:cxn>
                <a:cxn ang="0">
                  <a:pos x="21" y="9"/>
                </a:cxn>
                <a:cxn ang="0">
                  <a:pos x="25" y="12"/>
                </a:cxn>
                <a:cxn ang="0">
                  <a:pos x="28" y="20"/>
                </a:cxn>
                <a:cxn ang="0">
                  <a:pos x="31" y="28"/>
                </a:cxn>
                <a:cxn ang="0">
                  <a:pos x="32" y="39"/>
                </a:cxn>
                <a:cxn ang="0">
                  <a:pos x="32" y="45"/>
                </a:cxn>
                <a:cxn ang="0">
                  <a:pos x="28" y="57"/>
                </a:cxn>
                <a:cxn ang="0">
                  <a:pos x="25" y="67"/>
                </a:cxn>
                <a:cxn ang="0">
                  <a:pos x="21" y="75"/>
                </a:cxn>
                <a:cxn ang="0">
                  <a:pos x="17" y="80"/>
                </a:cxn>
                <a:cxn ang="0">
                  <a:pos x="14" y="75"/>
                </a:cxn>
                <a:cxn ang="0">
                  <a:pos x="10" y="67"/>
                </a:cxn>
                <a:cxn ang="0">
                  <a:pos x="6" y="59"/>
                </a:cxn>
                <a:cxn ang="0">
                  <a:pos x="5" y="49"/>
                </a:cxn>
                <a:cxn ang="0">
                  <a:pos x="19" y="2"/>
                </a:cxn>
              </a:cxnLst>
              <a:rect l="0" t="0" r="r" b="b"/>
              <a:pathLst>
                <a:path w="38" h="86">
                  <a:moveTo>
                    <a:pt x="19" y="2"/>
                  </a:moveTo>
                  <a:lnTo>
                    <a:pt x="18" y="3"/>
                  </a:lnTo>
                  <a:lnTo>
                    <a:pt x="17" y="5"/>
                  </a:lnTo>
                  <a:lnTo>
                    <a:pt x="13" y="11"/>
                  </a:lnTo>
                  <a:lnTo>
                    <a:pt x="7" y="23"/>
                  </a:lnTo>
                  <a:lnTo>
                    <a:pt x="2" y="36"/>
                  </a:lnTo>
                  <a:lnTo>
                    <a:pt x="1" y="38"/>
                  </a:lnTo>
                  <a:lnTo>
                    <a:pt x="0" y="43"/>
                  </a:lnTo>
                  <a:lnTo>
                    <a:pt x="0" y="50"/>
                  </a:lnTo>
                  <a:lnTo>
                    <a:pt x="2" y="59"/>
                  </a:lnTo>
                  <a:lnTo>
                    <a:pt x="6" y="72"/>
                  </a:lnTo>
                  <a:lnTo>
                    <a:pt x="12" y="80"/>
                  </a:lnTo>
                  <a:lnTo>
                    <a:pt x="15" y="83"/>
                  </a:lnTo>
                  <a:lnTo>
                    <a:pt x="15" y="84"/>
                  </a:lnTo>
                  <a:lnTo>
                    <a:pt x="15" y="86"/>
                  </a:lnTo>
                  <a:lnTo>
                    <a:pt x="17" y="84"/>
                  </a:lnTo>
                  <a:lnTo>
                    <a:pt x="18" y="83"/>
                  </a:lnTo>
                  <a:lnTo>
                    <a:pt x="20" y="81"/>
                  </a:lnTo>
                  <a:lnTo>
                    <a:pt x="26" y="74"/>
                  </a:lnTo>
                  <a:lnTo>
                    <a:pt x="32" y="62"/>
                  </a:lnTo>
                  <a:lnTo>
                    <a:pt x="37" y="45"/>
                  </a:lnTo>
                  <a:lnTo>
                    <a:pt x="38" y="36"/>
                  </a:lnTo>
                  <a:lnTo>
                    <a:pt x="36" y="27"/>
                  </a:lnTo>
                  <a:lnTo>
                    <a:pt x="31" y="14"/>
                  </a:lnTo>
                  <a:lnTo>
                    <a:pt x="28" y="9"/>
                  </a:lnTo>
                  <a:lnTo>
                    <a:pt x="26" y="5"/>
                  </a:lnTo>
                  <a:lnTo>
                    <a:pt x="24" y="3"/>
                  </a:lnTo>
                  <a:lnTo>
                    <a:pt x="23" y="2"/>
                  </a:lnTo>
                  <a:lnTo>
                    <a:pt x="21" y="0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5" y="49"/>
                  </a:lnTo>
                  <a:lnTo>
                    <a:pt x="5" y="43"/>
                  </a:lnTo>
                  <a:lnTo>
                    <a:pt x="5" y="36"/>
                  </a:lnTo>
                  <a:lnTo>
                    <a:pt x="14" y="19"/>
                  </a:lnTo>
                  <a:lnTo>
                    <a:pt x="17" y="12"/>
                  </a:lnTo>
                  <a:lnTo>
                    <a:pt x="21" y="9"/>
                  </a:lnTo>
                  <a:lnTo>
                    <a:pt x="25" y="12"/>
                  </a:lnTo>
                  <a:lnTo>
                    <a:pt x="28" y="20"/>
                  </a:lnTo>
                  <a:lnTo>
                    <a:pt x="31" y="28"/>
                  </a:lnTo>
                  <a:lnTo>
                    <a:pt x="32" y="39"/>
                  </a:lnTo>
                  <a:lnTo>
                    <a:pt x="32" y="45"/>
                  </a:lnTo>
                  <a:lnTo>
                    <a:pt x="28" y="57"/>
                  </a:lnTo>
                  <a:lnTo>
                    <a:pt x="25" y="67"/>
                  </a:lnTo>
                  <a:lnTo>
                    <a:pt x="21" y="75"/>
                  </a:lnTo>
                  <a:lnTo>
                    <a:pt x="17" y="80"/>
                  </a:lnTo>
                  <a:lnTo>
                    <a:pt x="14" y="75"/>
                  </a:lnTo>
                  <a:lnTo>
                    <a:pt x="10" y="67"/>
                  </a:lnTo>
                  <a:lnTo>
                    <a:pt x="6" y="59"/>
                  </a:lnTo>
                  <a:lnTo>
                    <a:pt x="5" y="49"/>
                  </a:lnTo>
                  <a:lnTo>
                    <a:pt x="19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" name="Freeform 135"/>
            <p:cNvSpPr>
              <a:spLocks/>
            </p:cNvSpPr>
            <p:nvPr/>
          </p:nvSpPr>
          <p:spPr bwMode="auto">
            <a:xfrm>
              <a:off x="1582" y="2314"/>
              <a:ext cx="38" cy="83"/>
            </a:xfrm>
            <a:custGeom>
              <a:avLst/>
              <a:gdLst/>
              <a:ahLst/>
              <a:cxnLst>
                <a:cxn ang="0">
                  <a:pos x="23" y="2"/>
                </a:cxn>
                <a:cxn ang="0">
                  <a:pos x="21" y="4"/>
                </a:cxn>
                <a:cxn ang="0">
                  <a:pos x="15" y="10"/>
                </a:cxn>
                <a:cxn ang="0">
                  <a:pos x="9" y="19"/>
                </a:cxn>
                <a:cxn ang="0">
                  <a:pos x="3" y="31"/>
                </a:cxn>
                <a:cxn ang="0">
                  <a:pos x="2" y="36"/>
                </a:cxn>
                <a:cxn ang="0">
                  <a:pos x="1" y="39"/>
                </a:cxn>
                <a:cxn ang="0">
                  <a:pos x="0" y="47"/>
                </a:cxn>
                <a:cxn ang="0">
                  <a:pos x="1" y="55"/>
                </a:cxn>
                <a:cxn ang="0">
                  <a:pos x="5" y="69"/>
                </a:cxn>
                <a:cxn ang="0">
                  <a:pos x="7" y="73"/>
                </a:cxn>
                <a:cxn ang="0">
                  <a:pos x="10" y="77"/>
                </a:cxn>
                <a:cxn ang="0">
                  <a:pos x="11" y="80"/>
                </a:cxn>
                <a:cxn ang="0">
                  <a:pos x="12" y="82"/>
                </a:cxn>
                <a:cxn ang="0">
                  <a:pos x="13" y="83"/>
                </a:cxn>
                <a:cxn ang="0">
                  <a:pos x="15" y="82"/>
                </a:cxn>
                <a:cxn ang="0">
                  <a:pos x="16" y="81"/>
                </a:cxn>
                <a:cxn ang="0">
                  <a:pos x="18" y="79"/>
                </a:cxn>
                <a:cxn ang="0">
                  <a:pos x="24" y="71"/>
                </a:cxn>
                <a:cxn ang="0">
                  <a:pos x="31" y="60"/>
                </a:cxn>
                <a:cxn ang="0">
                  <a:pos x="37" y="44"/>
                </a:cxn>
                <a:cxn ang="0">
                  <a:pos x="38" y="35"/>
                </a:cxn>
                <a:cxn ang="0">
                  <a:pos x="38" y="27"/>
                </a:cxn>
                <a:cxn ang="0">
                  <a:pos x="36" y="19"/>
                </a:cxn>
                <a:cxn ang="0">
                  <a:pos x="34" y="13"/>
                </a:cxn>
                <a:cxn ang="0">
                  <a:pos x="29" y="4"/>
                </a:cxn>
                <a:cxn ang="0">
                  <a:pos x="27" y="3"/>
                </a:cxn>
                <a:cxn ang="0">
                  <a:pos x="26" y="2"/>
                </a:cxn>
                <a:cxn ang="0">
                  <a:pos x="25" y="0"/>
                </a:cxn>
                <a:cxn ang="0">
                  <a:pos x="23" y="2"/>
                </a:cxn>
                <a:cxn ang="0">
                  <a:pos x="23" y="2"/>
                </a:cxn>
                <a:cxn ang="0">
                  <a:pos x="6" y="48"/>
                </a:cxn>
                <a:cxn ang="0">
                  <a:pos x="6" y="43"/>
                </a:cxn>
                <a:cxn ang="0">
                  <a:pos x="8" y="41"/>
                </a:cxn>
                <a:cxn ang="0">
                  <a:pos x="8" y="33"/>
                </a:cxn>
                <a:cxn ang="0">
                  <a:pos x="12" y="24"/>
                </a:cxn>
                <a:cxn ang="0">
                  <a:pos x="17" y="16"/>
                </a:cxn>
                <a:cxn ang="0">
                  <a:pos x="21" y="10"/>
                </a:cxn>
                <a:cxn ang="0">
                  <a:pos x="25" y="5"/>
                </a:cxn>
                <a:cxn ang="0">
                  <a:pos x="26" y="11"/>
                </a:cxn>
                <a:cxn ang="0">
                  <a:pos x="29" y="17"/>
                </a:cxn>
                <a:cxn ang="0">
                  <a:pos x="32" y="24"/>
                </a:cxn>
                <a:cxn ang="0">
                  <a:pos x="33" y="33"/>
                </a:cxn>
                <a:cxn ang="0">
                  <a:pos x="33" y="43"/>
                </a:cxn>
                <a:cxn ang="0">
                  <a:pos x="29" y="55"/>
                </a:cxn>
                <a:cxn ang="0">
                  <a:pos x="25" y="64"/>
                </a:cxn>
                <a:cxn ang="0">
                  <a:pos x="19" y="71"/>
                </a:cxn>
                <a:cxn ang="0">
                  <a:pos x="17" y="74"/>
                </a:cxn>
                <a:cxn ang="0">
                  <a:pos x="15" y="76"/>
                </a:cxn>
                <a:cxn ang="0">
                  <a:pos x="12" y="71"/>
                </a:cxn>
                <a:cxn ang="0">
                  <a:pos x="10" y="65"/>
                </a:cxn>
                <a:cxn ang="0">
                  <a:pos x="7" y="56"/>
                </a:cxn>
                <a:cxn ang="0">
                  <a:pos x="6" y="48"/>
                </a:cxn>
                <a:cxn ang="0">
                  <a:pos x="23" y="2"/>
                </a:cxn>
              </a:cxnLst>
              <a:rect l="0" t="0" r="r" b="b"/>
              <a:pathLst>
                <a:path w="38" h="83">
                  <a:moveTo>
                    <a:pt x="23" y="2"/>
                  </a:moveTo>
                  <a:lnTo>
                    <a:pt x="21" y="4"/>
                  </a:lnTo>
                  <a:lnTo>
                    <a:pt x="15" y="10"/>
                  </a:lnTo>
                  <a:lnTo>
                    <a:pt x="9" y="19"/>
                  </a:lnTo>
                  <a:lnTo>
                    <a:pt x="3" y="31"/>
                  </a:lnTo>
                  <a:lnTo>
                    <a:pt x="2" y="36"/>
                  </a:lnTo>
                  <a:lnTo>
                    <a:pt x="1" y="39"/>
                  </a:lnTo>
                  <a:lnTo>
                    <a:pt x="0" y="47"/>
                  </a:lnTo>
                  <a:lnTo>
                    <a:pt x="1" y="55"/>
                  </a:lnTo>
                  <a:lnTo>
                    <a:pt x="5" y="69"/>
                  </a:lnTo>
                  <a:lnTo>
                    <a:pt x="7" y="73"/>
                  </a:lnTo>
                  <a:lnTo>
                    <a:pt x="10" y="77"/>
                  </a:lnTo>
                  <a:lnTo>
                    <a:pt x="11" y="80"/>
                  </a:lnTo>
                  <a:lnTo>
                    <a:pt x="12" y="82"/>
                  </a:lnTo>
                  <a:lnTo>
                    <a:pt x="13" y="83"/>
                  </a:lnTo>
                  <a:lnTo>
                    <a:pt x="15" y="82"/>
                  </a:lnTo>
                  <a:lnTo>
                    <a:pt x="16" y="81"/>
                  </a:lnTo>
                  <a:lnTo>
                    <a:pt x="18" y="79"/>
                  </a:lnTo>
                  <a:lnTo>
                    <a:pt x="24" y="71"/>
                  </a:lnTo>
                  <a:lnTo>
                    <a:pt x="31" y="60"/>
                  </a:lnTo>
                  <a:lnTo>
                    <a:pt x="37" y="44"/>
                  </a:lnTo>
                  <a:lnTo>
                    <a:pt x="38" y="35"/>
                  </a:lnTo>
                  <a:lnTo>
                    <a:pt x="38" y="27"/>
                  </a:lnTo>
                  <a:lnTo>
                    <a:pt x="36" y="19"/>
                  </a:lnTo>
                  <a:lnTo>
                    <a:pt x="34" y="13"/>
                  </a:lnTo>
                  <a:lnTo>
                    <a:pt x="29" y="4"/>
                  </a:lnTo>
                  <a:lnTo>
                    <a:pt x="27" y="3"/>
                  </a:lnTo>
                  <a:lnTo>
                    <a:pt x="26" y="2"/>
                  </a:lnTo>
                  <a:lnTo>
                    <a:pt x="25" y="0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6" y="48"/>
                  </a:lnTo>
                  <a:lnTo>
                    <a:pt x="6" y="43"/>
                  </a:lnTo>
                  <a:lnTo>
                    <a:pt x="8" y="41"/>
                  </a:lnTo>
                  <a:lnTo>
                    <a:pt x="8" y="33"/>
                  </a:lnTo>
                  <a:lnTo>
                    <a:pt x="12" y="24"/>
                  </a:lnTo>
                  <a:lnTo>
                    <a:pt x="17" y="16"/>
                  </a:lnTo>
                  <a:lnTo>
                    <a:pt x="21" y="10"/>
                  </a:lnTo>
                  <a:lnTo>
                    <a:pt x="25" y="5"/>
                  </a:lnTo>
                  <a:lnTo>
                    <a:pt x="26" y="11"/>
                  </a:lnTo>
                  <a:lnTo>
                    <a:pt x="29" y="17"/>
                  </a:lnTo>
                  <a:lnTo>
                    <a:pt x="32" y="24"/>
                  </a:lnTo>
                  <a:lnTo>
                    <a:pt x="33" y="33"/>
                  </a:lnTo>
                  <a:lnTo>
                    <a:pt x="33" y="43"/>
                  </a:lnTo>
                  <a:lnTo>
                    <a:pt x="29" y="55"/>
                  </a:lnTo>
                  <a:lnTo>
                    <a:pt x="25" y="64"/>
                  </a:lnTo>
                  <a:lnTo>
                    <a:pt x="19" y="71"/>
                  </a:lnTo>
                  <a:lnTo>
                    <a:pt x="17" y="74"/>
                  </a:lnTo>
                  <a:lnTo>
                    <a:pt x="15" y="76"/>
                  </a:lnTo>
                  <a:lnTo>
                    <a:pt x="12" y="71"/>
                  </a:lnTo>
                  <a:lnTo>
                    <a:pt x="10" y="65"/>
                  </a:lnTo>
                  <a:lnTo>
                    <a:pt x="7" y="56"/>
                  </a:lnTo>
                  <a:lnTo>
                    <a:pt x="6" y="48"/>
                  </a:lnTo>
                  <a:lnTo>
                    <a:pt x="23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3" name="Freeform 136"/>
            <p:cNvSpPr>
              <a:spLocks/>
            </p:cNvSpPr>
            <p:nvPr/>
          </p:nvSpPr>
          <p:spPr bwMode="auto">
            <a:xfrm>
              <a:off x="1617" y="2269"/>
              <a:ext cx="36" cy="82"/>
            </a:xfrm>
            <a:custGeom>
              <a:avLst/>
              <a:gdLst/>
              <a:ahLst/>
              <a:cxnLst>
                <a:cxn ang="0">
                  <a:pos x="25" y="2"/>
                </a:cxn>
                <a:cxn ang="0">
                  <a:pos x="22" y="4"/>
                </a:cxn>
                <a:cxn ang="0">
                  <a:pos x="16" y="10"/>
                </a:cxn>
                <a:cxn ang="0">
                  <a:pos x="10" y="19"/>
                </a:cxn>
                <a:cxn ang="0">
                  <a:pos x="3" y="32"/>
                </a:cxn>
                <a:cxn ang="0">
                  <a:pos x="2" y="37"/>
                </a:cxn>
                <a:cxn ang="0">
                  <a:pos x="0" y="53"/>
                </a:cxn>
                <a:cxn ang="0">
                  <a:pos x="2" y="66"/>
                </a:cxn>
                <a:cxn ang="0">
                  <a:pos x="4" y="75"/>
                </a:cxn>
                <a:cxn ang="0">
                  <a:pos x="6" y="78"/>
                </a:cxn>
                <a:cxn ang="0">
                  <a:pos x="7" y="80"/>
                </a:cxn>
                <a:cxn ang="0">
                  <a:pos x="7" y="82"/>
                </a:cxn>
                <a:cxn ang="0">
                  <a:pos x="11" y="80"/>
                </a:cxn>
                <a:cxn ang="0">
                  <a:pos x="12" y="79"/>
                </a:cxn>
                <a:cxn ang="0">
                  <a:pos x="14" y="78"/>
                </a:cxn>
                <a:cxn ang="0">
                  <a:pos x="20" y="71"/>
                </a:cxn>
                <a:cxn ang="0">
                  <a:pos x="28" y="60"/>
                </a:cxn>
                <a:cxn ang="0">
                  <a:pos x="34" y="45"/>
                </a:cxn>
                <a:cxn ang="0">
                  <a:pos x="35" y="36"/>
                </a:cxn>
                <a:cxn ang="0">
                  <a:pos x="36" y="27"/>
                </a:cxn>
                <a:cxn ang="0">
                  <a:pos x="33" y="14"/>
                </a:cxn>
                <a:cxn ang="0">
                  <a:pos x="29" y="5"/>
                </a:cxn>
                <a:cxn ang="0">
                  <a:pos x="28" y="3"/>
                </a:cxn>
                <a:cxn ang="0">
                  <a:pos x="27" y="2"/>
                </a:cxn>
                <a:cxn ang="0">
                  <a:pos x="27" y="0"/>
                </a:cxn>
                <a:cxn ang="0">
                  <a:pos x="25" y="2"/>
                </a:cxn>
                <a:cxn ang="0">
                  <a:pos x="25" y="2"/>
                </a:cxn>
                <a:cxn ang="0">
                  <a:pos x="3" y="49"/>
                </a:cxn>
                <a:cxn ang="0">
                  <a:pos x="3" y="47"/>
                </a:cxn>
                <a:cxn ang="0">
                  <a:pos x="4" y="45"/>
                </a:cxn>
                <a:cxn ang="0">
                  <a:pos x="5" y="39"/>
                </a:cxn>
                <a:cxn ang="0">
                  <a:pos x="7" y="34"/>
                </a:cxn>
                <a:cxn ang="0">
                  <a:pos x="12" y="24"/>
                </a:cxn>
                <a:cxn ang="0">
                  <a:pos x="16" y="17"/>
                </a:cxn>
                <a:cxn ang="0">
                  <a:pos x="21" y="11"/>
                </a:cxn>
                <a:cxn ang="0">
                  <a:pos x="25" y="9"/>
                </a:cxn>
                <a:cxn ang="0">
                  <a:pos x="27" y="11"/>
                </a:cxn>
                <a:cxn ang="0">
                  <a:pos x="29" y="16"/>
                </a:cxn>
                <a:cxn ang="0">
                  <a:pos x="30" y="30"/>
                </a:cxn>
                <a:cxn ang="0">
                  <a:pos x="30" y="36"/>
                </a:cxn>
                <a:cxn ang="0">
                  <a:pos x="29" y="43"/>
                </a:cxn>
                <a:cxn ang="0">
                  <a:pos x="25" y="55"/>
                </a:cxn>
                <a:cxn ang="0">
                  <a:pos x="19" y="63"/>
                </a:cxn>
                <a:cxn ang="0">
                  <a:pos x="14" y="70"/>
                </a:cxn>
                <a:cxn ang="0">
                  <a:pos x="9" y="74"/>
                </a:cxn>
                <a:cxn ang="0">
                  <a:pos x="7" y="70"/>
                </a:cxn>
                <a:cxn ang="0">
                  <a:pos x="5" y="64"/>
                </a:cxn>
                <a:cxn ang="0">
                  <a:pos x="4" y="57"/>
                </a:cxn>
                <a:cxn ang="0">
                  <a:pos x="3" y="49"/>
                </a:cxn>
                <a:cxn ang="0">
                  <a:pos x="25" y="2"/>
                </a:cxn>
              </a:cxnLst>
              <a:rect l="0" t="0" r="r" b="b"/>
              <a:pathLst>
                <a:path w="36" h="82">
                  <a:moveTo>
                    <a:pt x="25" y="2"/>
                  </a:moveTo>
                  <a:lnTo>
                    <a:pt x="22" y="4"/>
                  </a:lnTo>
                  <a:lnTo>
                    <a:pt x="16" y="10"/>
                  </a:lnTo>
                  <a:lnTo>
                    <a:pt x="10" y="19"/>
                  </a:lnTo>
                  <a:lnTo>
                    <a:pt x="3" y="32"/>
                  </a:lnTo>
                  <a:lnTo>
                    <a:pt x="2" y="37"/>
                  </a:lnTo>
                  <a:lnTo>
                    <a:pt x="0" y="53"/>
                  </a:lnTo>
                  <a:lnTo>
                    <a:pt x="2" y="66"/>
                  </a:lnTo>
                  <a:lnTo>
                    <a:pt x="4" y="75"/>
                  </a:lnTo>
                  <a:lnTo>
                    <a:pt x="6" y="78"/>
                  </a:lnTo>
                  <a:lnTo>
                    <a:pt x="7" y="80"/>
                  </a:lnTo>
                  <a:lnTo>
                    <a:pt x="7" y="82"/>
                  </a:lnTo>
                  <a:lnTo>
                    <a:pt x="11" y="80"/>
                  </a:lnTo>
                  <a:lnTo>
                    <a:pt x="12" y="79"/>
                  </a:lnTo>
                  <a:lnTo>
                    <a:pt x="14" y="78"/>
                  </a:lnTo>
                  <a:lnTo>
                    <a:pt x="20" y="71"/>
                  </a:lnTo>
                  <a:lnTo>
                    <a:pt x="28" y="60"/>
                  </a:lnTo>
                  <a:lnTo>
                    <a:pt x="34" y="45"/>
                  </a:lnTo>
                  <a:lnTo>
                    <a:pt x="35" y="36"/>
                  </a:lnTo>
                  <a:lnTo>
                    <a:pt x="36" y="27"/>
                  </a:lnTo>
                  <a:lnTo>
                    <a:pt x="33" y="14"/>
                  </a:lnTo>
                  <a:lnTo>
                    <a:pt x="29" y="5"/>
                  </a:lnTo>
                  <a:lnTo>
                    <a:pt x="28" y="3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3" y="49"/>
                  </a:lnTo>
                  <a:lnTo>
                    <a:pt x="3" y="47"/>
                  </a:lnTo>
                  <a:lnTo>
                    <a:pt x="4" y="45"/>
                  </a:lnTo>
                  <a:lnTo>
                    <a:pt x="5" y="39"/>
                  </a:lnTo>
                  <a:lnTo>
                    <a:pt x="7" y="34"/>
                  </a:lnTo>
                  <a:lnTo>
                    <a:pt x="12" y="24"/>
                  </a:lnTo>
                  <a:lnTo>
                    <a:pt x="16" y="17"/>
                  </a:lnTo>
                  <a:lnTo>
                    <a:pt x="21" y="11"/>
                  </a:lnTo>
                  <a:lnTo>
                    <a:pt x="25" y="9"/>
                  </a:lnTo>
                  <a:lnTo>
                    <a:pt x="27" y="11"/>
                  </a:lnTo>
                  <a:lnTo>
                    <a:pt x="29" y="16"/>
                  </a:lnTo>
                  <a:lnTo>
                    <a:pt x="30" y="30"/>
                  </a:lnTo>
                  <a:lnTo>
                    <a:pt x="30" y="36"/>
                  </a:lnTo>
                  <a:lnTo>
                    <a:pt x="29" y="43"/>
                  </a:lnTo>
                  <a:lnTo>
                    <a:pt x="25" y="55"/>
                  </a:lnTo>
                  <a:lnTo>
                    <a:pt x="19" y="63"/>
                  </a:lnTo>
                  <a:lnTo>
                    <a:pt x="14" y="70"/>
                  </a:lnTo>
                  <a:lnTo>
                    <a:pt x="9" y="74"/>
                  </a:lnTo>
                  <a:lnTo>
                    <a:pt x="7" y="70"/>
                  </a:lnTo>
                  <a:lnTo>
                    <a:pt x="5" y="64"/>
                  </a:lnTo>
                  <a:lnTo>
                    <a:pt x="4" y="57"/>
                  </a:lnTo>
                  <a:lnTo>
                    <a:pt x="3" y="49"/>
                  </a:lnTo>
                  <a:lnTo>
                    <a:pt x="25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Freeform 137"/>
            <p:cNvSpPr>
              <a:spLocks/>
            </p:cNvSpPr>
            <p:nvPr/>
          </p:nvSpPr>
          <p:spPr bwMode="auto">
            <a:xfrm>
              <a:off x="1652" y="2229"/>
              <a:ext cx="37" cy="79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28" y="0"/>
                </a:cxn>
                <a:cxn ang="0">
                  <a:pos x="27" y="2"/>
                </a:cxn>
                <a:cxn ang="0">
                  <a:pos x="21" y="7"/>
                </a:cxn>
                <a:cxn ang="0">
                  <a:pos x="13" y="15"/>
                </a:cxn>
                <a:cxn ang="0">
                  <a:pos x="6" y="27"/>
                </a:cxn>
                <a:cxn ang="0">
                  <a:pos x="5" y="31"/>
                </a:cxn>
                <a:cxn ang="0">
                  <a:pos x="3" y="35"/>
                </a:cxn>
                <a:cxn ang="0">
                  <a:pos x="0" y="50"/>
                </a:cxn>
                <a:cxn ang="0">
                  <a:pos x="2" y="63"/>
                </a:cxn>
                <a:cxn ang="0">
                  <a:pos x="4" y="72"/>
                </a:cxn>
                <a:cxn ang="0">
                  <a:pos x="6" y="75"/>
                </a:cxn>
                <a:cxn ang="0">
                  <a:pos x="6" y="76"/>
                </a:cxn>
                <a:cxn ang="0">
                  <a:pos x="6" y="79"/>
                </a:cxn>
                <a:cxn ang="0">
                  <a:pos x="9" y="77"/>
                </a:cxn>
                <a:cxn ang="0">
                  <a:pos x="10" y="76"/>
                </a:cxn>
                <a:cxn ang="0">
                  <a:pos x="12" y="76"/>
                </a:cxn>
                <a:cxn ang="0">
                  <a:pos x="15" y="73"/>
                </a:cxn>
                <a:cxn ang="0">
                  <a:pos x="18" y="68"/>
                </a:cxn>
                <a:cxn ang="0">
                  <a:pos x="26" y="57"/>
                </a:cxn>
                <a:cxn ang="0">
                  <a:pos x="34" y="42"/>
                </a:cxn>
                <a:cxn ang="0">
                  <a:pos x="36" y="34"/>
                </a:cxn>
                <a:cxn ang="0">
                  <a:pos x="37" y="26"/>
                </a:cxn>
                <a:cxn ang="0">
                  <a:pos x="36" y="13"/>
                </a:cxn>
                <a:cxn ang="0">
                  <a:pos x="34" y="5"/>
                </a:cxn>
                <a:cxn ang="0">
                  <a:pos x="33" y="3"/>
                </a:cxn>
                <a:cxn ang="0">
                  <a:pos x="33" y="2"/>
                </a:cxn>
                <a:cxn ang="0">
                  <a:pos x="31" y="0"/>
                </a:cxn>
                <a:cxn ang="0">
                  <a:pos x="29" y="0"/>
                </a:cxn>
                <a:cxn ang="0">
                  <a:pos x="29" y="0"/>
                </a:cxn>
                <a:cxn ang="0">
                  <a:pos x="6" y="52"/>
                </a:cxn>
                <a:cxn ang="0">
                  <a:pos x="6" y="44"/>
                </a:cxn>
                <a:cxn ang="0">
                  <a:pos x="7" y="37"/>
                </a:cxn>
                <a:cxn ang="0">
                  <a:pos x="8" y="32"/>
                </a:cxn>
                <a:cxn ang="0">
                  <a:pos x="9" y="29"/>
                </a:cxn>
                <a:cxn ang="0">
                  <a:pos x="15" y="21"/>
                </a:cxn>
                <a:cxn ang="0">
                  <a:pos x="21" y="14"/>
                </a:cxn>
                <a:cxn ang="0">
                  <a:pos x="25" y="10"/>
                </a:cxn>
                <a:cxn ang="0">
                  <a:pos x="29" y="6"/>
                </a:cxn>
                <a:cxn ang="0">
                  <a:pos x="32" y="13"/>
                </a:cxn>
                <a:cxn ang="0">
                  <a:pos x="33" y="23"/>
                </a:cxn>
                <a:cxn ang="0">
                  <a:pos x="33" y="32"/>
                </a:cxn>
                <a:cxn ang="0">
                  <a:pos x="29" y="40"/>
                </a:cxn>
                <a:cxn ang="0">
                  <a:pos x="23" y="52"/>
                </a:cxn>
                <a:cxn ang="0">
                  <a:pos x="18" y="61"/>
                </a:cxn>
                <a:cxn ang="0">
                  <a:pos x="13" y="67"/>
                </a:cxn>
                <a:cxn ang="0">
                  <a:pos x="11" y="70"/>
                </a:cxn>
                <a:cxn ang="0">
                  <a:pos x="9" y="72"/>
                </a:cxn>
                <a:cxn ang="0">
                  <a:pos x="7" y="63"/>
                </a:cxn>
                <a:cxn ang="0">
                  <a:pos x="6" y="52"/>
                </a:cxn>
                <a:cxn ang="0">
                  <a:pos x="29" y="0"/>
                </a:cxn>
              </a:cxnLst>
              <a:rect l="0" t="0" r="r" b="b"/>
              <a:pathLst>
                <a:path w="37" h="79">
                  <a:moveTo>
                    <a:pt x="29" y="0"/>
                  </a:moveTo>
                  <a:lnTo>
                    <a:pt x="28" y="0"/>
                  </a:lnTo>
                  <a:lnTo>
                    <a:pt x="27" y="2"/>
                  </a:lnTo>
                  <a:lnTo>
                    <a:pt x="21" y="7"/>
                  </a:lnTo>
                  <a:lnTo>
                    <a:pt x="13" y="15"/>
                  </a:lnTo>
                  <a:lnTo>
                    <a:pt x="6" y="27"/>
                  </a:lnTo>
                  <a:lnTo>
                    <a:pt x="5" y="31"/>
                  </a:lnTo>
                  <a:lnTo>
                    <a:pt x="3" y="35"/>
                  </a:lnTo>
                  <a:lnTo>
                    <a:pt x="0" y="50"/>
                  </a:lnTo>
                  <a:lnTo>
                    <a:pt x="2" y="63"/>
                  </a:lnTo>
                  <a:lnTo>
                    <a:pt x="4" y="72"/>
                  </a:lnTo>
                  <a:lnTo>
                    <a:pt x="6" y="75"/>
                  </a:lnTo>
                  <a:lnTo>
                    <a:pt x="6" y="76"/>
                  </a:lnTo>
                  <a:lnTo>
                    <a:pt x="6" y="79"/>
                  </a:lnTo>
                  <a:lnTo>
                    <a:pt x="9" y="77"/>
                  </a:lnTo>
                  <a:lnTo>
                    <a:pt x="10" y="76"/>
                  </a:lnTo>
                  <a:lnTo>
                    <a:pt x="12" y="76"/>
                  </a:lnTo>
                  <a:lnTo>
                    <a:pt x="15" y="73"/>
                  </a:lnTo>
                  <a:lnTo>
                    <a:pt x="18" y="68"/>
                  </a:lnTo>
                  <a:lnTo>
                    <a:pt x="26" y="57"/>
                  </a:lnTo>
                  <a:lnTo>
                    <a:pt x="34" y="42"/>
                  </a:lnTo>
                  <a:lnTo>
                    <a:pt x="36" y="34"/>
                  </a:lnTo>
                  <a:lnTo>
                    <a:pt x="37" y="26"/>
                  </a:lnTo>
                  <a:lnTo>
                    <a:pt x="36" y="13"/>
                  </a:lnTo>
                  <a:lnTo>
                    <a:pt x="34" y="5"/>
                  </a:lnTo>
                  <a:lnTo>
                    <a:pt x="33" y="3"/>
                  </a:lnTo>
                  <a:lnTo>
                    <a:pt x="33" y="2"/>
                  </a:lnTo>
                  <a:lnTo>
                    <a:pt x="31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6" y="52"/>
                  </a:lnTo>
                  <a:lnTo>
                    <a:pt x="6" y="44"/>
                  </a:lnTo>
                  <a:lnTo>
                    <a:pt x="7" y="37"/>
                  </a:lnTo>
                  <a:lnTo>
                    <a:pt x="8" y="32"/>
                  </a:lnTo>
                  <a:lnTo>
                    <a:pt x="9" y="29"/>
                  </a:lnTo>
                  <a:lnTo>
                    <a:pt x="15" y="21"/>
                  </a:lnTo>
                  <a:lnTo>
                    <a:pt x="21" y="14"/>
                  </a:lnTo>
                  <a:lnTo>
                    <a:pt x="25" y="10"/>
                  </a:lnTo>
                  <a:lnTo>
                    <a:pt x="29" y="6"/>
                  </a:lnTo>
                  <a:lnTo>
                    <a:pt x="32" y="13"/>
                  </a:lnTo>
                  <a:lnTo>
                    <a:pt x="33" y="23"/>
                  </a:lnTo>
                  <a:lnTo>
                    <a:pt x="33" y="32"/>
                  </a:lnTo>
                  <a:lnTo>
                    <a:pt x="29" y="40"/>
                  </a:lnTo>
                  <a:lnTo>
                    <a:pt x="23" y="52"/>
                  </a:lnTo>
                  <a:lnTo>
                    <a:pt x="18" y="61"/>
                  </a:lnTo>
                  <a:lnTo>
                    <a:pt x="13" y="67"/>
                  </a:lnTo>
                  <a:lnTo>
                    <a:pt x="11" y="70"/>
                  </a:lnTo>
                  <a:lnTo>
                    <a:pt x="9" y="72"/>
                  </a:lnTo>
                  <a:lnTo>
                    <a:pt x="7" y="63"/>
                  </a:lnTo>
                  <a:lnTo>
                    <a:pt x="6" y="52"/>
                  </a:lnTo>
                  <a:lnTo>
                    <a:pt x="29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5" name="Freeform 138"/>
            <p:cNvSpPr>
              <a:spLocks/>
            </p:cNvSpPr>
            <p:nvPr/>
          </p:nvSpPr>
          <p:spPr bwMode="auto">
            <a:xfrm>
              <a:off x="1690" y="2190"/>
              <a:ext cx="38" cy="77"/>
            </a:xfrm>
            <a:custGeom>
              <a:avLst/>
              <a:gdLst/>
              <a:ahLst/>
              <a:cxnLst>
                <a:cxn ang="0">
                  <a:pos x="33" y="2"/>
                </a:cxn>
                <a:cxn ang="0">
                  <a:pos x="29" y="3"/>
                </a:cxn>
                <a:cxn ang="0">
                  <a:pos x="23" y="8"/>
                </a:cxn>
                <a:cxn ang="0">
                  <a:pos x="16" y="15"/>
                </a:cxn>
                <a:cxn ang="0">
                  <a:pos x="8" y="27"/>
                </a:cxn>
                <a:cxn ang="0">
                  <a:pos x="4" y="33"/>
                </a:cxn>
                <a:cxn ang="0">
                  <a:pos x="0" y="48"/>
                </a:cxn>
                <a:cxn ang="0">
                  <a:pos x="0" y="61"/>
                </a:cxn>
                <a:cxn ang="0">
                  <a:pos x="1" y="66"/>
                </a:cxn>
                <a:cxn ang="0">
                  <a:pos x="1" y="71"/>
                </a:cxn>
                <a:cxn ang="0">
                  <a:pos x="2" y="74"/>
                </a:cxn>
                <a:cxn ang="0">
                  <a:pos x="2" y="76"/>
                </a:cxn>
                <a:cxn ang="0">
                  <a:pos x="4" y="77"/>
                </a:cxn>
                <a:cxn ang="0">
                  <a:pos x="6" y="76"/>
                </a:cxn>
                <a:cxn ang="0">
                  <a:pos x="7" y="76"/>
                </a:cxn>
                <a:cxn ang="0">
                  <a:pos x="9" y="74"/>
                </a:cxn>
                <a:cxn ang="0">
                  <a:pos x="16" y="68"/>
                </a:cxn>
                <a:cxn ang="0">
                  <a:pos x="24" y="58"/>
                </a:cxn>
                <a:cxn ang="0">
                  <a:pos x="29" y="51"/>
                </a:cxn>
                <a:cxn ang="0">
                  <a:pos x="33" y="43"/>
                </a:cxn>
                <a:cxn ang="0">
                  <a:pos x="36" y="35"/>
                </a:cxn>
                <a:cxn ang="0">
                  <a:pos x="38" y="27"/>
                </a:cxn>
                <a:cxn ang="0">
                  <a:pos x="38" y="14"/>
                </a:cxn>
                <a:cxn ang="0">
                  <a:pos x="36" y="5"/>
                </a:cxn>
                <a:cxn ang="0">
                  <a:pos x="35" y="3"/>
                </a:cxn>
                <a:cxn ang="0">
                  <a:pos x="35" y="2"/>
                </a:cxn>
                <a:cxn ang="0">
                  <a:pos x="35" y="0"/>
                </a:cxn>
                <a:cxn ang="0">
                  <a:pos x="33" y="2"/>
                </a:cxn>
                <a:cxn ang="0">
                  <a:pos x="33" y="2"/>
                </a:cxn>
                <a:cxn ang="0">
                  <a:pos x="6" y="56"/>
                </a:cxn>
                <a:cxn ang="0">
                  <a:pos x="7" y="47"/>
                </a:cxn>
                <a:cxn ang="0">
                  <a:pos x="9" y="35"/>
                </a:cxn>
                <a:cxn ang="0">
                  <a:pos x="11" y="29"/>
                </a:cxn>
                <a:cxn ang="0">
                  <a:pos x="18" y="21"/>
                </a:cxn>
                <a:cxn ang="0">
                  <a:pos x="23" y="14"/>
                </a:cxn>
                <a:cxn ang="0">
                  <a:pos x="28" y="10"/>
                </a:cxn>
                <a:cxn ang="0">
                  <a:pos x="33" y="8"/>
                </a:cxn>
                <a:cxn ang="0">
                  <a:pos x="34" y="12"/>
                </a:cxn>
                <a:cxn ang="0">
                  <a:pos x="35" y="20"/>
                </a:cxn>
                <a:cxn ang="0">
                  <a:pos x="34" y="29"/>
                </a:cxn>
                <a:cxn ang="0">
                  <a:pos x="29" y="41"/>
                </a:cxn>
                <a:cxn ang="0">
                  <a:pos x="23" y="51"/>
                </a:cxn>
                <a:cxn ang="0">
                  <a:pos x="17" y="60"/>
                </a:cxn>
                <a:cxn ang="0">
                  <a:pos x="10" y="66"/>
                </a:cxn>
                <a:cxn ang="0">
                  <a:pos x="6" y="70"/>
                </a:cxn>
                <a:cxn ang="0">
                  <a:pos x="6" y="56"/>
                </a:cxn>
                <a:cxn ang="0">
                  <a:pos x="33" y="2"/>
                </a:cxn>
              </a:cxnLst>
              <a:rect l="0" t="0" r="r" b="b"/>
              <a:pathLst>
                <a:path w="38" h="77">
                  <a:moveTo>
                    <a:pt x="33" y="2"/>
                  </a:moveTo>
                  <a:lnTo>
                    <a:pt x="29" y="3"/>
                  </a:lnTo>
                  <a:lnTo>
                    <a:pt x="23" y="8"/>
                  </a:lnTo>
                  <a:lnTo>
                    <a:pt x="16" y="15"/>
                  </a:lnTo>
                  <a:lnTo>
                    <a:pt x="8" y="27"/>
                  </a:lnTo>
                  <a:lnTo>
                    <a:pt x="4" y="33"/>
                  </a:lnTo>
                  <a:lnTo>
                    <a:pt x="0" y="48"/>
                  </a:lnTo>
                  <a:lnTo>
                    <a:pt x="0" y="61"/>
                  </a:lnTo>
                  <a:lnTo>
                    <a:pt x="1" y="66"/>
                  </a:lnTo>
                  <a:lnTo>
                    <a:pt x="1" y="71"/>
                  </a:lnTo>
                  <a:lnTo>
                    <a:pt x="2" y="74"/>
                  </a:lnTo>
                  <a:lnTo>
                    <a:pt x="2" y="76"/>
                  </a:lnTo>
                  <a:lnTo>
                    <a:pt x="4" y="77"/>
                  </a:lnTo>
                  <a:lnTo>
                    <a:pt x="6" y="76"/>
                  </a:lnTo>
                  <a:lnTo>
                    <a:pt x="7" y="76"/>
                  </a:lnTo>
                  <a:lnTo>
                    <a:pt x="9" y="74"/>
                  </a:lnTo>
                  <a:lnTo>
                    <a:pt x="16" y="68"/>
                  </a:lnTo>
                  <a:lnTo>
                    <a:pt x="24" y="58"/>
                  </a:lnTo>
                  <a:lnTo>
                    <a:pt x="29" y="51"/>
                  </a:lnTo>
                  <a:lnTo>
                    <a:pt x="33" y="43"/>
                  </a:lnTo>
                  <a:lnTo>
                    <a:pt x="36" y="35"/>
                  </a:lnTo>
                  <a:lnTo>
                    <a:pt x="38" y="27"/>
                  </a:lnTo>
                  <a:lnTo>
                    <a:pt x="38" y="14"/>
                  </a:lnTo>
                  <a:lnTo>
                    <a:pt x="36" y="5"/>
                  </a:lnTo>
                  <a:lnTo>
                    <a:pt x="35" y="3"/>
                  </a:lnTo>
                  <a:lnTo>
                    <a:pt x="35" y="2"/>
                  </a:lnTo>
                  <a:lnTo>
                    <a:pt x="35" y="0"/>
                  </a:lnTo>
                  <a:lnTo>
                    <a:pt x="33" y="2"/>
                  </a:lnTo>
                  <a:lnTo>
                    <a:pt x="33" y="2"/>
                  </a:lnTo>
                  <a:lnTo>
                    <a:pt x="6" y="56"/>
                  </a:lnTo>
                  <a:lnTo>
                    <a:pt x="7" y="47"/>
                  </a:lnTo>
                  <a:lnTo>
                    <a:pt x="9" y="35"/>
                  </a:lnTo>
                  <a:lnTo>
                    <a:pt x="11" y="29"/>
                  </a:lnTo>
                  <a:lnTo>
                    <a:pt x="18" y="21"/>
                  </a:lnTo>
                  <a:lnTo>
                    <a:pt x="23" y="14"/>
                  </a:lnTo>
                  <a:lnTo>
                    <a:pt x="28" y="10"/>
                  </a:lnTo>
                  <a:lnTo>
                    <a:pt x="33" y="8"/>
                  </a:lnTo>
                  <a:lnTo>
                    <a:pt x="34" y="12"/>
                  </a:lnTo>
                  <a:lnTo>
                    <a:pt x="35" y="20"/>
                  </a:lnTo>
                  <a:lnTo>
                    <a:pt x="34" y="29"/>
                  </a:lnTo>
                  <a:lnTo>
                    <a:pt x="29" y="41"/>
                  </a:lnTo>
                  <a:lnTo>
                    <a:pt x="23" y="51"/>
                  </a:lnTo>
                  <a:lnTo>
                    <a:pt x="17" y="60"/>
                  </a:lnTo>
                  <a:lnTo>
                    <a:pt x="10" y="66"/>
                  </a:lnTo>
                  <a:lnTo>
                    <a:pt x="6" y="70"/>
                  </a:lnTo>
                  <a:lnTo>
                    <a:pt x="6" y="56"/>
                  </a:lnTo>
                  <a:lnTo>
                    <a:pt x="33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6" name="Freeform 139"/>
            <p:cNvSpPr>
              <a:spLocks/>
            </p:cNvSpPr>
            <p:nvPr/>
          </p:nvSpPr>
          <p:spPr bwMode="auto">
            <a:xfrm>
              <a:off x="1731" y="2155"/>
              <a:ext cx="41" cy="76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33" y="1"/>
                </a:cxn>
                <a:cxn ang="0">
                  <a:pos x="27" y="6"/>
                </a:cxn>
                <a:cxn ang="0">
                  <a:pos x="19" y="13"/>
                </a:cxn>
                <a:cxn ang="0">
                  <a:pos x="9" y="25"/>
                </a:cxn>
                <a:cxn ang="0">
                  <a:pos x="7" y="29"/>
                </a:cxn>
                <a:cxn ang="0">
                  <a:pos x="6" y="32"/>
                </a:cxn>
                <a:cxn ang="0">
                  <a:pos x="2" y="46"/>
                </a:cxn>
                <a:cxn ang="0">
                  <a:pos x="0" y="58"/>
                </a:cxn>
                <a:cxn ang="0">
                  <a:pos x="0" y="71"/>
                </a:cxn>
                <a:cxn ang="0">
                  <a:pos x="0" y="76"/>
                </a:cxn>
                <a:cxn ang="0">
                  <a:pos x="4" y="74"/>
                </a:cxn>
                <a:cxn ang="0">
                  <a:pos x="5" y="73"/>
                </a:cxn>
                <a:cxn ang="0">
                  <a:pos x="7" y="72"/>
                </a:cxn>
                <a:cxn ang="0">
                  <a:pos x="14" y="67"/>
                </a:cxn>
                <a:cxn ang="0">
                  <a:pos x="23" y="57"/>
                </a:cxn>
                <a:cxn ang="0">
                  <a:pos x="33" y="43"/>
                </a:cxn>
                <a:cxn ang="0">
                  <a:pos x="37" y="34"/>
                </a:cxn>
                <a:cxn ang="0">
                  <a:pos x="39" y="27"/>
                </a:cxn>
                <a:cxn ang="0">
                  <a:pos x="40" y="19"/>
                </a:cxn>
                <a:cxn ang="0">
                  <a:pos x="41" y="14"/>
                </a:cxn>
                <a:cxn ang="0">
                  <a:pos x="39" y="5"/>
                </a:cxn>
                <a:cxn ang="0">
                  <a:pos x="38" y="3"/>
                </a:cxn>
                <a:cxn ang="0">
                  <a:pos x="38" y="2"/>
                </a:cxn>
                <a:cxn ang="0">
                  <a:pos x="38" y="0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4" y="64"/>
                </a:cxn>
                <a:cxn ang="0">
                  <a:pos x="4" y="58"/>
                </a:cxn>
                <a:cxn ang="0">
                  <a:pos x="6" y="50"/>
                </a:cxn>
                <a:cxn ang="0">
                  <a:pos x="9" y="33"/>
                </a:cxn>
                <a:cxn ang="0">
                  <a:pos x="13" y="28"/>
                </a:cxn>
                <a:cxn ang="0">
                  <a:pos x="20" y="19"/>
                </a:cxn>
                <a:cxn ang="0">
                  <a:pos x="25" y="13"/>
                </a:cxn>
                <a:cxn ang="0">
                  <a:pos x="31" y="9"/>
                </a:cxn>
                <a:cxn ang="0">
                  <a:pos x="34" y="6"/>
                </a:cxn>
                <a:cxn ang="0">
                  <a:pos x="35" y="10"/>
                </a:cxn>
                <a:cxn ang="0">
                  <a:pos x="36" y="16"/>
                </a:cxn>
                <a:cxn ang="0">
                  <a:pos x="36" y="20"/>
                </a:cxn>
                <a:cxn ang="0">
                  <a:pos x="34" y="27"/>
                </a:cxn>
                <a:cxn ang="0">
                  <a:pos x="29" y="41"/>
                </a:cxn>
                <a:cxn ang="0">
                  <a:pos x="22" y="50"/>
                </a:cxn>
                <a:cxn ang="0">
                  <a:pos x="16" y="58"/>
                </a:cxn>
                <a:cxn ang="0">
                  <a:pos x="9" y="64"/>
                </a:cxn>
                <a:cxn ang="0">
                  <a:pos x="4" y="68"/>
                </a:cxn>
                <a:cxn ang="0">
                  <a:pos x="4" y="64"/>
                </a:cxn>
                <a:cxn ang="0">
                  <a:pos x="36" y="0"/>
                </a:cxn>
              </a:cxnLst>
              <a:rect l="0" t="0" r="r" b="b"/>
              <a:pathLst>
                <a:path w="41" h="76">
                  <a:moveTo>
                    <a:pt x="36" y="0"/>
                  </a:moveTo>
                  <a:lnTo>
                    <a:pt x="33" y="1"/>
                  </a:lnTo>
                  <a:lnTo>
                    <a:pt x="27" y="6"/>
                  </a:lnTo>
                  <a:lnTo>
                    <a:pt x="19" y="13"/>
                  </a:lnTo>
                  <a:lnTo>
                    <a:pt x="9" y="25"/>
                  </a:lnTo>
                  <a:lnTo>
                    <a:pt x="7" y="29"/>
                  </a:lnTo>
                  <a:lnTo>
                    <a:pt x="6" y="32"/>
                  </a:lnTo>
                  <a:lnTo>
                    <a:pt x="2" y="46"/>
                  </a:lnTo>
                  <a:lnTo>
                    <a:pt x="0" y="58"/>
                  </a:lnTo>
                  <a:lnTo>
                    <a:pt x="0" y="71"/>
                  </a:lnTo>
                  <a:lnTo>
                    <a:pt x="0" y="76"/>
                  </a:lnTo>
                  <a:lnTo>
                    <a:pt x="4" y="74"/>
                  </a:lnTo>
                  <a:lnTo>
                    <a:pt x="5" y="73"/>
                  </a:lnTo>
                  <a:lnTo>
                    <a:pt x="7" y="72"/>
                  </a:lnTo>
                  <a:lnTo>
                    <a:pt x="14" y="67"/>
                  </a:lnTo>
                  <a:lnTo>
                    <a:pt x="23" y="57"/>
                  </a:lnTo>
                  <a:lnTo>
                    <a:pt x="33" y="43"/>
                  </a:lnTo>
                  <a:lnTo>
                    <a:pt x="37" y="34"/>
                  </a:lnTo>
                  <a:lnTo>
                    <a:pt x="39" y="27"/>
                  </a:lnTo>
                  <a:lnTo>
                    <a:pt x="40" y="19"/>
                  </a:lnTo>
                  <a:lnTo>
                    <a:pt x="41" y="14"/>
                  </a:lnTo>
                  <a:lnTo>
                    <a:pt x="39" y="5"/>
                  </a:lnTo>
                  <a:lnTo>
                    <a:pt x="38" y="3"/>
                  </a:lnTo>
                  <a:lnTo>
                    <a:pt x="38" y="2"/>
                  </a:lnTo>
                  <a:lnTo>
                    <a:pt x="38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4" y="64"/>
                  </a:lnTo>
                  <a:lnTo>
                    <a:pt x="4" y="58"/>
                  </a:lnTo>
                  <a:lnTo>
                    <a:pt x="6" y="50"/>
                  </a:lnTo>
                  <a:lnTo>
                    <a:pt x="9" y="33"/>
                  </a:lnTo>
                  <a:lnTo>
                    <a:pt x="13" y="28"/>
                  </a:lnTo>
                  <a:lnTo>
                    <a:pt x="20" y="19"/>
                  </a:lnTo>
                  <a:lnTo>
                    <a:pt x="25" y="13"/>
                  </a:lnTo>
                  <a:lnTo>
                    <a:pt x="31" y="9"/>
                  </a:lnTo>
                  <a:lnTo>
                    <a:pt x="34" y="6"/>
                  </a:lnTo>
                  <a:lnTo>
                    <a:pt x="35" y="10"/>
                  </a:lnTo>
                  <a:lnTo>
                    <a:pt x="36" y="16"/>
                  </a:lnTo>
                  <a:lnTo>
                    <a:pt x="36" y="20"/>
                  </a:lnTo>
                  <a:lnTo>
                    <a:pt x="34" y="27"/>
                  </a:lnTo>
                  <a:lnTo>
                    <a:pt x="29" y="41"/>
                  </a:lnTo>
                  <a:lnTo>
                    <a:pt x="22" y="50"/>
                  </a:lnTo>
                  <a:lnTo>
                    <a:pt x="16" y="58"/>
                  </a:lnTo>
                  <a:lnTo>
                    <a:pt x="9" y="64"/>
                  </a:lnTo>
                  <a:lnTo>
                    <a:pt x="4" y="68"/>
                  </a:lnTo>
                  <a:lnTo>
                    <a:pt x="4" y="64"/>
                  </a:lnTo>
                  <a:lnTo>
                    <a:pt x="3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7" name="Freeform 140"/>
            <p:cNvSpPr>
              <a:spLocks/>
            </p:cNvSpPr>
            <p:nvPr/>
          </p:nvSpPr>
          <p:spPr bwMode="auto">
            <a:xfrm>
              <a:off x="1771" y="2122"/>
              <a:ext cx="46" cy="74"/>
            </a:xfrm>
            <a:custGeom>
              <a:avLst/>
              <a:gdLst/>
              <a:ahLst/>
              <a:cxnLst>
                <a:cxn ang="0">
                  <a:pos x="43" y="0"/>
                </a:cxn>
                <a:cxn ang="0">
                  <a:pos x="40" y="2"/>
                </a:cxn>
                <a:cxn ang="0">
                  <a:pos x="33" y="6"/>
                </a:cxn>
                <a:cxn ang="0">
                  <a:pos x="24" y="13"/>
                </a:cxn>
                <a:cxn ang="0">
                  <a:pos x="14" y="24"/>
                </a:cxn>
                <a:cxn ang="0">
                  <a:pos x="10" y="29"/>
                </a:cxn>
                <a:cxn ang="0">
                  <a:pos x="5" y="43"/>
                </a:cxn>
                <a:cxn ang="0">
                  <a:pos x="1" y="56"/>
                </a:cxn>
                <a:cxn ang="0">
                  <a:pos x="0" y="66"/>
                </a:cxn>
                <a:cxn ang="0">
                  <a:pos x="0" y="70"/>
                </a:cxn>
                <a:cxn ang="0">
                  <a:pos x="0" y="74"/>
                </a:cxn>
                <a:cxn ang="0">
                  <a:pos x="5" y="74"/>
                </a:cxn>
                <a:cxn ang="0">
                  <a:pos x="6" y="73"/>
                </a:cxn>
                <a:cxn ang="0">
                  <a:pos x="7" y="71"/>
                </a:cxn>
                <a:cxn ang="0">
                  <a:pos x="15" y="65"/>
                </a:cxn>
                <a:cxn ang="0">
                  <a:pos x="25" y="57"/>
                </a:cxn>
                <a:cxn ang="0">
                  <a:pos x="35" y="43"/>
                </a:cxn>
                <a:cxn ang="0">
                  <a:pos x="40" y="36"/>
                </a:cxn>
                <a:cxn ang="0">
                  <a:pos x="44" y="28"/>
                </a:cxn>
                <a:cxn ang="0">
                  <a:pos x="45" y="21"/>
                </a:cxn>
                <a:cxn ang="0">
                  <a:pos x="46" y="15"/>
                </a:cxn>
                <a:cxn ang="0">
                  <a:pos x="46" y="6"/>
                </a:cxn>
                <a:cxn ang="0">
                  <a:pos x="45" y="2"/>
                </a:cxn>
                <a:cxn ang="0">
                  <a:pos x="45" y="0"/>
                </a:cxn>
                <a:cxn ang="0">
                  <a:pos x="43" y="0"/>
                </a:cxn>
                <a:cxn ang="0">
                  <a:pos x="43" y="0"/>
                </a:cxn>
                <a:cxn ang="0">
                  <a:pos x="14" y="31"/>
                </a:cxn>
                <a:cxn ang="0">
                  <a:pos x="18" y="26"/>
                </a:cxn>
                <a:cxn ang="0">
                  <a:pos x="25" y="18"/>
                </a:cxn>
                <a:cxn ang="0">
                  <a:pos x="32" y="13"/>
                </a:cxn>
                <a:cxn ang="0">
                  <a:pos x="37" y="8"/>
                </a:cxn>
                <a:cxn ang="0">
                  <a:pos x="41" y="6"/>
                </a:cxn>
                <a:cxn ang="0">
                  <a:pos x="41" y="12"/>
                </a:cxn>
                <a:cxn ang="0">
                  <a:pos x="41" y="17"/>
                </a:cxn>
                <a:cxn ang="0">
                  <a:pos x="39" y="25"/>
                </a:cxn>
                <a:cxn ang="0">
                  <a:pos x="36" y="33"/>
                </a:cxn>
                <a:cxn ang="0">
                  <a:pos x="32" y="41"/>
                </a:cxn>
                <a:cxn ang="0">
                  <a:pos x="24" y="51"/>
                </a:cxn>
                <a:cxn ang="0">
                  <a:pos x="17" y="57"/>
                </a:cxn>
                <a:cxn ang="0">
                  <a:pos x="10" y="63"/>
                </a:cxn>
                <a:cxn ang="0">
                  <a:pos x="6" y="66"/>
                </a:cxn>
                <a:cxn ang="0">
                  <a:pos x="6" y="59"/>
                </a:cxn>
                <a:cxn ang="0">
                  <a:pos x="8" y="51"/>
                </a:cxn>
                <a:cxn ang="0">
                  <a:pos x="10" y="41"/>
                </a:cxn>
                <a:cxn ang="0">
                  <a:pos x="14" y="31"/>
                </a:cxn>
                <a:cxn ang="0">
                  <a:pos x="43" y="0"/>
                </a:cxn>
              </a:cxnLst>
              <a:rect l="0" t="0" r="r" b="b"/>
              <a:pathLst>
                <a:path w="46" h="74">
                  <a:moveTo>
                    <a:pt x="43" y="0"/>
                  </a:moveTo>
                  <a:lnTo>
                    <a:pt x="40" y="2"/>
                  </a:lnTo>
                  <a:lnTo>
                    <a:pt x="33" y="6"/>
                  </a:lnTo>
                  <a:lnTo>
                    <a:pt x="24" y="13"/>
                  </a:lnTo>
                  <a:lnTo>
                    <a:pt x="14" y="24"/>
                  </a:lnTo>
                  <a:lnTo>
                    <a:pt x="10" y="29"/>
                  </a:lnTo>
                  <a:lnTo>
                    <a:pt x="5" y="43"/>
                  </a:lnTo>
                  <a:lnTo>
                    <a:pt x="1" y="56"/>
                  </a:lnTo>
                  <a:lnTo>
                    <a:pt x="0" y="66"/>
                  </a:lnTo>
                  <a:lnTo>
                    <a:pt x="0" y="70"/>
                  </a:lnTo>
                  <a:lnTo>
                    <a:pt x="0" y="74"/>
                  </a:lnTo>
                  <a:lnTo>
                    <a:pt x="5" y="74"/>
                  </a:lnTo>
                  <a:lnTo>
                    <a:pt x="6" y="73"/>
                  </a:lnTo>
                  <a:lnTo>
                    <a:pt x="7" y="71"/>
                  </a:lnTo>
                  <a:lnTo>
                    <a:pt x="15" y="65"/>
                  </a:lnTo>
                  <a:lnTo>
                    <a:pt x="25" y="57"/>
                  </a:lnTo>
                  <a:lnTo>
                    <a:pt x="35" y="43"/>
                  </a:lnTo>
                  <a:lnTo>
                    <a:pt x="40" y="36"/>
                  </a:lnTo>
                  <a:lnTo>
                    <a:pt x="44" y="28"/>
                  </a:lnTo>
                  <a:lnTo>
                    <a:pt x="45" y="21"/>
                  </a:lnTo>
                  <a:lnTo>
                    <a:pt x="46" y="15"/>
                  </a:lnTo>
                  <a:lnTo>
                    <a:pt x="46" y="6"/>
                  </a:lnTo>
                  <a:lnTo>
                    <a:pt x="45" y="2"/>
                  </a:lnTo>
                  <a:lnTo>
                    <a:pt x="45" y="0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14" y="31"/>
                  </a:lnTo>
                  <a:lnTo>
                    <a:pt x="18" y="26"/>
                  </a:lnTo>
                  <a:lnTo>
                    <a:pt x="25" y="18"/>
                  </a:lnTo>
                  <a:lnTo>
                    <a:pt x="32" y="13"/>
                  </a:lnTo>
                  <a:lnTo>
                    <a:pt x="37" y="8"/>
                  </a:lnTo>
                  <a:lnTo>
                    <a:pt x="41" y="6"/>
                  </a:lnTo>
                  <a:lnTo>
                    <a:pt x="41" y="12"/>
                  </a:lnTo>
                  <a:lnTo>
                    <a:pt x="41" y="17"/>
                  </a:lnTo>
                  <a:lnTo>
                    <a:pt x="39" y="25"/>
                  </a:lnTo>
                  <a:lnTo>
                    <a:pt x="36" y="33"/>
                  </a:lnTo>
                  <a:lnTo>
                    <a:pt x="32" y="41"/>
                  </a:lnTo>
                  <a:lnTo>
                    <a:pt x="24" y="51"/>
                  </a:lnTo>
                  <a:lnTo>
                    <a:pt x="17" y="57"/>
                  </a:lnTo>
                  <a:lnTo>
                    <a:pt x="10" y="63"/>
                  </a:lnTo>
                  <a:lnTo>
                    <a:pt x="6" y="66"/>
                  </a:lnTo>
                  <a:lnTo>
                    <a:pt x="6" y="59"/>
                  </a:lnTo>
                  <a:lnTo>
                    <a:pt x="8" y="51"/>
                  </a:lnTo>
                  <a:lnTo>
                    <a:pt x="10" y="41"/>
                  </a:lnTo>
                  <a:lnTo>
                    <a:pt x="14" y="31"/>
                  </a:lnTo>
                  <a:lnTo>
                    <a:pt x="43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8" name="Freeform 141"/>
            <p:cNvSpPr>
              <a:spLocks/>
            </p:cNvSpPr>
            <p:nvPr/>
          </p:nvSpPr>
          <p:spPr bwMode="auto">
            <a:xfrm>
              <a:off x="1814" y="2094"/>
              <a:ext cx="53" cy="71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47" y="0"/>
                </a:cxn>
                <a:cxn ang="0">
                  <a:pos x="45" y="1"/>
                </a:cxn>
                <a:cxn ang="0">
                  <a:pos x="39" y="3"/>
                </a:cxn>
                <a:cxn ang="0">
                  <a:pos x="29" y="10"/>
                </a:cxn>
                <a:cxn ang="0">
                  <a:pos x="17" y="21"/>
                </a:cxn>
                <a:cxn ang="0">
                  <a:pos x="9" y="35"/>
                </a:cxn>
                <a:cxn ang="0">
                  <a:pos x="3" y="50"/>
                </a:cxn>
                <a:cxn ang="0">
                  <a:pos x="1" y="62"/>
                </a:cxn>
                <a:cxn ang="0">
                  <a:pos x="0" y="66"/>
                </a:cxn>
                <a:cxn ang="0">
                  <a:pos x="0" y="67"/>
                </a:cxn>
                <a:cxn ang="0">
                  <a:pos x="0" y="71"/>
                </a:cxn>
                <a:cxn ang="0">
                  <a:pos x="3" y="69"/>
                </a:cxn>
                <a:cxn ang="0">
                  <a:pos x="4" y="69"/>
                </a:cxn>
                <a:cxn ang="0">
                  <a:pos x="6" y="67"/>
                </a:cxn>
                <a:cxn ang="0">
                  <a:pos x="10" y="66"/>
                </a:cxn>
                <a:cxn ang="0">
                  <a:pos x="15" y="63"/>
                </a:cxn>
                <a:cxn ang="0">
                  <a:pos x="26" y="54"/>
                </a:cxn>
                <a:cxn ang="0">
                  <a:pos x="39" y="42"/>
                </a:cxn>
                <a:cxn ang="0">
                  <a:pos x="44" y="35"/>
                </a:cxn>
                <a:cxn ang="0">
                  <a:pos x="48" y="28"/>
                </a:cxn>
                <a:cxn ang="0">
                  <a:pos x="52" y="15"/>
                </a:cxn>
                <a:cxn ang="0">
                  <a:pos x="53" y="5"/>
                </a:cxn>
                <a:cxn ang="0">
                  <a:pos x="53" y="2"/>
                </a:cxn>
                <a:cxn ang="0">
                  <a:pos x="50" y="0"/>
                </a:cxn>
                <a:cxn ang="0">
                  <a:pos x="48" y="0"/>
                </a:cxn>
                <a:cxn ang="0">
                  <a:pos x="48" y="0"/>
                </a:cxn>
                <a:cxn ang="0">
                  <a:pos x="21" y="23"/>
                </a:cxn>
                <a:cxn ang="0">
                  <a:pos x="29" y="15"/>
                </a:cxn>
                <a:cxn ang="0">
                  <a:pos x="36" y="10"/>
                </a:cxn>
                <a:cxn ang="0">
                  <a:pos x="42" y="7"/>
                </a:cxn>
                <a:cxn ang="0">
                  <a:pos x="46" y="5"/>
                </a:cxn>
                <a:cxn ang="0">
                  <a:pos x="46" y="11"/>
                </a:cxn>
                <a:cxn ang="0">
                  <a:pos x="44" y="19"/>
                </a:cxn>
                <a:cxn ang="0">
                  <a:pos x="41" y="28"/>
                </a:cxn>
                <a:cxn ang="0">
                  <a:pos x="35" y="38"/>
                </a:cxn>
                <a:cxn ang="0">
                  <a:pos x="27" y="47"/>
                </a:cxn>
                <a:cxn ang="0">
                  <a:pos x="18" y="54"/>
                </a:cxn>
                <a:cxn ang="0">
                  <a:pos x="12" y="59"/>
                </a:cxn>
                <a:cxn ang="0">
                  <a:pos x="6" y="63"/>
                </a:cxn>
                <a:cxn ang="0">
                  <a:pos x="8" y="54"/>
                </a:cxn>
                <a:cxn ang="0">
                  <a:pos x="11" y="44"/>
                </a:cxn>
                <a:cxn ang="0">
                  <a:pos x="16" y="33"/>
                </a:cxn>
                <a:cxn ang="0">
                  <a:pos x="21" y="23"/>
                </a:cxn>
                <a:cxn ang="0">
                  <a:pos x="48" y="0"/>
                </a:cxn>
              </a:cxnLst>
              <a:rect l="0" t="0" r="r" b="b"/>
              <a:pathLst>
                <a:path w="53" h="71">
                  <a:moveTo>
                    <a:pt x="48" y="0"/>
                  </a:moveTo>
                  <a:lnTo>
                    <a:pt x="47" y="0"/>
                  </a:lnTo>
                  <a:lnTo>
                    <a:pt x="45" y="1"/>
                  </a:lnTo>
                  <a:lnTo>
                    <a:pt x="39" y="3"/>
                  </a:lnTo>
                  <a:lnTo>
                    <a:pt x="29" y="10"/>
                  </a:lnTo>
                  <a:lnTo>
                    <a:pt x="17" y="21"/>
                  </a:lnTo>
                  <a:lnTo>
                    <a:pt x="9" y="35"/>
                  </a:lnTo>
                  <a:lnTo>
                    <a:pt x="3" y="50"/>
                  </a:lnTo>
                  <a:lnTo>
                    <a:pt x="1" y="62"/>
                  </a:lnTo>
                  <a:lnTo>
                    <a:pt x="0" y="66"/>
                  </a:lnTo>
                  <a:lnTo>
                    <a:pt x="0" y="67"/>
                  </a:lnTo>
                  <a:lnTo>
                    <a:pt x="0" y="71"/>
                  </a:lnTo>
                  <a:lnTo>
                    <a:pt x="3" y="69"/>
                  </a:lnTo>
                  <a:lnTo>
                    <a:pt x="4" y="69"/>
                  </a:lnTo>
                  <a:lnTo>
                    <a:pt x="6" y="67"/>
                  </a:lnTo>
                  <a:lnTo>
                    <a:pt x="10" y="66"/>
                  </a:lnTo>
                  <a:lnTo>
                    <a:pt x="15" y="63"/>
                  </a:lnTo>
                  <a:lnTo>
                    <a:pt x="26" y="54"/>
                  </a:lnTo>
                  <a:lnTo>
                    <a:pt x="39" y="42"/>
                  </a:lnTo>
                  <a:lnTo>
                    <a:pt x="44" y="35"/>
                  </a:lnTo>
                  <a:lnTo>
                    <a:pt x="48" y="28"/>
                  </a:lnTo>
                  <a:lnTo>
                    <a:pt x="52" y="15"/>
                  </a:lnTo>
                  <a:lnTo>
                    <a:pt x="53" y="5"/>
                  </a:lnTo>
                  <a:lnTo>
                    <a:pt x="53" y="2"/>
                  </a:lnTo>
                  <a:lnTo>
                    <a:pt x="50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21" y="23"/>
                  </a:lnTo>
                  <a:lnTo>
                    <a:pt x="29" y="15"/>
                  </a:lnTo>
                  <a:lnTo>
                    <a:pt x="36" y="10"/>
                  </a:lnTo>
                  <a:lnTo>
                    <a:pt x="42" y="7"/>
                  </a:lnTo>
                  <a:lnTo>
                    <a:pt x="46" y="5"/>
                  </a:lnTo>
                  <a:lnTo>
                    <a:pt x="46" y="11"/>
                  </a:lnTo>
                  <a:lnTo>
                    <a:pt x="44" y="19"/>
                  </a:lnTo>
                  <a:lnTo>
                    <a:pt x="41" y="28"/>
                  </a:lnTo>
                  <a:lnTo>
                    <a:pt x="35" y="38"/>
                  </a:lnTo>
                  <a:lnTo>
                    <a:pt x="27" y="47"/>
                  </a:lnTo>
                  <a:lnTo>
                    <a:pt x="18" y="54"/>
                  </a:lnTo>
                  <a:lnTo>
                    <a:pt x="12" y="59"/>
                  </a:lnTo>
                  <a:lnTo>
                    <a:pt x="6" y="63"/>
                  </a:lnTo>
                  <a:lnTo>
                    <a:pt x="8" y="54"/>
                  </a:lnTo>
                  <a:lnTo>
                    <a:pt x="11" y="44"/>
                  </a:lnTo>
                  <a:lnTo>
                    <a:pt x="16" y="33"/>
                  </a:lnTo>
                  <a:lnTo>
                    <a:pt x="21" y="23"/>
                  </a:lnTo>
                  <a:lnTo>
                    <a:pt x="4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9" name="Freeform 142"/>
            <p:cNvSpPr>
              <a:spLocks/>
            </p:cNvSpPr>
            <p:nvPr/>
          </p:nvSpPr>
          <p:spPr bwMode="auto">
            <a:xfrm>
              <a:off x="1394" y="1989"/>
              <a:ext cx="527" cy="652"/>
            </a:xfrm>
            <a:custGeom>
              <a:avLst/>
              <a:gdLst/>
              <a:ahLst/>
              <a:cxnLst>
                <a:cxn ang="0">
                  <a:pos x="3" y="394"/>
                </a:cxn>
                <a:cxn ang="0">
                  <a:pos x="18" y="458"/>
                </a:cxn>
                <a:cxn ang="0">
                  <a:pos x="45" y="519"/>
                </a:cxn>
                <a:cxn ang="0">
                  <a:pos x="98" y="590"/>
                </a:cxn>
                <a:cxn ang="0">
                  <a:pos x="168" y="648"/>
                </a:cxn>
                <a:cxn ang="0">
                  <a:pos x="178" y="644"/>
                </a:cxn>
                <a:cxn ang="0">
                  <a:pos x="168" y="633"/>
                </a:cxn>
                <a:cxn ang="0">
                  <a:pos x="147" y="597"/>
                </a:cxn>
                <a:cxn ang="0">
                  <a:pos x="142" y="554"/>
                </a:cxn>
                <a:cxn ang="0">
                  <a:pos x="149" y="534"/>
                </a:cxn>
                <a:cxn ang="0">
                  <a:pos x="133" y="509"/>
                </a:cxn>
                <a:cxn ang="0">
                  <a:pos x="98" y="445"/>
                </a:cxn>
                <a:cxn ang="0">
                  <a:pos x="82" y="374"/>
                </a:cxn>
                <a:cxn ang="0">
                  <a:pos x="87" y="296"/>
                </a:cxn>
                <a:cxn ang="0">
                  <a:pos x="114" y="222"/>
                </a:cxn>
                <a:cxn ang="0">
                  <a:pos x="161" y="159"/>
                </a:cxn>
                <a:cxn ang="0">
                  <a:pos x="222" y="112"/>
                </a:cxn>
                <a:cxn ang="0">
                  <a:pos x="296" y="85"/>
                </a:cxn>
                <a:cxn ang="0">
                  <a:pos x="381" y="81"/>
                </a:cxn>
                <a:cxn ang="0">
                  <a:pos x="468" y="107"/>
                </a:cxn>
                <a:cxn ang="0">
                  <a:pos x="521" y="44"/>
                </a:cxn>
                <a:cxn ang="0">
                  <a:pos x="460" y="17"/>
                </a:cxn>
                <a:cxn ang="0">
                  <a:pos x="395" y="2"/>
                </a:cxn>
                <a:cxn ang="0">
                  <a:pos x="314" y="2"/>
                </a:cxn>
                <a:cxn ang="0">
                  <a:pos x="213" y="28"/>
                </a:cxn>
                <a:cxn ang="0">
                  <a:pos x="127" y="80"/>
                </a:cxn>
                <a:cxn ang="0">
                  <a:pos x="59" y="154"/>
                </a:cxn>
                <a:cxn ang="0">
                  <a:pos x="16" y="246"/>
                </a:cxn>
                <a:cxn ang="0">
                  <a:pos x="0" y="350"/>
                </a:cxn>
                <a:cxn ang="0">
                  <a:pos x="14" y="316"/>
                </a:cxn>
                <a:cxn ang="0">
                  <a:pos x="39" y="218"/>
                </a:cxn>
                <a:cxn ang="0">
                  <a:pos x="89" y="134"/>
                </a:cxn>
                <a:cxn ang="0">
                  <a:pos x="161" y="69"/>
                </a:cxn>
                <a:cxn ang="0">
                  <a:pos x="250" y="27"/>
                </a:cxn>
                <a:cxn ang="0">
                  <a:pos x="350" y="12"/>
                </a:cxn>
                <a:cxn ang="0">
                  <a:pos x="472" y="33"/>
                </a:cxn>
                <a:cxn ang="0">
                  <a:pos x="501" y="60"/>
                </a:cxn>
                <a:cxn ang="0">
                  <a:pos x="472" y="92"/>
                </a:cxn>
                <a:cxn ang="0">
                  <a:pos x="411" y="75"/>
                </a:cxn>
                <a:cxn ang="0">
                  <a:pos x="321" y="69"/>
                </a:cxn>
                <a:cxn ang="0">
                  <a:pos x="241" y="90"/>
                </a:cxn>
                <a:cxn ang="0">
                  <a:pos x="172" y="133"/>
                </a:cxn>
                <a:cxn ang="0">
                  <a:pos x="118" y="193"/>
                </a:cxn>
                <a:cxn ang="0">
                  <a:pos x="82" y="266"/>
                </a:cxn>
                <a:cxn ang="0">
                  <a:pos x="69" y="350"/>
                </a:cxn>
                <a:cxn ang="0">
                  <a:pos x="79" y="424"/>
                </a:cxn>
                <a:cxn ang="0">
                  <a:pos x="108" y="492"/>
                </a:cxn>
                <a:cxn ang="0">
                  <a:pos x="135" y="538"/>
                </a:cxn>
                <a:cxn ang="0">
                  <a:pos x="130" y="567"/>
                </a:cxn>
                <a:cxn ang="0">
                  <a:pos x="137" y="604"/>
                </a:cxn>
                <a:cxn ang="0">
                  <a:pos x="88" y="563"/>
                </a:cxn>
                <a:cxn ang="0">
                  <a:pos x="32" y="462"/>
                </a:cxn>
                <a:cxn ang="0">
                  <a:pos x="12" y="350"/>
                </a:cxn>
              </a:cxnLst>
              <a:rect l="0" t="0" r="r" b="b"/>
              <a:pathLst>
                <a:path w="527" h="652">
                  <a:moveTo>
                    <a:pt x="0" y="350"/>
                  </a:moveTo>
                  <a:lnTo>
                    <a:pt x="1" y="372"/>
                  </a:lnTo>
                  <a:lnTo>
                    <a:pt x="3" y="394"/>
                  </a:lnTo>
                  <a:lnTo>
                    <a:pt x="6" y="416"/>
                  </a:lnTo>
                  <a:lnTo>
                    <a:pt x="12" y="437"/>
                  </a:lnTo>
                  <a:lnTo>
                    <a:pt x="18" y="458"/>
                  </a:lnTo>
                  <a:lnTo>
                    <a:pt x="26" y="479"/>
                  </a:lnTo>
                  <a:lnTo>
                    <a:pt x="35" y="499"/>
                  </a:lnTo>
                  <a:lnTo>
                    <a:pt x="45" y="519"/>
                  </a:lnTo>
                  <a:lnTo>
                    <a:pt x="69" y="556"/>
                  </a:lnTo>
                  <a:lnTo>
                    <a:pt x="83" y="574"/>
                  </a:lnTo>
                  <a:lnTo>
                    <a:pt x="98" y="590"/>
                  </a:lnTo>
                  <a:lnTo>
                    <a:pt x="132" y="621"/>
                  </a:lnTo>
                  <a:lnTo>
                    <a:pt x="149" y="635"/>
                  </a:lnTo>
                  <a:lnTo>
                    <a:pt x="168" y="648"/>
                  </a:lnTo>
                  <a:lnTo>
                    <a:pt x="174" y="652"/>
                  </a:lnTo>
                  <a:lnTo>
                    <a:pt x="176" y="646"/>
                  </a:lnTo>
                  <a:lnTo>
                    <a:pt x="178" y="644"/>
                  </a:lnTo>
                  <a:lnTo>
                    <a:pt x="177" y="641"/>
                  </a:lnTo>
                  <a:lnTo>
                    <a:pt x="174" y="639"/>
                  </a:lnTo>
                  <a:lnTo>
                    <a:pt x="168" y="633"/>
                  </a:lnTo>
                  <a:lnTo>
                    <a:pt x="168" y="632"/>
                  </a:lnTo>
                  <a:lnTo>
                    <a:pt x="155" y="614"/>
                  </a:lnTo>
                  <a:lnTo>
                    <a:pt x="147" y="597"/>
                  </a:lnTo>
                  <a:lnTo>
                    <a:pt x="142" y="581"/>
                  </a:lnTo>
                  <a:lnTo>
                    <a:pt x="141" y="567"/>
                  </a:lnTo>
                  <a:lnTo>
                    <a:pt x="142" y="554"/>
                  </a:lnTo>
                  <a:lnTo>
                    <a:pt x="145" y="543"/>
                  </a:lnTo>
                  <a:lnTo>
                    <a:pt x="148" y="537"/>
                  </a:lnTo>
                  <a:lnTo>
                    <a:pt x="149" y="534"/>
                  </a:lnTo>
                  <a:lnTo>
                    <a:pt x="151" y="530"/>
                  </a:lnTo>
                  <a:lnTo>
                    <a:pt x="148" y="528"/>
                  </a:lnTo>
                  <a:lnTo>
                    <a:pt x="133" y="509"/>
                  </a:lnTo>
                  <a:lnTo>
                    <a:pt x="120" y="488"/>
                  </a:lnTo>
                  <a:lnTo>
                    <a:pt x="108" y="467"/>
                  </a:lnTo>
                  <a:lnTo>
                    <a:pt x="98" y="445"/>
                  </a:lnTo>
                  <a:lnTo>
                    <a:pt x="91" y="422"/>
                  </a:lnTo>
                  <a:lnTo>
                    <a:pt x="86" y="398"/>
                  </a:lnTo>
                  <a:lnTo>
                    <a:pt x="82" y="374"/>
                  </a:lnTo>
                  <a:lnTo>
                    <a:pt x="82" y="350"/>
                  </a:lnTo>
                  <a:lnTo>
                    <a:pt x="82" y="322"/>
                  </a:lnTo>
                  <a:lnTo>
                    <a:pt x="87" y="296"/>
                  </a:lnTo>
                  <a:lnTo>
                    <a:pt x="94" y="270"/>
                  </a:lnTo>
                  <a:lnTo>
                    <a:pt x="103" y="245"/>
                  </a:lnTo>
                  <a:lnTo>
                    <a:pt x="114" y="222"/>
                  </a:lnTo>
                  <a:lnTo>
                    <a:pt x="127" y="199"/>
                  </a:lnTo>
                  <a:lnTo>
                    <a:pt x="143" y="178"/>
                  </a:lnTo>
                  <a:lnTo>
                    <a:pt x="161" y="159"/>
                  </a:lnTo>
                  <a:lnTo>
                    <a:pt x="179" y="142"/>
                  </a:lnTo>
                  <a:lnTo>
                    <a:pt x="200" y="126"/>
                  </a:lnTo>
                  <a:lnTo>
                    <a:pt x="222" y="112"/>
                  </a:lnTo>
                  <a:lnTo>
                    <a:pt x="245" y="101"/>
                  </a:lnTo>
                  <a:lnTo>
                    <a:pt x="270" y="92"/>
                  </a:lnTo>
                  <a:lnTo>
                    <a:pt x="296" y="85"/>
                  </a:lnTo>
                  <a:lnTo>
                    <a:pt x="322" y="81"/>
                  </a:lnTo>
                  <a:lnTo>
                    <a:pt x="350" y="80"/>
                  </a:lnTo>
                  <a:lnTo>
                    <a:pt x="381" y="81"/>
                  </a:lnTo>
                  <a:lnTo>
                    <a:pt x="410" y="86"/>
                  </a:lnTo>
                  <a:lnTo>
                    <a:pt x="440" y="94"/>
                  </a:lnTo>
                  <a:lnTo>
                    <a:pt x="468" y="107"/>
                  </a:lnTo>
                  <a:lnTo>
                    <a:pt x="473" y="108"/>
                  </a:lnTo>
                  <a:lnTo>
                    <a:pt x="527" y="46"/>
                  </a:lnTo>
                  <a:lnTo>
                    <a:pt x="521" y="44"/>
                  </a:lnTo>
                  <a:lnTo>
                    <a:pt x="501" y="34"/>
                  </a:lnTo>
                  <a:lnTo>
                    <a:pt x="480" y="25"/>
                  </a:lnTo>
                  <a:lnTo>
                    <a:pt x="460" y="17"/>
                  </a:lnTo>
                  <a:lnTo>
                    <a:pt x="438" y="11"/>
                  </a:lnTo>
                  <a:lnTo>
                    <a:pt x="417" y="6"/>
                  </a:lnTo>
                  <a:lnTo>
                    <a:pt x="395" y="2"/>
                  </a:lnTo>
                  <a:lnTo>
                    <a:pt x="372" y="1"/>
                  </a:lnTo>
                  <a:lnTo>
                    <a:pt x="350" y="0"/>
                  </a:lnTo>
                  <a:lnTo>
                    <a:pt x="314" y="2"/>
                  </a:lnTo>
                  <a:lnTo>
                    <a:pt x="279" y="7"/>
                  </a:lnTo>
                  <a:lnTo>
                    <a:pt x="246" y="15"/>
                  </a:lnTo>
                  <a:lnTo>
                    <a:pt x="213" y="28"/>
                  </a:lnTo>
                  <a:lnTo>
                    <a:pt x="183" y="42"/>
                  </a:lnTo>
                  <a:lnTo>
                    <a:pt x="154" y="59"/>
                  </a:lnTo>
                  <a:lnTo>
                    <a:pt x="127" y="80"/>
                  </a:lnTo>
                  <a:lnTo>
                    <a:pt x="103" y="103"/>
                  </a:lnTo>
                  <a:lnTo>
                    <a:pt x="80" y="127"/>
                  </a:lnTo>
                  <a:lnTo>
                    <a:pt x="59" y="154"/>
                  </a:lnTo>
                  <a:lnTo>
                    <a:pt x="43" y="183"/>
                  </a:lnTo>
                  <a:lnTo>
                    <a:pt x="28" y="213"/>
                  </a:lnTo>
                  <a:lnTo>
                    <a:pt x="16" y="246"/>
                  </a:lnTo>
                  <a:lnTo>
                    <a:pt x="7" y="279"/>
                  </a:lnTo>
                  <a:lnTo>
                    <a:pt x="2" y="314"/>
                  </a:lnTo>
                  <a:lnTo>
                    <a:pt x="0" y="350"/>
                  </a:lnTo>
                  <a:lnTo>
                    <a:pt x="0" y="350"/>
                  </a:lnTo>
                  <a:lnTo>
                    <a:pt x="12" y="350"/>
                  </a:lnTo>
                  <a:lnTo>
                    <a:pt x="14" y="316"/>
                  </a:lnTo>
                  <a:lnTo>
                    <a:pt x="18" y="281"/>
                  </a:lnTo>
                  <a:lnTo>
                    <a:pt x="27" y="249"/>
                  </a:lnTo>
                  <a:lnTo>
                    <a:pt x="39" y="218"/>
                  </a:lnTo>
                  <a:lnTo>
                    <a:pt x="53" y="188"/>
                  </a:lnTo>
                  <a:lnTo>
                    <a:pt x="69" y="160"/>
                  </a:lnTo>
                  <a:lnTo>
                    <a:pt x="89" y="134"/>
                  </a:lnTo>
                  <a:lnTo>
                    <a:pt x="111" y="110"/>
                  </a:lnTo>
                  <a:lnTo>
                    <a:pt x="135" y="89"/>
                  </a:lnTo>
                  <a:lnTo>
                    <a:pt x="161" y="69"/>
                  </a:lnTo>
                  <a:lnTo>
                    <a:pt x="189" y="53"/>
                  </a:lnTo>
                  <a:lnTo>
                    <a:pt x="219" y="38"/>
                  </a:lnTo>
                  <a:lnTo>
                    <a:pt x="250" y="27"/>
                  </a:lnTo>
                  <a:lnTo>
                    <a:pt x="282" y="18"/>
                  </a:lnTo>
                  <a:lnTo>
                    <a:pt x="316" y="14"/>
                  </a:lnTo>
                  <a:lnTo>
                    <a:pt x="350" y="12"/>
                  </a:lnTo>
                  <a:lnTo>
                    <a:pt x="392" y="15"/>
                  </a:lnTo>
                  <a:lnTo>
                    <a:pt x="433" y="21"/>
                  </a:lnTo>
                  <a:lnTo>
                    <a:pt x="472" y="33"/>
                  </a:lnTo>
                  <a:lnTo>
                    <a:pt x="509" y="50"/>
                  </a:lnTo>
                  <a:lnTo>
                    <a:pt x="505" y="54"/>
                  </a:lnTo>
                  <a:lnTo>
                    <a:pt x="501" y="60"/>
                  </a:lnTo>
                  <a:lnTo>
                    <a:pt x="488" y="74"/>
                  </a:lnTo>
                  <a:lnTo>
                    <a:pt x="476" y="87"/>
                  </a:lnTo>
                  <a:lnTo>
                    <a:pt x="472" y="92"/>
                  </a:lnTo>
                  <a:lnTo>
                    <a:pt x="468" y="94"/>
                  </a:lnTo>
                  <a:lnTo>
                    <a:pt x="440" y="83"/>
                  </a:lnTo>
                  <a:lnTo>
                    <a:pt x="411" y="75"/>
                  </a:lnTo>
                  <a:lnTo>
                    <a:pt x="382" y="69"/>
                  </a:lnTo>
                  <a:lnTo>
                    <a:pt x="350" y="67"/>
                  </a:lnTo>
                  <a:lnTo>
                    <a:pt x="321" y="69"/>
                  </a:lnTo>
                  <a:lnTo>
                    <a:pt x="293" y="73"/>
                  </a:lnTo>
                  <a:lnTo>
                    <a:pt x="266" y="80"/>
                  </a:lnTo>
                  <a:lnTo>
                    <a:pt x="241" y="90"/>
                  </a:lnTo>
                  <a:lnTo>
                    <a:pt x="216" y="102"/>
                  </a:lnTo>
                  <a:lnTo>
                    <a:pt x="193" y="116"/>
                  </a:lnTo>
                  <a:lnTo>
                    <a:pt x="172" y="133"/>
                  </a:lnTo>
                  <a:lnTo>
                    <a:pt x="152" y="151"/>
                  </a:lnTo>
                  <a:lnTo>
                    <a:pt x="134" y="171"/>
                  </a:lnTo>
                  <a:lnTo>
                    <a:pt x="118" y="193"/>
                  </a:lnTo>
                  <a:lnTo>
                    <a:pt x="104" y="216"/>
                  </a:lnTo>
                  <a:lnTo>
                    <a:pt x="92" y="240"/>
                  </a:lnTo>
                  <a:lnTo>
                    <a:pt x="82" y="266"/>
                  </a:lnTo>
                  <a:lnTo>
                    <a:pt x="75" y="293"/>
                  </a:lnTo>
                  <a:lnTo>
                    <a:pt x="71" y="321"/>
                  </a:lnTo>
                  <a:lnTo>
                    <a:pt x="69" y="350"/>
                  </a:lnTo>
                  <a:lnTo>
                    <a:pt x="70" y="375"/>
                  </a:lnTo>
                  <a:lnTo>
                    <a:pt x="74" y="400"/>
                  </a:lnTo>
                  <a:lnTo>
                    <a:pt x="79" y="424"/>
                  </a:lnTo>
                  <a:lnTo>
                    <a:pt x="87" y="447"/>
                  </a:lnTo>
                  <a:lnTo>
                    <a:pt x="96" y="471"/>
                  </a:lnTo>
                  <a:lnTo>
                    <a:pt x="108" y="492"/>
                  </a:lnTo>
                  <a:lnTo>
                    <a:pt x="122" y="512"/>
                  </a:lnTo>
                  <a:lnTo>
                    <a:pt x="137" y="532"/>
                  </a:lnTo>
                  <a:lnTo>
                    <a:pt x="135" y="538"/>
                  </a:lnTo>
                  <a:lnTo>
                    <a:pt x="133" y="546"/>
                  </a:lnTo>
                  <a:lnTo>
                    <a:pt x="131" y="556"/>
                  </a:lnTo>
                  <a:lnTo>
                    <a:pt x="130" y="567"/>
                  </a:lnTo>
                  <a:lnTo>
                    <a:pt x="131" y="578"/>
                  </a:lnTo>
                  <a:lnTo>
                    <a:pt x="133" y="590"/>
                  </a:lnTo>
                  <a:lnTo>
                    <a:pt x="137" y="604"/>
                  </a:lnTo>
                  <a:lnTo>
                    <a:pt x="143" y="617"/>
                  </a:lnTo>
                  <a:lnTo>
                    <a:pt x="114" y="591"/>
                  </a:lnTo>
                  <a:lnTo>
                    <a:pt x="88" y="563"/>
                  </a:lnTo>
                  <a:lnTo>
                    <a:pt x="66" y="531"/>
                  </a:lnTo>
                  <a:lnTo>
                    <a:pt x="47" y="498"/>
                  </a:lnTo>
                  <a:lnTo>
                    <a:pt x="32" y="462"/>
                  </a:lnTo>
                  <a:lnTo>
                    <a:pt x="21" y="426"/>
                  </a:lnTo>
                  <a:lnTo>
                    <a:pt x="14" y="388"/>
                  </a:lnTo>
                  <a:lnTo>
                    <a:pt x="12" y="350"/>
                  </a:lnTo>
                  <a:lnTo>
                    <a:pt x="0" y="35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0" name="Freeform 143"/>
            <p:cNvSpPr>
              <a:spLocks/>
            </p:cNvSpPr>
            <p:nvPr/>
          </p:nvSpPr>
          <p:spPr bwMode="auto">
            <a:xfrm>
              <a:off x="1463" y="2056"/>
              <a:ext cx="409" cy="472"/>
            </a:xfrm>
            <a:custGeom>
              <a:avLst/>
              <a:gdLst/>
              <a:ahLst/>
              <a:cxnLst>
                <a:cxn ang="0">
                  <a:pos x="344" y="8"/>
                </a:cxn>
                <a:cxn ang="0">
                  <a:pos x="252" y="2"/>
                </a:cxn>
                <a:cxn ang="0">
                  <a:pos x="172" y="23"/>
                </a:cxn>
                <a:cxn ang="0">
                  <a:pos x="103" y="66"/>
                </a:cxn>
                <a:cxn ang="0">
                  <a:pos x="49" y="126"/>
                </a:cxn>
                <a:cxn ang="0">
                  <a:pos x="13" y="199"/>
                </a:cxn>
                <a:cxn ang="0">
                  <a:pos x="0" y="283"/>
                </a:cxn>
                <a:cxn ang="0">
                  <a:pos x="11" y="358"/>
                </a:cxn>
                <a:cxn ang="0">
                  <a:pos x="40" y="427"/>
                </a:cxn>
                <a:cxn ang="0">
                  <a:pos x="76" y="472"/>
                </a:cxn>
                <a:cxn ang="0">
                  <a:pos x="92" y="440"/>
                </a:cxn>
                <a:cxn ang="0">
                  <a:pos x="88" y="431"/>
                </a:cxn>
                <a:cxn ang="0">
                  <a:pos x="74" y="423"/>
                </a:cxn>
                <a:cxn ang="0">
                  <a:pos x="54" y="373"/>
                </a:cxn>
                <a:cxn ang="0">
                  <a:pos x="38" y="283"/>
                </a:cxn>
                <a:cxn ang="0">
                  <a:pos x="49" y="210"/>
                </a:cxn>
                <a:cxn ang="0">
                  <a:pos x="79" y="146"/>
                </a:cxn>
                <a:cxn ang="0">
                  <a:pos x="127" y="94"/>
                </a:cxn>
                <a:cxn ang="0">
                  <a:pos x="187" y="58"/>
                </a:cxn>
                <a:cxn ang="0">
                  <a:pos x="256" y="40"/>
                </a:cxn>
                <a:cxn ang="0">
                  <a:pos x="329" y="44"/>
                </a:cxn>
                <a:cxn ang="0">
                  <a:pos x="381" y="53"/>
                </a:cxn>
                <a:cxn ang="0">
                  <a:pos x="335" y="33"/>
                </a:cxn>
                <a:cxn ang="0">
                  <a:pos x="255" y="28"/>
                </a:cxn>
                <a:cxn ang="0">
                  <a:pos x="182" y="48"/>
                </a:cxn>
                <a:cxn ang="0">
                  <a:pos x="118" y="86"/>
                </a:cxn>
                <a:cxn ang="0">
                  <a:pos x="69" y="140"/>
                </a:cxn>
                <a:cxn ang="0">
                  <a:pos x="37" y="207"/>
                </a:cxn>
                <a:cxn ang="0">
                  <a:pos x="26" y="283"/>
                </a:cxn>
                <a:cxn ang="0">
                  <a:pos x="34" y="348"/>
                </a:cxn>
                <a:cxn ang="0">
                  <a:pos x="58" y="406"/>
                </a:cxn>
                <a:cxn ang="0">
                  <a:pos x="79" y="448"/>
                </a:cxn>
                <a:cxn ang="0">
                  <a:pos x="48" y="418"/>
                </a:cxn>
                <a:cxn ang="0">
                  <a:pos x="22" y="353"/>
                </a:cxn>
                <a:cxn ang="0">
                  <a:pos x="13" y="283"/>
                </a:cxn>
                <a:cxn ang="0">
                  <a:pos x="25" y="203"/>
                </a:cxn>
                <a:cxn ang="0">
                  <a:pos x="58" y="132"/>
                </a:cxn>
                <a:cxn ang="0">
                  <a:pos x="110" y="75"/>
                </a:cxn>
                <a:cxn ang="0">
                  <a:pos x="176" y="34"/>
                </a:cxn>
                <a:cxn ang="0">
                  <a:pos x="253" y="14"/>
                </a:cxn>
                <a:cxn ang="0">
                  <a:pos x="339" y="19"/>
                </a:cxn>
                <a:cxn ang="0">
                  <a:pos x="393" y="42"/>
                </a:cxn>
                <a:cxn ang="0">
                  <a:pos x="397" y="43"/>
                </a:cxn>
                <a:cxn ang="0">
                  <a:pos x="394" y="59"/>
                </a:cxn>
                <a:cxn ang="0">
                  <a:pos x="409" y="31"/>
                </a:cxn>
              </a:cxnLst>
              <a:rect l="0" t="0" r="r" b="b"/>
              <a:pathLst>
                <a:path w="409" h="472">
                  <a:moveTo>
                    <a:pt x="404" y="29"/>
                  </a:moveTo>
                  <a:lnTo>
                    <a:pt x="375" y="17"/>
                  </a:lnTo>
                  <a:lnTo>
                    <a:pt x="344" y="8"/>
                  </a:lnTo>
                  <a:lnTo>
                    <a:pt x="313" y="2"/>
                  </a:lnTo>
                  <a:lnTo>
                    <a:pt x="281" y="0"/>
                  </a:lnTo>
                  <a:lnTo>
                    <a:pt x="252" y="2"/>
                  </a:lnTo>
                  <a:lnTo>
                    <a:pt x="224" y="6"/>
                  </a:lnTo>
                  <a:lnTo>
                    <a:pt x="197" y="13"/>
                  </a:lnTo>
                  <a:lnTo>
                    <a:pt x="172" y="23"/>
                  </a:lnTo>
                  <a:lnTo>
                    <a:pt x="147" y="35"/>
                  </a:lnTo>
                  <a:lnTo>
                    <a:pt x="124" y="49"/>
                  </a:lnTo>
                  <a:lnTo>
                    <a:pt x="103" y="66"/>
                  </a:lnTo>
                  <a:lnTo>
                    <a:pt x="83" y="84"/>
                  </a:lnTo>
                  <a:lnTo>
                    <a:pt x="65" y="104"/>
                  </a:lnTo>
                  <a:lnTo>
                    <a:pt x="49" y="126"/>
                  </a:lnTo>
                  <a:lnTo>
                    <a:pt x="35" y="149"/>
                  </a:lnTo>
                  <a:lnTo>
                    <a:pt x="23" y="173"/>
                  </a:lnTo>
                  <a:lnTo>
                    <a:pt x="13" y="199"/>
                  </a:lnTo>
                  <a:lnTo>
                    <a:pt x="6" y="226"/>
                  </a:lnTo>
                  <a:lnTo>
                    <a:pt x="2" y="254"/>
                  </a:lnTo>
                  <a:lnTo>
                    <a:pt x="0" y="283"/>
                  </a:lnTo>
                  <a:lnTo>
                    <a:pt x="1" y="309"/>
                  </a:lnTo>
                  <a:lnTo>
                    <a:pt x="5" y="334"/>
                  </a:lnTo>
                  <a:lnTo>
                    <a:pt x="11" y="358"/>
                  </a:lnTo>
                  <a:lnTo>
                    <a:pt x="18" y="382"/>
                  </a:lnTo>
                  <a:lnTo>
                    <a:pt x="27" y="405"/>
                  </a:lnTo>
                  <a:lnTo>
                    <a:pt x="40" y="427"/>
                  </a:lnTo>
                  <a:lnTo>
                    <a:pt x="53" y="447"/>
                  </a:lnTo>
                  <a:lnTo>
                    <a:pt x="70" y="467"/>
                  </a:lnTo>
                  <a:lnTo>
                    <a:pt x="76" y="472"/>
                  </a:lnTo>
                  <a:lnTo>
                    <a:pt x="97" y="440"/>
                  </a:lnTo>
                  <a:lnTo>
                    <a:pt x="95" y="440"/>
                  </a:lnTo>
                  <a:lnTo>
                    <a:pt x="92" y="440"/>
                  </a:lnTo>
                  <a:lnTo>
                    <a:pt x="92" y="438"/>
                  </a:lnTo>
                  <a:lnTo>
                    <a:pt x="92" y="436"/>
                  </a:lnTo>
                  <a:lnTo>
                    <a:pt x="88" y="431"/>
                  </a:lnTo>
                  <a:lnTo>
                    <a:pt x="82" y="436"/>
                  </a:lnTo>
                  <a:lnTo>
                    <a:pt x="79" y="431"/>
                  </a:lnTo>
                  <a:lnTo>
                    <a:pt x="74" y="423"/>
                  </a:lnTo>
                  <a:lnTo>
                    <a:pt x="70" y="413"/>
                  </a:lnTo>
                  <a:lnTo>
                    <a:pt x="68" y="401"/>
                  </a:lnTo>
                  <a:lnTo>
                    <a:pt x="54" y="373"/>
                  </a:lnTo>
                  <a:lnTo>
                    <a:pt x="45" y="344"/>
                  </a:lnTo>
                  <a:lnTo>
                    <a:pt x="40" y="314"/>
                  </a:lnTo>
                  <a:lnTo>
                    <a:pt x="38" y="283"/>
                  </a:lnTo>
                  <a:lnTo>
                    <a:pt x="39" y="258"/>
                  </a:lnTo>
                  <a:lnTo>
                    <a:pt x="42" y="234"/>
                  </a:lnTo>
                  <a:lnTo>
                    <a:pt x="49" y="210"/>
                  </a:lnTo>
                  <a:lnTo>
                    <a:pt x="57" y="187"/>
                  </a:lnTo>
                  <a:lnTo>
                    <a:pt x="67" y="167"/>
                  </a:lnTo>
                  <a:lnTo>
                    <a:pt x="79" y="146"/>
                  </a:lnTo>
                  <a:lnTo>
                    <a:pt x="93" y="128"/>
                  </a:lnTo>
                  <a:lnTo>
                    <a:pt x="109" y="110"/>
                  </a:lnTo>
                  <a:lnTo>
                    <a:pt x="127" y="94"/>
                  </a:lnTo>
                  <a:lnTo>
                    <a:pt x="145" y="80"/>
                  </a:lnTo>
                  <a:lnTo>
                    <a:pt x="166" y="68"/>
                  </a:lnTo>
                  <a:lnTo>
                    <a:pt x="187" y="58"/>
                  </a:lnTo>
                  <a:lnTo>
                    <a:pt x="210" y="51"/>
                  </a:lnTo>
                  <a:lnTo>
                    <a:pt x="233" y="44"/>
                  </a:lnTo>
                  <a:lnTo>
                    <a:pt x="256" y="40"/>
                  </a:lnTo>
                  <a:lnTo>
                    <a:pt x="281" y="40"/>
                  </a:lnTo>
                  <a:lnTo>
                    <a:pt x="305" y="40"/>
                  </a:lnTo>
                  <a:lnTo>
                    <a:pt x="329" y="44"/>
                  </a:lnTo>
                  <a:lnTo>
                    <a:pt x="353" y="50"/>
                  </a:lnTo>
                  <a:lnTo>
                    <a:pt x="376" y="59"/>
                  </a:lnTo>
                  <a:lnTo>
                    <a:pt x="381" y="53"/>
                  </a:lnTo>
                  <a:lnTo>
                    <a:pt x="386" y="49"/>
                  </a:lnTo>
                  <a:lnTo>
                    <a:pt x="361" y="40"/>
                  </a:lnTo>
                  <a:lnTo>
                    <a:pt x="335" y="33"/>
                  </a:lnTo>
                  <a:lnTo>
                    <a:pt x="308" y="29"/>
                  </a:lnTo>
                  <a:lnTo>
                    <a:pt x="281" y="27"/>
                  </a:lnTo>
                  <a:lnTo>
                    <a:pt x="255" y="28"/>
                  </a:lnTo>
                  <a:lnTo>
                    <a:pt x="230" y="33"/>
                  </a:lnTo>
                  <a:lnTo>
                    <a:pt x="205" y="39"/>
                  </a:lnTo>
                  <a:lnTo>
                    <a:pt x="182" y="48"/>
                  </a:lnTo>
                  <a:lnTo>
                    <a:pt x="159" y="58"/>
                  </a:lnTo>
                  <a:lnTo>
                    <a:pt x="138" y="71"/>
                  </a:lnTo>
                  <a:lnTo>
                    <a:pt x="118" y="86"/>
                  </a:lnTo>
                  <a:lnTo>
                    <a:pt x="101" y="103"/>
                  </a:lnTo>
                  <a:lnTo>
                    <a:pt x="84" y="120"/>
                  </a:lnTo>
                  <a:lnTo>
                    <a:pt x="69" y="140"/>
                  </a:lnTo>
                  <a:lnTo>
                    <a:pt x="56" y="161"/>
                  </a:lnTo>
                  <a:lnTo>
                    <a:pt x="46" y="183"/>
                  </a:lnTo>
                  <a:lnTo>
                    <a:pt x="37" y="207"/>
                  </a:lnTo>
                  <a:lnTo>
                    <a:pt x="31" y="232"/>
                  </a:lnTo>
                  <a:lnTo>
                    <a:pt x="26" y="257"/>
                  </a:lnTo>
                  <a:lnTo>
                    <a:pt x="26" y="283"/>
                  </a:lnTo>
                  <a:lnTo>
                    <a:pt x="26" y="305"/>
                  </a:lnTo>
                  <a:lnTo>
                    <a:pt x="29" y="327"/>
                  </a:lnTo>
                  <a:lnTo>
                    <a:pt x="34" y="348"/>
                  </a:lnTo>
                  <a:lnTo>
                    <a:pt x="40" y="368"/>
                  </a:lnTo>
                  <a:lnTo>
                    <a:pt x="48" y="388"/>
                  </a:lnTo>
                  <a:lnTo>
                    <a:pt x="58" y="406"/>
                  </a:lnTo>
                  <a:lnTo>
                    <a:pt x="69" y="425"/>
                  </a:lnTo>
                  <a:lnTo>
                    <a:pt x="82" y="442"/>
                  </a:lnTo>
                  <a:lnTo>
                    <a:pt x="79" y="448"/>
                  </a:lnTo>
                  <a:lnTo>
                    <a:pt x="74" y="456"/>
                  </a:lnTo>
                  <a:lnTo>
                    <a:pt x="60" y="437"/>
                  </a:lnTo>
                  <a:lnTo>
                    <a:pt x="48" y="418"/>
                  </a:lnTo>
                  <a:lnTo>
                    <a:pt x="37" y="396"/>
                  </a:lnTo>
                  <a:lnTo>
                    <a:pt x="28" y="375"/>
                  </a:lnTo>
                  <a:lnTo>
                    <a:pt x="22" y="353"/>
                  </a:lnTo>
                  <a:lnTo>
                    <a:pt x="16" y="330"/>
                  </a:lnTo>
                  <a:lnTo>
                    <a:pt x="13" y="307"/>
                  </a:lnTo>
                  <a:lnTo>
                    <a:pt x="13" y="283"/>
                  </a:lnTo>
                  <a:lnTo>
                    <a:pt x="13" y="255"/>
                  </a:lnTo>
                  <a:lnTo>
                    <a:pt x="18" y="229"/>
                  </a:lnTo>
                  <a:lnTo>
                    <a:pt x="25" y="203"/>
                  </a:lnTo>
                  <a:lnTo>
                    <a:pt x="34" y="178"/>
                  </a:lnTo>
                  <a:lnTo>
                    <a:pt x="45" y="155"/>
                  </a:lnTo>
                  <a:lnTo>
                    <a:pt x="58" y="132"/>
                  </a:lnTo>
                  <a:lnTo>
                    <a:pt x="74" y="111"/>
                  </a:lnTo>
                  <a:lnTo>
                    <a:pt x="92" y="92"/>
                  </a:lnTo>
                  <a:lnTo>
                    <a:pt x="110" y="75"/>
                  </a:lnTo>
                  <a:lnTo>
                    <a:pt x="131" y="59"/>
                  </a:lnTo>
                  <a:lnTo>
                    <a:pt x="153" y="45"/>
                  </a:lnTo>
                  <a:lnTo>
                    <a:pt x="176" y="34"/>
                  </a:lnTo>
                  <a:lnTo>
                    <a:pt x="201" y="25"/>
                  </a:lnTo>
                  <a:lnTo>
                    <a:pt x="227" y="18"/>
                  </a:lnTo>
                  <a:lnTo>
                    <a:pt x="253" y="14"/>
                  </a:lnTo>
                  <a:lnTo>
                    <a:pt x="281" y="13"/>
                  </a:lnTo>
                  <a:lnTo>
                    <a:pt x="310" y="14"/>
                  </a:lnTo>
                  <a:lnTo>
                    <a:pt x="339" y="19"/>
                  </a:lnTo>
                  <a:lnTo>
                    <a:pt x="367" y="27"/>
                  </a:lnTo>
                  <a:lnTo>
                    <a:pt x="393" y="38"/>
                  </a:lnTo>
                  <a:lnTo>
                    <a:pt x="393" y="42"/>
                  </a:lnTo>
                  <a:lnTo>
                    <a:pt x="390" y="47"/>
                  </a:lnTo>
                  <a:lnTo>
                    <a:pt x="394" y="44"/>
                  </a:lnTo>
                  <a:lnTo>
                    <a:pt x="397" y="43"/>
                  </a:lnTo>
                  <a:lnTo>
                    <a:pt x="397" y="47"/>
                  </a:lnTo>
                  <a:lnTo>
                    <a:pt x="396" y="53"/>
                  </a:lnTo>
                  <a:lnTo>
                    <a:pt x="394" y="59"/>
                  </a:lnTo>
                  <a:lnTo>
                    <a:pt x="392" y="65"/>
                  </a:lnTo>
                  <a:lnTo>
                    <a:pt x="393" y="66"/>
                  </a:lnTo>
                  <a:lnTo>
                    <a:pt x="409" y="31"/>
                  </a:lnTo>
                  <a:lnTo>
                    <a:pt x="404" y="2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1" name="Freeform 144"/>
            <p:cNvSpPr>
              <a:spLocks/>
            </p:cNvSpPr>
            <p:nvPr/>
          </p:nvSpPr>
          <p:spPr bwMode="auto">
            <a:xfrm>
              <a:off x="1837" y="2031"/>
              <a:ext cx="35" cy="38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0" y="33"/>
                </a:cxn>
                <a:cxn ang="0">
                  <a:pos x="5" y="36"/>
                </a:cxn>
                <a:cxn ang="0">
                  <a:pos x="8" y="38"/>
                </a:cxn>
                <a:cxn ang="0">
                  <a:pos x="35" y="2"/>
                </a:cxn>
                <a:cxn ang="0">
                  <a:pos x="32" y="1"/>
                </a:cxn>
                <a:cxn ang="0">
                  <a:pos x="27" y="0"/>
                </a:cxn>
              </a:cxnLst>
              <a:rect l="0" t="0" r="r" b="b"/>
              <a:pathLst>
                <a:path w="35" h="38">
                  <a:moveTo>
                    <a:pt x="27" y="0"/>
                  </a:moveTo>
                  <a:lnTo>
                    <a:pt x="0" y="33"/>
                  </a:lnTo>
                  <a:lnTo>
                    <a:pt x="5" y="36"/>
                  </a:lnTo>
                  <a:lnTo>
                    <a:pt x="8" y="38"/>
                  </a:lnTo>
                  <a:lnTo>
                    <a:pt x="35" y="2"/>
                  </a:lnTo>
                  <a:lnTo>
                    <a:pt x="32" y="1"/>
                  </a:lnTo>
                  <a:lnTo>
                    <a:pt x="27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Freeform 145"/>
            <p:cNvSpPr>
              <a:spLocks/>
            </p:cNvSpPr>
            <p:nvPr/>
          </p:nvSpPr>
          <p:spPr bwMode="auto">
            <a:xfrm>
              <a:off x="1797" y="2016"/>
              <a:ext cx="23" cy="39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0" y="39"/>
                </a:cxn>
                <a:cxn ang="0">
                  <a:pos x="7" y="39"/>
                </a:cxn>
                <a:cxn ang="0">
                  <a:pos x="23" y="0"/>
                </a:cxn>
                <a:cxn ang="0">
                  <a:pos x="15" y="0"/>
                </a:cxn>
              </a:cxnLst>
              <a:rect l="0" t="0" r="r" b="b"/>
              <a:pathLst>
                <a:path w="23" h="39">
                  <a:moveTo>
                    <a:pt x="15" y="0"/>
                  </a:moveTo>
                  <a:lnTo>
                    <a:pt x="0" y="39"/>
                  </a:lnTo>
                  <a:lnTo>
                    <a:pt x="7" y="39"/>
                  </a:lnTo>
                  <a:lnTo>
                    <a:pt x="23" y="0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3" name="Freeform 146"/>
            <p:cNvSpPr>
              <a:spLocks/>
            </p:cNvSpPr>
            <p:nvPr/>
          </p:nvSpPr>
          <p:spPr bwMode="auto">
            <a:xfrm>
              <a:off x="1746" y="2008"/>
              <a:ext cx="12" cy="41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0" y="41"/>
                </a:cxn>
                <a:cxn ang="0">
                  <a:pos x="8" y="41"/>
                </a:cxn>
                <a:cxn ang="0">
                  <a:pos x="12" y="0"/>
                </a:cxn>
                <a:cxn ang="0">
                  <a:pos x="5" y="0"/>
                </a:cxn>
              </a:cxnLst>
              <a:rect l="0" t="0" r="r" b="b"/>
              <a:pathLst>
                <a:path w="12" h="41">
                  <a:moveTo>
                    <a:pt x="5" y="0"/>
                  </a:moveTo>
                  <a:lnTo>
                    <a:pt x="0" y="41"/>
                  </a:lnTo>
                  <a:lnTo>
                    <a:pt x="8" y="41"/>
                  </a:lnTo>
                  <a:lnTo>
                    <a:pt x="12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4" name="Freeform 147"/>
            <p:cNvSpPr>
              <a:spLocks/>
            </p:cNvSpPr>
            <p:nvPr/>
          </p:nvSpPr>
          <p:spPr bwMode="auto">
            <a:xfrm>
              <a:off x="1688" y="2012"/>
              <a:ext cx="16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" y="41"/>
                </a:cxn>
                <a:cxn ang="0">
                  <a:pos x="16" y="41"/>
                </a:cxn>
                <a:cxn ang="0">
                  <a:pos x="8" y="0"/>
                </a:cxn>
                <a:cxn ang="0">
                  <a:pos x="0" y="0"/>
                </a:cxn>
              </a:cxnLst>
              <a:rect l="0" t="0" r="r" b="b"/>
              <a:pathLst>
                <a:path w="16" h="41">
                  <a:moveTo>
                    <a:pt x="0" y="0"/>
                  </a:moveTo>
                  <a:lnTo>
                    <a:pt x="8" y="41"/>
                  </a:lnTo>
                  <a:lnTo>
                    <a:pt x="16" y="41"/>
                  </a:ln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5" name="Freeform 148"/>
            <p:cNvSpPr>
              <a:spLocks/>
            </p:cNvSpPr>
            <p:nvPr/>
          </p:nvSpPr>
          <p:spPr bwMode="auto">
            <a:xfrm>
              <a:off x="1630" y="2026"/>
              <a:ext cx="25" cy="41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17" y="41"/>
                </a:cxn>
                <a:cxn ang="0">
                  <a:pos x="21" y="38"/>
                </a:cxn>
                <a:cxn ang="0">
                  <a:pos x="25" y="36"/>
                </a:cxn>
                <a:cxn ang="0">
                  <a:pos x="6" y="0"/>
                </a:cxn>
                <a:cxn ang="0">
                  <a:pos x="3" y="2"/>
                </a:cxn>
                <a:cxn ang="0">
                  <a:pos x="0" y="4"/>
                </a:cxn>
              </a:cxnLst>
              <a:rect l="0" t="0" r="r" b="b"/>
              <a:pathLst>
                <a:path w="25" h="41">
                  <a:moveTo>
                    <a:pt x="0" y="4"/>
                  </a:moveTo>
                  <a:lnTo>
                    <a:pt x="17" y="41"/>
                  </a:lnTo>
                  <a:lnTo>
                    <a:pt x="21" y="38"/>
                  </a:lnTo>
                  <a:lnTo>
                    <a:pt x="25" y="36"/>
                  </a:lnTo>
                  <a:lnTo>
                    <a:pt x="6" y="0"/>
                  </a:lnTo>
                  <a:lnTo>
                    <a:pt x="3" y="2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6" name="Freeform 149"/>
            <p:cNvSpPr>
              <a:spLocks/>
            </p:cNvSpPr>
            <p:nvPr/>
          </p:nvSpPr>
          <p:spPr bwMode="auto">
            <a:xfrm>
              <a:off x="1574" y="2053"/>
              <a:ext cx="33" cy="34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27" y="34"/>
                </a:cxn>
                <a:cxn ang="0">
                  <a:pos x="33" y="30"/>
                </a:cxn>
                <a:cxn ang="0">
                  <a:pos x="6" y="0"/>
                </a:cxn>
                <a:cxn ang="0">
                  <a:pos x="0" y="3"/>
                </a:cxn>
              </a:cxnLst>
              <a:rect l="0" t="0" r="r" b="b"/>
              <a:pathLst>
                <a:path w="33" h="34">
                  <a:moveTo>
                    <a:pt x="0" y="3"/>
                  </a:moveTo>
                  <a:lnTo>
                    <a:pt x="27" y="34"/>
                  </a:lnTo>
                  <a:lnTo>
                    <a:pt x="33" y="30"/>
                  </a:lnTo>
                  <a:lnTo>
                    <a:pt x="6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7" name="Freeform 150"/>
            <p:cNvSpPr>
              <a:spLocks/>
            </p:cNvSpPr>
            <p:nvPr/>
          </p:nvSpPr>
          <p:spPr bwMode="auto">
            <a:xfrm>
              <a:off x="1522" y="2090"/>
              <a:ext cx="43" cy="28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34" y="29"/>
                </a:cxn>
                <a:cxn ang="0">
                  <a:pos x="38" y="26"/>
                </a:cxn>
                <a:cxn ang="0">
                  <a:pos x="43" y="23"/>
                </a:cxn>
                <a:cxn ang="0">
                  <a:pos x="6" y="0"/>
                </a:cxn>
                <a:cxn ang="0">
                  <a:pos x="0" y="4"/>
                </a:cxn>
              </a:cxnLst>
              <a:rect l="0" t="0" r="r" b="b"/>
              <a:pathLst>
                <a:path w="43" h="29">
                  <a:moveTo>
                    <a:pt x="0" y="4"/>
                  </a:moveTo>
                  <a:lnTo>
                    <a:pt x="34" y="29"/>
                  </a:lnTo>
                  <a:lnTo>
                    <a:pt x="38" y="26"/>
                  </a:lnTo>
                  <a:lnTo>
                    <a:pt x="43" y="23"/>
                  </a:lnTo>
                  <a:lnTo>
                    <a:pt x="6" y="0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8" name="Freeform 151"/>
            <p:cNvSpPr>
              <a:spLocks/>
            </p:cNvSpPr>
            <p:nvPr/>
          </p:nvSpPr>
          <p:spPr bwMode="auto">
            <a:xfrm>
              <a:off x="1479" y="2136"/>
              <a:ext cx="45" cy="21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41" y="21"/>
                </a:cxn>
                <a:cxn ang="0">
                  <a:pos x="45" y="15"/>
                </a:cxn>
                <a:cxn ang="0">
                  <a:pos x="6" y="0"/>
                </a:cxn>
                <a:cxn ang="0">
                  <a:pos x="0" y="6"/>
                </a:cxn>
              </a:cxnLst>
              <a:rect l="0" t="0" r="r" b="b"/>
              <a:pathLst>
                <a:path w="45" h="21">
                  <a:moveTo>
                    <a:pt x="0" y="6"/>
                  </a:moveTo>
                  <a:lnTo>
                    <a:pt x="41" y="21"/>
                  </a:lnTo>
                  <a:lnTo>
                    <a:pt x="45" y="15"/>
                  </a:lnTo>
                  <a:lnTo>
                    <a:pt x="6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9" name="Freeform 152"/>
            <p:cNvSpPr>
              <a:spLocks/>
            </p:cNvSpPr>
            <p:nvPr/>
          </p:nvSpPr>
          <p:spPr bwMode="auto">
            <a:xfrm>
              <a:off x="1446" y="2190"/>
              <a:ext cx="46" cy="13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43" y="13"/>
                </a:cxn>
                <a:cxn ang="0">
                  <a:pos x="44" y="9"/>
                </a:cxn>
                <a:cxn ang="0">
                  <a:pos x="46" y="6"/>
                </a:cxn>
                <a:cxn ang="0">
                  <a:pos x="4" y="0"/>
                </a:cxn>
                <a:cxn ang="0">
                  <a:pos x="1" y="3"/>
                </a:cxn>
                <a:cxn ang="0">
                  <a:pos x="0" y="8"/>
                </a:cxn>
              </a:cxnLst>
              <a:rect l="0" t="0" r="r" b="b"/>
              <a:pathLst>
                <a:path w="46" h="13">
                  <a:moveTo>
                    <a:pt x="0" y="8"/>
                  </a:moveTo>
                  <a:lnTo>
                    <a:pt x="43" y="13"/>
                  </a:lnTo>
                  <a:lnTo>
                    <a:pt x="44" y="9"/>
                  </a:lnTo>
                  <a:lnTo>
                    <a:pt x="46" y="6"/>
                  </a:lnTo>
                  <a:lnTo>
                    <a:pt x="4" y="0"/>
                  </a:lnTo>
                  <a:lnTo>
                    <a:pt x="1" y="3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0" name="Freeform 153"/>
            <p:cNvSpPr>
              <a:spLocks/>
            </p:cNvSpPr>
            <p:nvPr/>
          </p:nvSpPr>
          <p:spPr bwMode="auto">
            <a:xfrm>
              <a:off x="1425" y="2246"/>
              <a:ext cx="44" cy="12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42" y="8"/>
                </a:cxn>
                <a:cxn ang="0">
                  <a:pos x="44" y="3"/>
                </a:cxn>
                <a:cxn ang="0">
                  <a:pos x="44" y="0"/>
                </a:cxn>
                <a:cxn ang="0">
                  <a:pos x="2" y="4"/>
                </a:cxn>
                <a:cxn ang="0">
                  <a:pos x="0" y="8"/>
                </a:cxn>
                <a:cxn ang="0">
                  <a:pos x="0" y="12"/>
                </a:cxn>
              </a:cxnLst>
              <a:rect l="0" t="0" r="r" b="b"/>
              <a:pathLst>
                <a:path w="44" h="12">
                  <a:moveTo>
                    <a:pt x="0" y="12"/>
                  </a:moveTo>
                  <a:lnTo>
                    <a:pt x="42" y="8"/>
                  </a:lnTo>
                  <a:lnTo>
                    <a:pt x="44" y="3"/>
                  </a:lnTo>
                  <a:lnTo>
                    <a:pt x="44" y="0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" name="Freeform 154"/>
            <p:cNvSpPr>
              <a:spLocks/>
            </p:cNvSpPr>
            <p:nvPr/>
          </p:nvSpPr>
          <p:spPr bwMode="auto">
            <a:xfrm>
              <a:off x="1415" y="2299"/>
              <a:ext cx="43" cy="23"/>
            </a:xfrm>
            <a:custGeom>
              <a:avLst/>
              <a:gdLst/>
              <a:ahLst/>
              <a:cxnLst>
                <a:cxn ang="0">
                  <a:pos x="0" y="23"/>
                </a:cxn>
                <a:cxn ang="0">
                  <a:pos x="43" y="7"/>
                </a:cxn>
                <a:cxn ang="0">
                  <a:pos x="43" y="0"/>
                </a:cxn>
                <a:cxn ang="0">
                  <a:pos x="0" y="15"/>
                </a:cxn>
                <a:cxn ang="0">
                  <a:pos x="0" y="23"/>
                </a:cxn>
              </a:cxnLst>
              <a:rect l="0" t="0" r="r" b="b"/>
              <a:pathLst>
                <a:path w="43" h="23">
                  <a:moveTo>
                    <a:pt x="0" y="23"/>
                  </a:moveTo>
                  <a:lnTo>
                    <a:pt x="43" y="7"/>
                  </a:lnTo>
                  <a:lnTo>
                    <a:pt x="43" y="0"/>
                  </a:lnTo>
                  <a:lnTo>
                    <a:pt x="0" y="15"/>
                  </a:lnTo>
                  <a:lnTo>
                    <a:pt x="0" y="2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2" name="Freeform 155"/>
            <p:cNvSpPr>
              <a:spLocks/>
            </p:cNvSpPr>
            <p:nvPr/>
          </p:nvSpPr>
          <p:spPr bwMode="auto">
            <a:xfrm>
              <a:off x="1417" y="2353"/>
              <a:ext cx="39" cy="32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39" y="7"/>
                </a:cxn>
                <a:cxn ang="0">
                  <a:pos x="39" y="0"/>
                </a:cxn>
                <a:cxn ang="0">
                  <a:pos x="0" y="25"/>
                </a:cxn>
                <a:cxn ang="0">
                  <a:pos x="0" y="32"/>
                </a:cxn>
              </a:cxnLst>
              <a:rect l="0" t="0" r="r" b="b"/>
              <a:pathLst>
                <a:path w="39" h="32">
                  <a:moveTo>
                    <a:pt x="0" y="32"/>
                  </a:moveTo>
                  <a:lnTo>
                    <a:pt x="39" y="7"/>
                  </a:lnTo>
                  <a:lnTo>
                    <a:pt x="39" y="0"/>
                  </a:lnTo>
                  <a:lnTo>
                    <a:pt x="0" y="25"/>
                  </a:lnTo>
                  <a:lnTo>
                    <a:pt x="0" y="3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3" name="Freeform 156"/>
            <p:cNvSpPr>
              <a:spLocks/>
            </p:cNvSpPr>
            <p:nvPr/>
          </p:nvSpPr>
          <p:spPr bwMode="auto">
            <a:xfrm>
              <a:off x="1431" y="2407"/>
              <a:ext cx="34" cy="42"/>
            </a:xfrm>
            <a:custGeom>
              <a:avLst/>
              <a:gdLst/>
              <a:ahLst/>
              <a:cxnLst>
                <a:cxn ang="0">
                  <a:pos x="4" y="42"/>
                </a:cxn>
                <a:cxn ang="0">
                  <a:pos x="34" y="8"/>
                </a:cxn>
                <a:cxn ang="0">
                  <a:pos x="32" y="3"/>
                </a:cxn>
                <a:cxn ang="0">
                  <a:pos x="32" y="0"/>
                </a:cxn>
                <a:cxn ang="0">
                  <a:pos x="0" y="35"/>
                </a:cxn>
                <a:cxn ang="0">
                  <a:pos x="2" y="38"/>
                </a:cxn>
                <a:cxn ang="0">
                  <a:pos x="4" y="42"/>
                </a:cxn>
              </a:cxnLst>
              <a:rect l="0" t="0" r="r" b="b"/>
              <a:pathLst>
                <a:path w="34" h="42">
                  <a:moveTo>
                    <a:pt x="4" y="42"/>
                  </a:moveTo>
                  <a:lnTo>
                    <a:pt x="34" y="8"/>
                  </a:lnTo>
                  <a:lnTo>
                    <a:pt x="32" y="3"/>
                  </a:lnTo>
                  <a:lnTo>
                    <a:pt x="32" y="0"/>
                  </a:lnTo>
                  <a:lnTo>
                    <a:pt x="0" y="35"/>
                  </a:lnTo>
                  <a:lnTo>
                    <a:pt x="2" y="38"/>
                  </a:lnTo>
                  <a:lnTo>
                    <a:pt x="4" y="4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4" name="Freeform 157"/>
            <p:cNvSpPr>
              <a:spLocks/>
            </p:cNvSpPr>
            <p:nvPr/>
          </p:nvSpPr>
          <p:spPr bwMode="auto">
            <a:xfrm>
              <a:off x="1460" y="2459"/>
              <a:ext cx="25" cy="51"/>
            </a:xfrm>
            <a:custGeom>
              <a:avLst/>
              <a:gdLst/>
              <a:ahLst/>
              <a:cxnLst>
                <a:cxn ang="0">
                  <a:pos x="3" y="51"/>
                </a:cxn>
                <a:cxn ang="0">
                  <a:pos x="25" y="8"/>
                </a:cxn>
                <a:cxn ang="0">
                  <a:pos x="24" y="5"/>
                </a:cxn>
                <a:cxn ang="0">
                  <a:pos x="21" y="0"/>
                </a:cxn>
                <a:cxn ang="0">
                  <a:pos x="0" y="42"/>
                </a:cxn>
                <a:cxn ang="0">
                  <a:pos x="3" y="51"/>
                </a:cxn>
              </a:cxnLst>
              <a:rect l="0" t="0" r="r" b="b"/>
              <a:pathLst>
                <a:path w="25" h="51">
                  <a:moveTo>
                    <a:pt x="3" y="51"/>
                  </a:moveTo>
                  <a:lnTo>
                    <a:pt x="25" y="8"/>
                  </a:lnTo>
                  <a:lnTo>
                    <a:pt x="24" y="5"/>
                  </a:lnTo>
                  <a:lnTo>
                    <a:pt x="21" y="0"/>
                  </a:lnTo>
                  <a:lnTo>
                    <a:pt x="0" y="42"/>
                  </a:lnTo>
                  <a:lnTo>
                    <a:pt x="3" y="5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5" name="Freeform 158"/>
            <p:cNvSpPr>
              <a:spLocks/>
            </p:cNvSpPr>
            <p:nvPr/>
          </p:nvSpPr>
          <p:spPr bwMode="auto">
            <a:xfrm>
              <a:off x="1495" y="2503"/>
              <a:ext cx="17" cy="57"/>
            </a:xfrm>
            <a:custGeom>
              <a:avLst/>
              <a:gdLst/>
              <a:ahLst/>
              <a:cxnLst>
                <a:cxn ang="0">
                  <a:pos x="6" y="57"/>
                </a:cxn>
                <a:cxn ang="0">
                  <a:pos x="17" y="9"/>
                </a:cxn>
                <a:cxn ang="0">
                  <a:pos x="14" y="5"/>
                </a:cxn>
                <a:cxn ang="0">
                  <a:pos x="11" y="0"/>
                </a:cxn>
                <a:cxn ang="0">
                  <a:pos x="0" y="49"/>
                </a:cxn>
                <a:cxn ang="0">
                  <a:pos x="3" y="54"/>
                </a:cxn>
                <a:cxn ang="0">
                  <a:pos x="6" y="57"/>
                </a:cxn>
              </a:cxnLst>
              <a:rect l="0" t="0" r="r" b="b"/>
              <a:pathLst>
                <a:path w="17" h="57">
                  <a:moveTo>
                    <a:pt x="6" y="57"/>
                  </a:moveTo>
                  <a:lnTo>
                    <a:pt x="17" y="9"/>
                  </a:lnTo>
                  <a:lnTo>
                    <a:pt x="14" y="5"/>
                  </a:lnTo>
                  <a:lnTo>
                    <a:pt x="11" y="0"/>
                  </a:lnTo>
                  <a:lnTo>
                    <a:pt x="0" y="49"/>
                  </a:lnTo>
                  <a:lnTo>
                    <a:pt x="3" y="54"/>
                  </a:lnTo>
                  <a:lnTo>
                    <a:pt x="6" y="5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6" name="Freeform 159"/>
            <p:cNvSpPr>
              <a:spLocks/>
            </p:cNvSpPr>
            <p:nvPr/>
          </p:nvSpPr>
          <p:spPr bwMode="auto">
            <a:xfrm>
              <a:off x="1858" y="2119"/>
              <a:ext cx="11" cy="7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4" y="7"/>
                </a:cxn>
                <a:cxn ang="0">
                  <a:pos x="6" y="5"/>
                </a:cxn>
                <a:cxn ang="0">
                  <a:pos x="11" y="5"/>
                </a:cxn>
                <a:cxn ang="0">
                  <a:pos x="8" y="3"/>
                </a:cxn>
                <a:cxn ang="0">
                  <a:pos x="4" y="0"/>
                </a:cxn>
                <a:cxn ang="0">
                  <a:pos x="0" y="5"/>
                </a:cxn>
              </a:cxnLst>
              <a:rect l="0" t="0" r="r" b="b"/>
              <a:pathLst>
                <a:path w="11" h="7">
                  <a:moveTo>
                    <a:pt x="0" y="5"/>
                  </a:moveTo>
                  <a:lnTo>
                    <a:pt x="4" y="7"/>
                  </a:lnTo>
                  <a:lnTo>
                    <a:pt x="6" y="5"/>
                  </a:lnTo>
                  <a:lnTo>
                    <a:pt x="11" y="5"/>
                  </a:lnTo>
                  <a:lnTo>
                    <a:pt x="8" y="3"/>
                  </a:lnTo>
                  <a:lnTo>
                    <a:pt x="4" y="0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800">
                <a:latin typeface="+mn-lt"/>
                <a:ea typeface="+mn-ea"/>
                <a:cs typeface="+mn-cs"/>
              </a:endParaRPr>
            </a:p>
          </p:txBody>
        </p:sp>
      </p:grpSp>
      <p:pic>
        <p:nvPicPr>
          <p:cNvPr id="47" name="Bild 9" descr="Wortmarke_dt.png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5098" y="324275"/>
            <a:ext cx="3214511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8" name="Group 117"/>
          <p:cNvGrpSpPr>
            <a:grpSpLocks/>
          </p:cNvGrpSpPr>
          <p:nvPr/>
        </p:nvGrpSpPr>
        <p:grpSpPr bwMode="auto">
          <a:xfrm>
            <a:off x="6348522" y="5085515"/>
            <a:ext cx="1156667" cy="1301632"/>
            <a:chOff x="1346" y="1940"/>
            <a:chExt cx="797" cy="796"/>
          </a:xfrm>
          <a:solidFill>
            <a:schemeClr val="bg2"/>
          </a:solidFill>
        </p:grpSpPr>
        <p:sp>
          <p:nvSpPr>
            <p:cNvPr id="49" name="Freeform 118"/>
            <p:cNvSpPr>
              <a:spLocks/>
            </p:cNvSpPr>
            <p:nvPr/>
          </p:nvSpPr>
          <p:spPr bwMode="auto">
            <a:xfrm>
              <a:off x="1346" y="1940"/>
              <a:ext cx="797" cy="796"/>
            </a:xfrm>
            <a:custGeom>
              <a:avLst/>
              <a:gdLst/>
              <a:ahLst/>
              <a:cxnLst>
                <a:cxn ang="0">
                  <a:pos x="19" y="321"/>
                </a:cxn>
                <a:cxn ang="0">
                  <a:pos x="58" y="214"/>
                </a:cxn>
                <a:cxn ang="0">
                  <a:pos x="125" y="125"/>
                </a:cxn>
                <a:cxn ang="0">
                  <a:pos x="214" y="59"/>
                </a:cxn>
                <a:cxn ang="0">
                  <a:pos x="320" y="20"/>
                </a:cxn>
                <a:cxn ang="0">
                  <a:pos x="437" y="14"/>
                </a:cxn>
                <a:cxn ang="0">
                  <a:pos x="549" y="43"/>
                </a:cxn>
                <a:cxn ang="0">
                  <a:pos x="644" y="101"/>
                </a:cxn>
                <a:cxn ang="0">
                  <a:pos x="719" y="182"/>
                </a:cxn>
                <a:cxn ang="0">
                  <a:pos x="768" y="284"/>
                </a:cxn>
                <a:cxn ang="0">
                  <a:pos x="785" y="399"/>
                </a:cxn>
                <a:cxn ang="0">
                  <a:pos x="768" y="514"/>
                </a:cxn>
                <a:cxn ang="0">
                  <a:pos x="719" y="614"/>
                </a:cxn>
                <a:cxn ang="0">
                  <a:pos x="644" y="696"/>
                </a:cxn>
                <a:cxn ang="0">
                  <a:pos x="549" y="755"/>
                </a:cxn>
                <a:cxn ang="0">
                  <a:pos x="437" y="783"/>
                </a:cxn>
                <a:cxn ang="0">
                  <a:pos x="320" y="777"/>
                </a:cxn>
                <a:cxn ang="0">
                  <a:pos x="214" y="738"/>
                </a:cxn>
                <a:cxn ang="0">
                  <a:pos x="125" y="672"/>
                </a:cxn>
                <a:cxn ang="0">
                  <a:pos x="58" y="583"/>
                </a:cxn>
                <a:cxn ang="0">
                  <a:pos x="19" y="477"/>
                </a:cxn>
                <a:cxn ang="0">
                  <a:pos x="12" y="399"/>
                </a:cxn>
                <a:cxn ang="0">
                  <a:pos x="8" y="479"/>
                </a:cxn>
                <a:cxn ang="0">
                  <a:pos x="48" y="588"/>
                </a:cxn>
                <a:cxn ang="0">
                  <a:pos x="117" y="679"/>
                </a:cxn>
                <a:cxn ang="0">
                  <a:pos x="209" y="747"/>
                </a:cxn>
                <a:cxn ang="0">
                  <a:pos x="318" y="787"/>
                </a:cxn>
                <a:cxn ang="0">
                  <a:pos x="439" y="794"/>
                </a:cxn>
                <a:cxn ang="0">
                  <a:pos x="553" y="764"/>
                </a:cxn>
                <a:cxn ang="0">
                  <a:pos x="651" y="705"/>
                </a:cxn>
                <a:cxn ang="0">
                  <a:pos x="728" y="621"/>
                </a:cxn>
                <a:cxn ang="0">
                  <a:pos x="779" y="517"/>
                </a:cxn>
                <a:cxn ang="0">
                  <a:pos x="797" y="399"/>
                </a:cxn>
                <a:cxn ang="0">
                  <a:pos x="779" y="280"/>
                </a:cxn>
                <a:cxn ang="0">
                  <a:pos x="728" y="176"/>
                </a:cxn>
                <a:cxn ang="0">
                  <a:pos x="651" y="91"/>
                </a:cxn>
                <a:cxn ang="0">
                  <a:pos x="553" y="32"/>
                </a:cxn>
                <a:cxn ang="0">
                  <a:pos x="439" y="2"/>
                </a:cxn>
                <a:cxn ang="0">
                  <a:pos x="318" y="9"/>
                </a:cxn>
                <a:cxn ang="0">
                  <a:pos x="209" y="49"/>
                </a:cxn>
                <a:cxn ang="0">
                  <a:pos x="117" y="117"/>
                </a:cxn>
                <a:cxn ang="0">
                  <a:pos x="48" y="208"/>
                </a:cxn>
                <a:cxn ang="0">
                  <a:pos x="8" y="319"/>
                </a:cxn>
                <a:cxn ang="0">
                  <a:pos x="12" y="399"/>
                </a:cxn>
              </a:cxnLst>
              <a:rect l="0" t="0" r="r" b="b"/>
              <a:pathLst>
                <a:path w="797" h="796">
                  <a:moveTo>
                    <a:pt x="12" y="399"/>
                  </a:moveTo>
                  <a:lnTo>
                    <a:pt x="13" y="359"/>
                  </a:lnTo>
                  <a:lnTo>
                    <a:pt x="19" y="321"/>
                  </a:lnTo>
                  <a:lnTo>
                    <a:pt x="29" y="284"/>
                  </a:lnTo>
                  <a:lnTo>
                    <a:pt x="42" y="248"/>
                  </a:lnTo>
                  <a:lnTo>
                    <a:pt x="58" y="214"/>
                  </a:lnTo>
                  <a:lnTo>
                    <a:pt x="78" y="182"/>
                  </a:lnTo>
                  <a:lnTo>
                    <a:pt x="100" y="153"/>
                  </a:lnTo>
                  <a:lnTo>
                    <a:pt x="125" y="125"/>
                  </a:lnTo>
                  <a:lnTo>
                    <a:pt x="153" y="101"/>
                  </a:lnTo>
                  <a:lnTo>
                    <a:pt x="183" y="78"/>
                  </a:lnTo>
                  <a:lnTo>
                    <a:pt x="214" y="59"/>
                  </a:lnTo>
                  <a:lnTo>
                    <a:pt x="248" y="43"/>
                  </a:lnTo>
                  <a:lnTo>
                    <a:pt x="284" y="30"/>
                  </a:lnTo>
                  <a:lnTo>
                    <a:pt x="320" y="20"/>
                  </a:lnTo>
                  <a:lnTo>
                    <a:pt x="359" y="14"/>
                  </a:lnTo>
                  <a:lnTo>
                    <a:pt x="398" y="12"/>
                  </a:lnTo>
                  <a:lnTo>
                    <a:pt x="437" y="14"/>
                  </a:lnTo>
                  <a:lnTo>
                    <a:pt x="476" y="20"/>
                  </a:lnTo>
                  <a:lnTo>
                    <a:pt x="513" y="30"/>
                  </a:lnTo>
                  <a:lnTo>
                    <a:pt x="549" y="43"/>
                  </a:lnTo>
                  <a:lnTo>
                    <a:pt x="582" y="59"/>
                  </a:lnTo>
                  <a:lnTo>
                    <a:pt x="614" y="78"/>
                  </a:lnTo>
                  <a:lnTo>
                    <a:pt x="644" y="101"/>
                  </a:lnTo>
                  <a:lnTo>
                    <a:pt x="671" y="125"/>
                  </a:lnTo>
                  <a:lnTo>
                    <a:pt x="696" y="153"/>
                  </a:lnTo>
                  <a:lnTo>
                    <a:pt x="719" y="182"/>
                  </a:lnTo>
                  <a:lnTo>
                    <a:pt x="738" y="214"/>
                  </a:lnTo>
                  <a:lnTo>
                    <a:pt x="755" y="248"/>
                  </a:lnTo>
                  <a:lnTo>
                    <a:pt x="768" y="284"/>
                  </a:lnTo>
                  <a:lnTo>
                    <a:pt x="777" y="321"/>
                  </a:lnTo>
                  <a:lnTo>
                    <a:pt x="784" y="359"/>
                  </a:lnTo>
                  <a:lnTo>
                    <a:pt x="785" y="399"/>
                  </a:lnTo>
                  <a:lnTo>
                    <a:pt x="784" y="439"/>
                  </a:lnTo>
                  <a:lnTo>
                    <a:pt x="777" y="477"/>
                  </a:lnTo>
                  <a:lnTo>
                    <a:pt x="768" y="514"/>
                  </a:lnTo>
                  <a:lnTo>
                    <a:pt x="755" y="549"/>
                  </a:lnTo>
                  <a:lnTo>
                    <a:pt x="738" y="583"/>
                  </a:lnTo>
                  <a:lnTo>
                    <a:pt x="719" y="614"/>
                  </a:lnTo>
                  <a:lnTo>
                    <a:pt x="696" y="644"/>
                  </a:lnTo>
                  <a:lnTo>
                    <a:pt x="671" y="672"/>
                  </a:lnTo>
                  <a:lnTo>
                    <a:pt x="644" y="696"/>
                  </a:lnTo>
                  <a:lnTo>
                    <a:pt x="614" y="718"/>
                  </a:lnTo>
                  <a:lnTo>
                    <a:pt x="582" y="738"/>
                  </a:lnTo>
                  <a:lnTo>
                    <a:pt x="549" y="755"/>
                  </a:lnTo>
                  <a:lnTo>
                    <a:pt x="513" y="767"/>
                  </a:lnTo>
                  <a:lnTo>
                    <a:pt x="476" y="777"/>
                  </a:lnTo>
                  <a:lnTo>
                    <a:pt x="437" y="783"/>
                  </a:lnTo>
                  <a:lnTo>
                    <a:pt x="398" y="784"/>
                  </a:lnTo>
                  <a:lnTo>
                    <a:pt x="359" y="783"/>
                  </a:lnTo>
                  <a:lnTo>
                    <a:pt x="320" y="777"/>
                  </a:lnTo>
                  <a:lnTo>
                    <a:pt x="284" y="767"/>
                  </a:lnTo>
                  <a:lnTo>
                    <a:pt x="248" y="755"/>
                  </a:lnTo>
                  <a:lnTo>
                    <a:pt x="214" y="738"/>
                  </a:lnTo>
                  <a:lnTo>
                    <a:pt x="183" y="718"/>
                  </a:lnTo>
                  <a:lnTo>
                    <a:pt x="153" y="696"/>
                  </a:lnTo>
                  <a:lnTo>
                    <a:pt x="125" y="672"/>
                  </a:lnTo>
                  <a:lnTo>
                    <a:pt x="100" y="644"/>
                  </a:lnTo>
                  <a:lnTo>
                    <a:pt x="78" y="614"/>
                  </a:lnTo>
                  <a:lnTo>
                    <a:pt x="58" y="583"/>
                  </a:lnTo>
                  <a:lnTo>
                    <a:pt x="42" y="549"/>
                  </a:lnTo>
                  <a:lnTo>
                    <a:pt x="29" y="514"/>
                  </a:lnTo>
                  <a:lnTo>
                    <a:pt x="19" y="477"/>
                  </a:lnTo>
                  <a:lnTo>
                    <a:pt x="13" y="439"/>
                  </a:lnTo>
                  <a:lnTo>
                    <a:pt x="12" y="399"/>
                  </a:lnTo>
                  <a:lnTo>
                    <a:pt x="12" y="399"/>
                  </a:lnTo>
                  <a:lnTo>
                    <a:pt x="0" y="399"/>
                  </a:lnTo>
                  <a:lnTo>
                    <a:pt x="1" y="440"/>
                  </a:lnTo>
                  <a:lnTo>
                    <a:pt x="8" y="479"/>
                  </a:lnTo>
                  <a:lnTo>
                    <a:pt x="17" y="517"/>
                  </a:lnTo>
                  <a:lnTo>
                    <a:pt x="31" y="553"/>
                  </a:lnTo>
                  <a:lnTo>
                    <a:pt x="48" y="588"/>
                  </a:lnTo>
                  <a:lnTo>
                    <a:pt x="68" y="621"/>
                  </a:lnTo>
                  <a:lnTo>
                    <a:pt x="91" y="652"/>
                  </a:lnTo>
                  <a:lnTo>
                    <a:pt x="117" y="679"/>
                  </a:lnTo>
                  <a:lnTo>
                    <a:pt x="145" y="705"/>
                  </a:lnTo>
                  <a:lnTo>
                    <a:pt x="176" y="728"/>
                  </a:lnTo>
                  <a:lnTo>
                    <a:pt x="209" y="747"/>
                  </a:lnTo>
                  <a:lnTo>
                    <a:pt x="244" y="764"/>
                  </a:lnTo>
                  <a:lnTo>
                    <a:pt x="280" y="778"/>
                  </a:lnTo>
                  <a:lnTo>
                    <a:pt x="318" y="787"/>
                  </a:lnTo>
                  <a:lnTo>
                    <a:pt x="357" y="794"/>
                  </a:lnTo>
                  <a:lnTo>
                    <a:pt x="398" y="796"/>
                  </a:lnTo>
                  <a:lnTo>
                    <a:pt x="439" y="794"/>
                  </a:lnTo>
                  <a:lnTo>
                    <a:pt x="478" y="787"/>
                  </a:lnTo>
                  <a:lnTo>
                    <a:pt x="516" y="778"/>
                  </a:lnTo>
                  <a:lnTo>
                    <a:pt x="553" y="764"/>
                  </a:lnTo>
                  <a:lnTo>
                    <a:pt x="588" y="747"/>
                  </a:lnTo>
                  <a:lnTo>
                    <a:pt x="620" y="728"/>
                  </a:lnTo>
                  <a:lnTo>
                    <a:pt x="651" y="705"/>
                  </a:lnTo>
                  <a:lnTo>
                    <a:pt x="680" y="679"/>
                  </a:lnTo>
                  <a:lnTo>
                    <a:pt x="706" y="652"/>
                  </a:lnTo>
                  <a:lnTo>
                    <a:pt x="728" y="621"/>
                  </a:lnTo>
                  <a:lnTo>
                    <a:pt x="748" y="588"/>
                  </a:lnTo>
                  <a:lnTo>
                    <a:pt x="765" y="553"/>
                  </a:lnTo>
                  <a:lnTo>
                    <a:pt x="779" y="517"/>
                  </a:lnTo>
                  <a:lnTo>
                    <a:pt x="788" y="479"/>
                  </a:lnTo>
                  <a:lnTo>
                    <a:pt x="795" y="440"/>
                  </a:lnTo>
                  <a:lnTo>
                    <a:pt x="797" y="399"/>
                  </a:lnTo>
                  <a:lnTo>
                    <a:pt x="795" y="358"/>
                  </a:lnTo>
                  <a:lnTo>
                    <a:pt x="788" y="319"/>
                  </a:lnTo>
                  <a:lnTo>
                    <a:pt x="779" y="280"/>
                  </a:lnTo>
                  <a:lnTo>
                    <a:pt x="765" y="244"/>
                  </a:lnTo>
                  <a:lnTo>
                    <a:pt x="748" y="208"/>
                  </a:lnTo>
                  <a:lnTo>
                    <a:pt x="728" y="176"/>
                  </a:lnTo>
                  <a:lnTo>
                    <a:pt x="706" y="145"/>
                  </a:lnTo>
                  <a:lnTo>
                    <a:pt x="680" y="117"/>
                  </a:lnTo>
                  <a:lnTo>
                    <a:pt x="651" y="91"/>
                  </a:lnTo>
                  <a:lnTo>
                    <a:pt x="620" y="68"/>
                  </a:lnTo>
                  <a:lnTo>
                    <a:pt x="588" y="49"/>
                  </a:lnTo>
                  <a:lnTo>
                    <a:pt x="553" y="32"/>
                  </a:lnTo>
                  <a:lnTo>
                    <a:pt x="516" y="18"/>
                  </a:lnTo>
                  <a:lnTo>
                    <a:pt x="478" y="9"/>
                  </a:lnTo>
                  <a:lnTo>
                    <a:pt x="439" y="2"/>
                  </a:lnTo>
                  <a:lnTo>
                    <a:pt x="398" y="0"/>
                  </a:lnTo>
                  <a:lnTo>
                    <a:pt x="357" y="2"/>
                  </a:lnTo>
                  <a:lnTo>
                    <a:pt x="318" y="9"/>
                  </a:lnTo>
                  <a:lnTo>
                    <a:pt x="280" y="18"/>
                  </a:lnTo>
                  <a:lnTo>
                    <a:pt x="244" y="32"/>
                  </a:lnTo>
                  <a:lnTo>
                    <a:pt x="209" y="49"/>
                  </a:lnTo>
                  <a:lnTo>
                    <a:pt x="176" y="68"/>
                  </a:lnTo>
                  <a:lnTo>
                    <a:pt x="145" y="91"/>
                  </a:lnTo>
                  <a:lnTo>
                    <a:pt x="117" y="117"/>
                  </a:lnTo>
                  <a:lnTo>
                    <a:pt x="91" y="145"/>
                  </a:lnTo>
                  <a:lnTo>
                    <a:pt x="68" y="176"/>
                  </a:lnTo>
                  <a:lnTo>
                    <a:pt x="48" y="208"/>
                  </a:lnTo>
                  <a:lnTo>
                    <a:pt x="31" y="244"/>
                  </a:lnTo>
                  <a:lnTo>
                    <a:pt x="17" y="280"/>
                  </a:lnTo>
                  <a:lnTo>
                    <a:pt x="8" y="319"/>
                  </a:lnTo>
                  <a:lnTo>
                    <a:pt x="1" y="358"/>
                  </a:lnTo>
                  <a:lnTo>
                    <a:pt x="0" y="399"/>
                  </a:lnTo>
                  <a:lnTo>
                    <a:pt x="12" y="39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800">
                <a:solidFill>
                  <a:schemeClr val="bg2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0" name="Freeform 119"/>
            <p:cNvSpPr>
              <a:spLocks/>
            </p:cNvSpPr>
            <p:nvPr/>
          </p:nvSpPr>
          <p:spPr bwMode="auto">
            <a:xfrm>
              <a:off x="1545" y="2127"/>
              <a:ext cx="468" cy="552"/>
            </a:xfrm>
            <a:custGeom>
              <a:avLst/>
              <a:gdLst/>
              <a:ahLst/>
              <a:cxnLst>
                <a:cxn ang="0">
                  <a:pos x="408" y="329"/>
                </a:cxn>
                <a:cxn ang="0">
                  <a:pos x="401" y="340"/>
                </a:cxn>
                <a:cxn ang="0">
                  <a:pos x="424" y="349"/>
                </a:cxn>
                <a:cxn ang="0">
                  <a:pos x="410" y="369"/>
                </a:cxn>
                <a:cxn ang="0">
                  <a:pos x="337" y="441"/>
                </a:cxn>
                <a:cxn ang="0">
                  <a:pos x="195" y="342"/>
                </a:cxn>
                <a:cxn ang="0">
                  <a:pos x="147" y="314"/>
                </a:cxn>
                <a:cxn ang="0">
                  <a:pos x="187" y="260"/>
                </a:cxn>
                <a:cxn ang="0">
                  <a:pos x="247" y="300"/>
                </a:cxn>
                <a:cxn ang="0">
                  <a:pos x="288" y="176"/>
                </a:cxn>
                <a:cxn ang="0">
                  <a:pos x="374" y="121"/>
                </a:cxn>
                <a:cxn ang="0">
                  <a:pos x="437" y="204"/>
                </a:cxn>
                <a:cxn ang="0">
                  <a:pos x="433" y="181"/>
                </a:cxn>
                <a:cxn ang="0">
                  <a:pos x="417" y="78"/>
                </a:cxn>
                <a:cxn ang="0">
                  <a:pos x="395" y="10"/>
                </a:cxn>
                <a:cxn ang="0">
                  <a:pos x="352" y="22"/>
                </a:cxn>
                <a:cxn ang="0">
                  <a:pos x="163" y="235"/>
                </a:cxn>
                <a:cxn ang="0">
                  <a:pos x="136" y="309"/>
                </a:cxn>
                <a:cxn ang="0">
                  <a:pos x="143" y="322"/>
                </a:cxn>
                <a:cxn ang="0">
                  <a:pos x="154" y="335"/>
                </a:cxn>
                <a:cxn ang="0">
                  <a:pos x="148" y="444"/>
                </a:cxn>
                <a:cxn ang="0">
                  <a:pos x="81" y="458"/>
                </a:cxn>
                <a:cxn ang="0">
                  <a:pos x="174" y="419"/>
                </a:cxn>
                <a:cxn ang="0">
                  <a:pos x="178" y="361"/>
                </a:cxn>
                <a:cxn ang="0">
                  <a:pos x="140" y="469"/>
                </a:cxn>
                <a:cxn ang="0">
                  <a:pos x="32" y="393"/>
                </a:cxn>
                <a:cxn ang="0">
                  <a:pos x="50" y="430"/>
                </a:cxn>
                <a:cxn ang="0">
                  <a:pos x="47" y="516"/>
                </a:cxn>
                <a:cxn ang="0">
                  <a:pos x="134" y="546"/>
                </a:cxn>
                <a:cxn ang="0">
                  <a:pos x="328" y="546"/>
                </a:cxn>
                <a:cxn ang="0">
                  <a:pos x="399" y="433"/>
                </a:cxn>
                <a:cxn ang="0">
                  <a:pos x="428" y="344"/>
                </a:cxn>
                <a:cxn ang="0">
                  <a:pos x="435" y="291"/>
                </a:cxn>
                <a:cxn ang="0">
                  <a:pos x="38" y="497"/>
                </a:cxn>
                <a:cxn ang="0">
                  <a:pos x="66" y="523"/>
                </a:cxn>
                <a:cxn ang="0">
                  <a:pos x="75" y="515"/>
                </a:cxn>
                <a:cxn ang="0">
                  <a:pos x="178" y="239"/>
                </a:cxn>
                <a:cxn ang="0">
                  <a:pos x="387" y="28"/>
                </a:cxn>
                <a:cxn ang="0">
                  <a:pos x="404" y="83"/>
                </a:cxn>
                <a:cxn ang="0">
                  <a:pos x="203" y="237"/>
                </a:cxn>
                <a:cxn ang="0">
                  <a:pos x="460" y="276"/>
                </a:cxn>
                <a:cxn ang="0">
                  <a:pos x="460" y="276"/>
                </a:cxn>
                <a:cxn ang="0">
                  <a:pos x="338" y="133"/>
                </a:cxn>
                <a:cxn ang="0">
                  <a:pos x="229" y="280"/>
                </a:cxn>
                <a:cxn ang="0">
                  <a:pos x="231" y="215"/>
                </a:cxn>
                <a:cxn ang="0">
                  <a:pos x="244" y="230"/>
                </a:cxn>
                <a:cxn ang="0">
                  <a:pos x="269" y="197"/>
                </a:cxn>
                <a:cxn ang="0">
                  <a:pos x="258" y="284"/>
                </a:cxn>
                <a:cxn ang="0">
                  <a:pos x="272" y="158"/>
                </a:cxn>
                <a:cxn ang="0">
                  <a:pos x="288" y="166"/>
                </a:cxn>
                <a:cxn ang="0">
                  <a:pos x="198" y="273"/>
                </a:cxn>
                <a:cxn ang="0">
                  <a:pos x="90" y="530"/>
                </a:cxn>
                <a:cxn ang="0">
                  <a:pos x="104" y="505"/>
                </a:cxn>
                <a:cxn ang="0">
                  <a:pos x="162" y="538"/>
                </a:cxn>
                <a:cxn ang="0">
                  <a:pos x="122" y="479"/>
                </a:cxn>
                <a:cxn ang="0">
                  <a:pos x="460" y="276"/>
                </a:cxn>
                <a:cxn ang="0">
                  <a:pos x="190" y="506"/>
                </a:cxn>
                <a:cxn ang="0">
                  <a:pos x="305" y="523"/>
                </a:cxn>
                <a:cxn ang="0">
                  <a:pos x="178" y="537"/>
                </a:cxn>
                <a:cxn ang="0">
                  <a:pos x="206" y="479"/>
                </a:cxn>
                <a:cxn ang="0">
                  <a:pos x="245" y="413"/>
                </a:cxn>
              </a:cxnLst>
              <a:rect l="0" t="0" r="r" b="b"/>
              <a:pathLst>
                <a:path w="468" h="552">
                  <a:moveTo>
                    <a:pt x="460" y="276"/>
                  </a:moveTo>
                  <a:lnTo>
                    <a:pt x="452" y="282"/>
                  </a:lnTo>
                  <a:lnTo>
                    <a:pt x="442" y="285"/>
                  </a:lnTo>
                  <a:lnTo>
                    <a:pt x="432" y="289"/>
                  </a:lnTo>
                  <a:lnTo>
                    <a:pt x="422" y="294"/>
                  </a:lnTo>
                  <a:lnTo>
                    <a:pt x="419" y="298"/>
                  </a:lnTo>
                  <a:lnTo>
                    <a:pt x="418" y="303"/>
                  </a:lnTo>
                  <a:lnTo>
                    <a:pt x="420" y="313"/>
                  </a:lnTo>
                  <a:lnTo>
                    <a:pt x="423" y="319"/>
                  </a:lnTo>
                  <a:lnTo>
                    <a:pt x="423" y="322"/>
                  </a:lnTo>
                  <a:lnTo>
                    <a:pt x="421" y="323"/>
                  </a:lnTo>
                  <a:lnTo>
                    <a:pt x="416" y="324"/>
                  </a:lnTo>
                  <a:lnTo>
                    <a:pt x="408" y="329"/>
                  </a:lnTo>
                  <a:lnTo>
                    <a:pt x="405" y="333"/>
                  </a:lnTo>
                  <a:lnTo>
                    <a:pt x="402" y="336"/>
                  </a:lnTo>
                  <a:lnTo>
                    <a:pt x="394" y="341"/>
                  </a:lnTo>
                  <a:lnTo>
                    <a:pt x="389" y="342"/>
                  </a:lnTo>
                  <a:lnTo>
                    <a:pt x="383" y="342"/>
                  </a:lnTo>
                  <a:lnTo>
                    <a:pt x="381" y="343"/>
                  </a:lnTo>
                  <a:lnTo>
                    <a:pt x="380" y="343"/>
                  </a:lnTo>
                  <a:lnTo>
                    <a:pt x="381" y="344"/>
                  </a:lnTo>
                  <a:lnTo>
                    <a:pt x="383" y="346"/>
                  </a:lnTo>
                  <a:lnTo>
                    <a:pt x="387" y="346"/>
                  </a:lnTo>
                  <a:lnTo>
                    <a:pt x="392" y="346"/>
                  </a:lnTo>
                  <a:lnTo>
                    <a:pt x="395" y="345"/>
                  </a:lnTo>
                  <a:lnTo>
                    <a:pt x="401" y="340"/>
                  </a:lnTo>
                  <a:lnTo>
                    <a:pt x="404" y="336"/>
                  </a:lnTo>
                  <a:lnTo>
                    <a:pt x="410" y="331"/>
                  </a:lnTo>
                  <a:lnTo>
                    <a:pt x="414" y="328"/>
                  </a:lnTo>
                  <a:lnTo>
                    <a:pt x="419" y="327"/>
                  </a:lnTo>
                  <a:lnTo>
                    <a:pt x="424" y="328"/>
                  </a:lnTo>
                  <a:lnTo>
                    <a:pt x="426" y="330"/>
                  </a:lnTo>
                  <a:lnTo>
                    <a:pt x="425" y="334"/>
                  </a:lnTo>
                  <a:lnTo>
                    <a:pt x="422" y="336"/>
                  </a:lnTo>
                  <a:lnTo>
                    <a:pt x="418" y="338"/>
                  </a:lnTo>
                  <a:lnTo>
                    <a:pt x="416" y="340"/>
                  </a:lnTo>
                  <a:lnTo>
                    <a:pt x="422" y="346"/>
                  </a:lnTo>
                  <a:lnTo>
                    <a:pt x="424" y="348"/>
                  </a:lnTo>
                  <a:lnTo>
                    <a:pt x="424" y="349"/>
                  </a:lnTo>
                  <a:lnTo>
                    <a:pt x="424" y="353"/>
                  </a:lnTo>
                  <a:lnTo>
                    <a:pt x="420" y="355"/>
                  </a:lnTo>
                  <a:lnTo>
                    <a:pt x="414" y="355"/>
                  </a:lnTo>
                  <a:lnTo>
                    <a:pt x="402" y="351"/>
                  </a:lnTo>
                  <a:lnTo>
                    <a:pt x="402" y="350"/>
                  </a:lnTo>
                  <a:lnTo>
                    <a:pt x="399" y="351"/>
                  </a:lnTo>
                  <a:lnTo>
                    <a:pt x="403" y="356"/>
                  </a:lnTo>
                  <a:lnTo>
                    <a:pt x="409" y="358"/>
                  </a:lnTo>
                  <a:lnTo>
                    <a:pt x="416" y="358"/>
                  </a:lnTo>
                  <a:lnTo>
                    <a:pt x="415" y="360"/>
                  </a:lnTo>
                  <a:lnTo>
                    <a:pt x="414" y="363"/>
                  </a:lnTo>
                  <a:lnTo>
                    <a:pt x="411" y="367"/>
                  </a:lnTo>
                  <a:lnTo>
                    <a:pt x="410" y="369"/>
                  </a:lnTo>
                  <a:lnTo>
                    <a:pt x="408" y="378"/>
                  </a:lnTo>
                  <a:lnTo>
                    <a:pt x="408" y="387"/>
                  </a:lnTo>
                  <a:lnTo>
                    <a:pt x="409" y="395"/>
                  </a:lnTo>
                  <a:lnTo>
                    <a:pt x="408" y="404"/>
                  </a:lnTo>
                  <a:lnTo>
                    <a:pt x="406" y="411"/>
                  </a:lnTo>
                  <a:lnTo>
                    <a:pt x="404" y="415"/>
                  </a:lnTo>
                  <a:lnTo>
                    <a:pt x="402" y="420"/>
                  </a:lnTo>
                  <a:lnTo>
                    <a:pt x="397" y="425"/>
                  </a:lnTo>
                  <a:lnTo>
                    <a:pt x="386" y="431"/>
                  </a:lnTo>
                  <a:lnTo>
                    <a:pt x="376" y="436"/>
                  </a:lnTo>
                  <a:lnTo>
                    <a:pt x="364" y="439"/>
                  </a:lnTo>
                  <a:lnTo>
                    <a:pt x="352" y="440"/>
                  </a:lnTo>
                  <a:lnTo>
                    <a:pt x="337" y="441"/>
                  </a:lnTo>
                  <a:lnTo>
                    <a:pt x="322" y="439"/>
                  </a:lnTo>
                  <a:lnTo>
                    <a:pt x="309" y="438"/>
                  </a:lnTo>
                  <a:lnTo>
                    <a:pt x="296" y="433"/>
                  </a:lnTo>
                  <a:lnTo>
                    <a:pt x="271" y="421"/>
                  </a:lnTo>
                  <a:lnTo>
                    <a:pt x="247" y="404"/>
                  </a:lnTo>
                  <a:lnTo>
                    <a:pt x="236" y="396"/>
                  </a:lnTo>
                  <a:lnTo>
                    <a:pt x="227" y="388"/>
                  </a:lnTo>
                  <a:lnTo>
                    <a:pt x="219" y="382"/>
                  </a:lnTo>
                  <a:lnTo>
                    <a:pt x="212" y="375"/>
                  </a:lnTo>
                  <a:lnTo>
                    <a:pt x="201" y="363"/>
                  </a:lnTo>
                  <a:lnTo>
                    <a:pt x="193" y="353"/>
                  </a:lnTo>
                  <a:lnTo>
                    <a:pt x="195" y="346"/>
                  </a:lnTo>
                  <a:lnTo>
                    <a:pt x="195" y="342"/>
                  </a:lnTo>
                  <a:lnTo>
                    <a:pt x="193" y="338"/>
                  </a:lnTo>
                  <a:lnTo>
                    <a:pt x="192" y="339"/>
                  </a:lnTo>
                  <a:lnTo>
                    <a:pt x="191" y="340"/>
                  </a:lnTo>
                  <a:lnTo>
                    <a:pt x="190" y="344"/>
                  </a:lnTo>
                  <a:lnTo>
                    <a:pt x="183" y="348"/>
                  </a:lnTo>
                  <a:lnTo>
                    <a:pt x="179" y="349"/>
                  </a:lnTo>
                  <a:lnTo>
                    <a:pt x="176" y="349"/>
                  </a:lnTo>
                  <a:lnTo>
                    <a:pt x="168" y="345"/>
                  </a:lnTo>
                  <a:lnTo>
                    <a:pt x="163" y="337"/>
                  </a:lnTo>
                  <a:lnTo>
                    <a:pt x="161" y="333"/>
                  </a:lnTo>
                  <a:lnTo>
                    <a:pt x="159" y="329"/>
                  </a:lnTo>
                  <a:lnTo>
                    <a:pt x="153" y="321"/>
                  </a:lnTo>
                  <a:lnTo>
                    <a:pt x="147" y="314"/>
                  </a:lnTo>
                  <a:lnTo>
                    <a:pt x="142" y="306"/>
                  </a:lnTo>
                  <a:lnTo>
                    <a:pt x="139" y="298"/>
                  </a:lnTo>
                  <a:lnTo>
                    <a:pt x="137" y="290"/>
                  </a:lnTo>
                  <a:lnTo>
                    <a:pt x="137" y="273"/>
                  </a:lnTo>
                  <a:lnTo>
                    <a:pt x="139" y="265"/>
                  </a:lnTo>
                  <a:lnTo>
                    <a:pt x="141" y="256"/>
                  </a:lnTo>
                  <a:lnTo>
                    <a:pt x="147" y="248"/>
                  </a:lnTo>
                  <a:lnTo>
                    <a:pt x="156" y="242"/>
                  </a:lnTo>
                  <a:lnTo>
                    <a:pt x="169" y="243"/>
                  </a:lnTo>
                  <a:lnTo>
                    <a:pt x="175" y="244"/>
                  </a:lnTo>
                  <a:lnTo>
                    <a:pt x="180" y="249"/>
                  </a:lnTo>
                  <a:lnTo>
                    <a:pt x="184" y="254"/>
                  </a:lnTo>
                  <a:lnTo>
                    <a:pt x="187" y="260"/>
                  </a:lnTo>
                  <a:lnTo>
                    <a:pt x="192" y="274"/>
                  </a:lnTo>
                  <a:lnTo>
                    <a:pt x="195" y="285"/>
                  </a:lnTo>
                  <a:lnTo>
                    <a:pt x="206" y="288"/>
                  </a:lnTo>
                  <a:lnTo>
                    <a:pt x="212" y="287"/>
                  </a:lnTo>
                  <a:lnTo>
                    <a:pt x="217" y="283"/>
                  </a:lnTo>
                  <a:lnTo>
                    <a:pt x="220" y="285"/>
                  </a:lnTo>
                  <a:lnTo>
                    <a:pt x="222" y="289"/>
                  </a:lnTo>
                  <a:lnTo>
                    <a:pt x="224" y="292"/>
                  </a:lnTo>
                  <a:lnTo>
                    <a:pt x="228" y="294"/>
                  </a:lnTo>
                  <a:lnTo>
                    <a:pt x="229" y="294"/>
                  </a:lnTo>
                  <a:lnTo>
                    <a:pt x="234" y="297"/>
                  </a:lnTo>
                  <a:lnTo>
                    <a:pt x="241" y="299"/>
                  </a:lnTo>
                  <a:lnTo>
                    <a:pt x="247" y="300"/>
                  </a:lnTo>
                  <a:lnTo>
                    <a:pt x="254" y="298"/>
                  </a:lnTo>
                  <a:lnTo>
                    <a:pt x="259" y="296"/>
                  </a:lnTo>
                  <a:lnTo>
                    <a:pt x="266" y="286"/>
                  </a:lnTo>
                  <a:lnTo>
                    <a:pt x="269" y="277"/>
                  </a:lnTo>
                  <a:lnTo>
                    <a:pt x="272" y="256"/>
                  </a:lnTo>
                  <a:lnTo>
                    <a:pt x="281" y="247"/>
                  </a:lnTo>
                  <a:lnTo>
                    <a:pt x="286" y="238"/>
                  </a:lnTo>
                  <a:lnTo>
                    <a:pt x="291" y="227"/>
                  </a:lnTo>
                  <a:lnTo>
                    <a:pt x="292" y="216"/>
                  </a:lnTo>
                  <a:lnTo>
                    <a:pt x="291" y="210"/>
                  </a:lnTo>
                  <a:lnTo>
                    <a:pt x="289" y="204"/>
                  </a:lnTo>
                  <a:lnTo>
                    <a:pt x="283" y="189"/>
                  </a:lnTo>
                  <a:lnTo>
                    <a:pt x="288" y="176"/>
                  </a:lnTo>
                  <a:lnTo>
                    <a:pt x="294" y="174"/>
                  </a:lnTo>
                  <a:lnTo>
                    <a:pt x="303" y="171"/>
                  </a:lnTo>
                  <a:lnTo>
                    <a:pt x="311" y="165"/>
                  </a:lnTo>
                  <a:lnTo>
                    <a:pt x="319" y="156"/>
                  </a:lnTo>
                  <a:lnTo>
                    <a:pt x="324" y="146"/>
                  </a:lnTo>
                  <a:lnTo>
                    <a:pt x="325" y="146"/>
                  </a:lnTo>
                  <a:lnTo>
                    <a:pt x="337" y="144"/>
                  </a:lnTo>
                  <a:lnTo>
                    <a:pt x="349" y="140"/>
                  </a:lnTo>
                  <a:lnTo>
                    <a:pt x="359" y="134"/>
                  </a:lnTo>
                  <a:lnTo>
                    <a:pt x="364" y="128"/>
                  </a:lnTo>
                  <a:lnTo>
                    <a:pt x="368" y="123"/>
                  </a:lnTo>
                  <a:lnTo>
                    <a:pt x="370" y="120"/>
                  </a:lnTo>
                  <a:lnTo>
                    <a:pt x="374" y="121"/>
                  </a:lnTo>
                  <a:lnTo>
                    <a:pt x="381" y="121"/>
                  </a:lnTo>
                  <a:lnTo>
                    <a:pt x="392" y="117"/>
                  </a:lnTo>
                  <a:lnTo>
                    <a:pt x="402" y="112"/>
                  </a:lnTo>
                  <a:lnTo>
                    <a:pt x="405" y="112"/>
                  </a:lnTo>
                  <a:lnTo>
                    <a:pt x="406" y="113"/>
                  </a:lnTo>
                  <a:lnTo>
                    <a:pt x="414" y="131"/>
                  </a:lnTo>
                  <a:lnTo>
                    <a:pt x="420" y="149"/>
                  </a:lnTo>
                  <a:lnTo>
                    <a:pt x="423" y="154"/>
                  </a:lnTo>
                  <a:lnTo>
                    <a:pt x="425" y="161"/>
                  </a:lnTo>
                  <a:lnTo>
                    <a:pt x="426" y="174"/>
                  </a:lnTo>
                  <a:lnTo>
                    <a:pt x="428" y="185"/>
                  </a:lnTo>
                  <a:lnTo>
                    <a:pt x="432" y="195"/>
                  </a:lnTo>
                  <a:lnTo>
                    <a:pt x="437" y="204"/>
                  </a:lnTo>
                  <a:lnTo>
                    <a:pt x="441" y="216"/>
                  </a:lnTo>
                  <a:lnTo>
                    <a:pt x="445" y="227"/>
                  </a:lnTo>
                  <a:lnTo>
                    <a:pt x="450" y="238"/>
                  </a:lnTo>
                  <a:lnTo>
                    <a:pt x="461" y="260"/>
                  </a:lnTo>
                  <a:lnTo>
                    <a:pt x="462" y="265"/>
                  </a:lnTo>
                  <a:lnTo>
                    <a:pt x="463" y="269"/>
                  </a:lnTo>
                  <a:lnTo>
                    <a:pt x="463" y="272"/>
                  </a:lnTo>
                  <a:lnTo>
                    <a:pt x="461" y="276"/>
                  </a:lnTo>
                  <a:lnTo>
                    <a:pt x="460" y="276"/>
                  </a:lnTo>
                  <a:lnTo>
                    <a:pt x="460" y="276"/>
                  </a:lnTo>
                  <a:lnTo>
                    <a:pt x="465" y="251"/>
                  </a:lnTo>
                  <a:lnTo>
                    <a:pt x="448" y="216"/>
                  </a:lnTo>
                  <a:lnTo>
                    <a:pt x="433" y="181"/>
                  </a:lnTo>
                  <a:lnTo>
                    <a:pt x="430" y="174"/>
                  </a:lnTo>
                  <a:lnTo>
                    <a:pt x="429" y="167"/>
                  </a:lnTo>
                  <a:lnTo>
                    <a:pt x="429" y="154"/>
                  </a:lnTo>
                  <a:lnTo>
                    <a:pt x="423" y="133"/>
                  </a:lnTo>
                  <a:lnTo>
                    <a:pt x="415" y="113"/>
                  </a:lnTo>
                  <a:lnTo>
                    <a:pt x="414" y="111"/>
                  </a:lnTo>
                  <a:lnTo>
                    <a:pt x="415" y="109"/>
                  </a:lnTo>
                  <a:lnTo>
                    <a:pt x="416" y="108"/>
                  </a:lnTo>
                  <a:lnTo>
                    <a:pt x="418" y="106"/>
                  </a:lnTo>
                  <a:lnTo>
                    <a:pt x="419" y="94"/>
                  </a:lnTo>
                  <a:lnTo>
                    <a:pt x="416" y="83"/>
                  </a:lnTo>
                  <a:lnTo>
                    <a:pt x="416" y="80"/>
                  </a:lnTo>
                  <a:lnTo>
                    <a:pt x="417" y="78"/>
                  </a:lnTo>
                  <a:lnTo>
                    <a:pt x="418" y="75"/>
                  </a:lnTo>
                  <a:lnTo>
                    <a:pt x="418" y="73"/>
                  </a:lnTo>
                  <a:lnTo>
                    <a:pt x="417" y="68"/>
                  </a:lnTo>
                  <a:lnTo>
                    <a:pt x="415" y="64"/>
                  </a:lnTo>
                  <a:lnTo>
                    <a:pt x="411" y="60"/>
                  </a:lnTo>
                  <a:lnTo>
                    <a:pt x="408" y="58"/>
                  </a:lnTo>
                  <a:lnTo>
                    <a:pt x="400" y="47"/>
                  </a:lnTo>
                  <a:lnTo>
                    <a:pt x="391" y="36"/>
                  </a:lnTo>
                  <a:lnTo>
                    <a:pt x="391" y="34"/>
                  </a:lnTo>
                  <a:lnTo>
                    <a:pt x="390" y="34"/>
                  </a:lnTo>
                  <a:lnTo>
                    <a:pt x="395" y="27"/>
                  </a:lnTo>
                  <a:lnTo>
                    <a:pt x="397" y="19"/>
                  </a:lnTo>
                  <a:lnTo>
                    <a:pt x="395" y="10"/>
                  </a:lnTo>
                  <a:lnTo>
                    <a:pt x="392" y="6"/>
                  </a:lnTo>
                  <a:lnTo>
                    <a:pt x="389" y="1"/>
                  </a:lnTo>
                  <a:lnTo>
                    <a:pt x="382" y="0"/>
                  </a:lnTo>
                  <a:lnTo>
                    <a:pt x="375" y="2"/>
                  </a:lnTo>
                  <a:lnTo>
                    <a:pt x="362" y="9"/>
                  </a:lnTo>
                  <a:lnTo>
                    <a:pt x="361" y="10"/>
                  </a:lnTo>
                  <a:lnTo>
                    <a:pt x="360" y="12"/>
                  </a:lnTo>
                  <a:lnTo>
                    <a:pt x="356" y="13"/>
                  </a:lnTo>
                  <a:lnTo>
                    <a:pt x="350" y="9"/>
                  </a:lnTo>
                  <a:lnTo>
                    <a:pt x="348" y="14"/>
                  </a:lnTo>
                  <a:lnTo>
                    <a:pt x="342" y="17"/>
                  </a:lnTo>
                  <a:lnTo>
                    <a:pt x="352" y="21"/>
                  </a:lnTo>
                  <a:lnTo>
                    <a:pt x="352" y="22"/>
                  </a:lnTo>
                  <a:lnTo>
                    <a:pt x="331" y="40"/>
                  </a:lnTo>
                  <a:lnTo>
                    <a:pt x="294" y="76"/>
                  </a:lnTo>
                  <a:lnTo>
                    <a:pt x="285" y="86"/>
                  </a:lnTo>
                  <a:lnTo>
                    <a:pt x="252" y="125"/>
                  </a:lnTo>
                  <a:lnTo>
                    <a:pt x="238" y="142"/>
                  </a:lnTo>
                  <a:lnTo>
                    <a:pt x="222" y="162"/>
                  </a:lnTo>
                  <a:lnTo>
                    <a:pt x="206" y="182"/>
                  </a:lnTo>
                  <a:lnTo>
                    <a:pt x="193" y="201"/>
                  </a:lnTo>
                  <a:lnTo>
                    <a:pt x="182" y="218"/>
                  </a:lnTo>
                  <a:lnTo>
                    <a:pt x="172" y="235"/>
                  </a:lnTo>
                  <a:lnTo>
                    <a:pt x="169" y="237"/>
                  </a:lnTo>
                  <a:lnTo>
                    <a:pt x="167" y="235"/>
                  </a:lnTo>
                  <a:lnTo>
                    <a:pt x="163" y="235"/>
                  </a:lnTo>
                  <a:lnTo>
                    <a:pt x="161" y="235"/>
                  </a:lnTo>
                  <a:lnTo>
                    <a:pt x="163" y="235"/>
                  </a:lnTo>
                  <a:lnTo>
                    <a:pt x="156" y="237"/>
                  </a:lnTo>
                  <a:lnTo>
                    <a:pt x="151" y="239"/>
                  </a:lnTo>
                  <a:lnTo>
                    <a:pt x="146" y="242"/>
                  </a:lnTo>
                  <a:lnTo>
                    <a:pt x="141" y="245"/>
                  </a:lnTo>
                  <a:lnTo>
                    <a:pt x="136" y="253"/>
                  </a:lnTo>
                  <a:lnTo>
                    <a:pt x="131" y="262"/>
                  </a:lnTo>
                  <a:lnTo>
                    <a:pt x="128" y="271"/>
                  </a:lnTo>
                  <a:lnTo>
                    <a:pt x="128" y="280"/>
                  </a:lnTo>
                  <a:lnTo>
                    <a:pt x="129" y="295"/>
                  </a:lnTo>
                  <a:lnTo>
                    <a:pt x="132" y="301"/>
                  </a:lnTo>
                  <a:lnTo>
                    <a:pt x="136" y="309"/>
                  </a:lnTo>
                  <a:lnTo>
                    <a:pt x="126" y="321"/>
                  </a:lnTo>
                  <a:lnTo>
                    <a:pt x="124" y="324"/>
                  </a:lnTo>
                  <a:lnTo>
                    <a:pt x="120" y="326"/>
                  </a:lnTo>
                  <a:lnTo>
                    <a:pt x="116" y="332"/>
                  </a:lnTo>
                  <a:lnTo>
                    <a:pt x="116" y="333"/>
                  </a:lnTo>
                  <a:lnTo>
                    <a:pt x="118" y="335"/>
                  </a:lnTo>
                  <a:lnTo>
                    <a:pt x="128" y="329"/>
                  </a:lnTo>
                  <a:lnTo>
                    <a:pt x="136" y="321"/>
                  </a:lnTo>
                  <a:lnTo>
                    <a:pt x="140" y="317"/>
                  </a:lnTo>
                  <a:lnTo>
                    <a:pt x="141" y="319"/>
                  </a:lnTo>
                  <a:lnTo>
                    <a:pt x="143" y="319"/>
                  </a:lnTo>
                  <a:lnTo>
                    <a:pt x="143" y="321"/>
                  </a:lnTo>
                  <a:lnTo>
                    <a:pt x="143" y="322"/>
                  </a:lnTo>
                  <a:lnTo>
                    <a:pt x="129" y="335"/>
                  </a:lnTo>
                  <a:lnTo>
                    <a:pt x="117" y="345"/>
                  </a:lnTo>
                  <a:lnTo>
                    <a:pt x="91" y="363"/>
                  </a:lnTo>
                  <a:lnTo>
                    <a:pt x="87" y="365"/>
                  </a:lnTo>
                  <a:lnTo>
                    <a:pt x="91" y="365"/>
                  </a:lnTo>
                  <a:lnTo>
                    <a:pt x="101" y="363"/>
                  </a:lnTo>
                  <a:lnTo>
                    <a:pt x="113" y="358"/>
                  </a:lnTo>
                  <a:lnTo>
                    <a:pt x="120" y="351"/>
                  </a:lnTo>
                  <a:lnTo>
                    <a:pt x="143" y="336"/>
                  </a:lnTo>
                  <a:lnTo>
                    <a:pt x="149" y="330"/>
                  </a:lnTo>
                  <a:lnTo>
                    <a:pt x="151" y="332"/>
                  </a:lnTo>
                  <a:lnTo>
                    <a:pt x="153" y="332"/>
                  </a:lnTo>
                  <a:lnTo>
                    <a:pt x="154" y="335"/>
                  </a:lnTo>
                  <a:lnTo>
                    <a:pt x="156" y="339"/>
                  </a:lnTo>
                  <a:lnTo>
                    <a:pt x="158" y="343"/>
                  </a:lnTo>
                  <a:lnTo>
                    <a:pt x="159" y="346"/>
                  </a:lnTo>
                  <a:lnTo>
                    <a:pt x="156" y="353"/>
                  </a:lnTo>
                  <a:lnTo>
                    <a:pt x="156" y="361"/>
                  </a:lnTo>
                  <a:lnTo>
                    <a:pt x="158" y="379"/>
                  </a:lnTo>
                  <a:lnTo>
                    <a:pt x="161" y="396"/>
                  </a:lnTo>
                  <a:lnTo>
                    <a:pt x="166" y="413"/>
                  </a:lnTo>
                  <a:lnTo>
                    <a:pt x="167" y="431"/>
                  </a:lnTo>
                  <a:lnTo>
                    <a:pt x="167" y="433"/>
                  </a:lnTo>
                  <a:lnTo>
                    <a:pt x="165" y="439"/>
                  </a:lnTo>
                  <a:lnTo>
                    <a:pt x="159" y="442"/>
                  </a:lnTo>
                  <a:lnTo>
                    <a:pt x="148" y="444"/>
                  </a:lnTo>
                  <a:lnTo>
                    <a:pt x="133" y="444"/>
                  </a:lnTo>
                  <a:lnTo>
                    <a:pt x="116" y="444"/>
                  </a:lnTo>
                  <a:lnTo>
                    <a:pt x="101" y="446"/>
                  </a:lnTo>
                  <a:lnTo>
                    <a:pt x="99" y="446"/>
                  </a:lnTo>
                  <a:lnTo>
                    <a:pt x="97" y="447"/>
                  </a:lnTo>
                  <a:lnTo>
                    <a:pt x="91" y="448"/>
                  </a:lnTo>
                  <a:lnTo>
                    <a:pt x="87" y="451"/>
                  </a:lnTo>
                  <a:lnTo>
                    <a:pt x="81" y="451"/>
                  </a:lnTo>
                  <a:lnTo>
                    <a:pt x="81" y="452"/>
                  </a:lnTo>
                  <a:lnTo>
                    <a:pt x="77" y="454"/>
                  </a:lnTo>
                  <a:lnTo>
                    <a:pt x="77" y="456"/>
                  </a:lnTo>
                  <a:lnTo>
                    <a:pt x="79" y="458"/>
                  </a:lnTo>
                  <a:lnTo>
                    <a:pt x="81" y="458"/>
                  </a:lnTo>
                  <a:lnTo>
                    <a:pt x="85" y="458"/>
                  </a:lnTo>
                  <a:lnTo>
                    <a:pt x="89" y="456"/>
                  </a:lnTo>
                  <a:lnTo>
                    <a:pt x="94" y="455"/>
                  </a:lnTo>
                  <a:lnTo>
                    <a:pt x="97" y="454"/>
                  </a:lnTo>
                  <a:lnTo>
                    <a:pt x="126" y="453"/>
                  </a:lnTo>
                  <a:lnTo>
                    <a:pt x="139" y="453"/>
                  </a:lnTo>
                  <a:lnTo>
                    <a:pt x="151" y="454"/>
                  </a:lnTo>
                  <a:lnTo>
                    <a:pt x="156" y="454"/>
                  </a:lnTo>
                  <a:lnTo>
                    <a:pt x="162" y="452"/>
                  </a:lnTo>
                  <a:lnTo>
                    <a:pt x="168" y="449"/>
                  </a:lnTo>
                  <a:lnTo>
                    <a:pt x="172" y="442"/>
                  </a:lnTo>
                  <a:lnTo>
                    <a:pt x="174" y="431"/>
                  </a:lnTo>
                  <a:lnTo>
                    <a:pt x="174" y="419"/>
                  </a:lnTo>
                  <a:lnTo>
                    <a:pt x="172" y="410"/>
                  </a:lnTo>
                  <a:lnTo>
                    <a:pt x="168" y="392"/>
                  </a:lnTo>
                  <a:lnTo>
                    <a:pt x="166" y="377"/>
                  </a:lnTo>
                  <a:lnTo>
                    <a:pt x="165" y="361"/>
                  </a:lnTo>
                  <a:lnTo>
                    <a:pt x="165" y="356"/>
                  </a:lnTo>
                  <a:lnTo>
                    <a:pt x="167" y="356"/>
                  </a:lnTo>
                  <a:lnTo>
                    <a:pt x="168" y="356"/>
                  </a:lnTo>
                  <a:lnTo>
                    <a:pt x="169" y="358"/>
                  </a:lnTo>
                  <a:lnTo>
                    <a:pt x="172" y="358"/>
                  </a:lnTo>
                  <a:lnTo>
                    <a:pt x="173" y="360"/>
                  </a:lnTo>
                  <a:lnTo>
                    <a:pt x="176" y="360"/>
                  </a:lnTo>
                  <a:lnTo>
                    <a:pt x="178" y="360"/>
                  </a:lnTo>
                  <a:lnTo>
                    <a:pt x="178" y="361"/>
                  </a:lnTo>
                  <a:lnTo>
                    <a:pt x="186" y="390"/>
                  </a:lnTo>
                  <a:lnTo>
                    <a:pt x="192" y="410"/>
                  </a:lnTo>
                  <a:lnTo>
                    <a:pt x="193" y="417"/>
                  </a:lnTo>
                  <a:lnTo>
                    <a:pt x="195" y="426"/>
                  </a:lnTo>
                  <a:lnTo>
                    <a:pt x="197" y="442"/>
                  </a:lnTo>
                  <a:lnTo>
                    <a:pt x="196" y="453"/>
                  </a:lnTo>
                  <a:lnTo>
                    <a:pt x="193" y="462"/>
                  </a:lnTo>
                  <a:lnTo>
                    <a:pt x="189" y="467"/>
                  </a:lnTo>
                  <a:lnTo>
                    <a:pt x="182" y="471"/>
                  </a:lnTo>
                  <a:lnTo>
                    <a:pt x="168" y="472"/>
                  </a:lnTo>
                  <a:lnTo>
                    <a:pt x="168" y="471"/>
                  </a:lnTo>
                  <a:lnTo>
                    <a:pt x="165" y="471"/>
                  </a:lnTo>
                  <a:lnTo>
                    <a:pt x="140" y="469"/>
                  </a:lnTo>
                  <a:lnTo>
                    <a:pt x="106" y="468"/>
                  </a:lnTo>
                  <a:lnTo>
                    <a:pt x="72" y="469"/>
                  </a:lnTo>
                  <a:lnTo>
                    <a:pt x="66" y="471"/>
                  </a:lnTo>
                  <a:lnTo>
                    <a:pt x="58" y="471"/>
                  </a:lnTo>
                  <a:lnTo>
                    <a:pt x="56" y="467"/>
                  </a:lnTo>
                  <a:lnTo>
                    <a:pt x="56" y="466"/>
                  </a:lnTo>
                  <a:lnTo>
                    <a:pt x="62" y="452"/>
                  </a:lnTo>
                  <a:lnTo>
                    <a:pt x="63" y="440"/>
                  </a:lnTo>
                  <a:lnTo>
                    <a:pt x="62" y="433"/>
                  </a:lnTo>
                  <a:lnTo>
                    <a:pt x="58" y="425"/>
                  </a:lnTo>
                  <a:lnTo>
                    <a:pt x="49" y="411"/>
                  </a:lnTo>
                  <a:lnTo>
                    <a:pt x="38" y="400"/>
                  </a:lnTo>
                  <a:lnTo>
                    <a:pt x="32" y="393"/>
                  </a:lnTo>
                  <a:lnTo>
                    <a:pt x="24" y="387"/>
                  </a:lnTo>
                  <a:lnTo>
                    <a:pt x="11" y="373"/>
                  </a:lnTo>
                  <a:lnTo>
                    <a:pt x="8" y="373"/>
                  </a:lnTo>
                  <a:lnTo>
                    <a:pt x="6" y="371"/>
                  </a:lnTo>
                  <a:lnTo>
                    <a:pt x="4" y="371"/>
                  </a:lnTo>
                  <a:lnTo>
                    <a:pt x="0" y="376"/>
                  </a:lnTo>
                  <a:lnTo>
                    <a:pt x="17" y="394"/>
                  </a:lnTo>
                  <a:lnTo>
                    <a:pt x="24" y="398"/>
                  </a:lnTo>
                  <a:lnTo>
                    <a:pt x="31" y="403"/>
                  </a:lnTo>
                  <a:lnTo>
                    <a:pt x="36" y="410"/>
                  </a:lnTo>
                  <a:lnTo>
                    <a:pt x="43" y="415"/>
                  </a:lnTo>
                  <a:lnTo>
                    <a:pt x="48" y="423"/>
                  </a:lnTo>
                  <a:lnTo>
                    <a:pt x="50" y="430"/>
                  </a:lnTo>
                  <a:lnTo>
                    <a:pt x="51" y="438"/>
                  </a:lnTo>
                  <a:lnTo>
                    <a:pt x="50" y="446"/>
                  </a:lnTo>
                  <a:lnTo>
                    <a:pt x="49" y="455"/>
                  </a:lnTo>
                  <a:lnTo>
                    <a:pt x="43" y="463"/>
                  </a:lnTo>
                  <a:lnTo>
                    <a:pt x="36" y="469"/>
                  </a:lnTo>
                  <a:lnTo>
                    <a:pt x="29" y="476"/>
                  </a:lnTo>
                  <a:lnTo>
                    <a:pt x="25" y="487"/>
                  </a:lnTo>
                  <a:lnTo>
                    <a:pt x="25" y="492"/>
                  </a:lnTo>
                  <a:lnTo>
                    <a:pt x="27" y="497"/>
                  </a:lnTo>
                  <a:lnTo>
                    <a:pt x="31" y="501"/>
                  </a:lnTo>
                  <a:lnTo>
                    <a:pt x="42" y="506"/>
                  </a:lnTo>
                  <a:lnTo>
                    <a:pt x="45" y="510"/>
                  </a:lnTo>
                  <a:lnTo>
                    <a:pt x="47" y="516"/>
                  </a:lnTo>
                  <a:lnTo>
                    <a:pt x="51" y="520"/>
                  </a:lnTo>
                  <a:lnTo>
                    <a:pt x="62" y="528"/>
                  </a:lnTo>
                  <a:lnTo>
                    <a:pt x="72" y="531"/>
                  </a:lnTo>
                  <a:lnTo>
                    <a:pt x="76" y="533"/>
                  </a:lnTo>
                  <a:lnTo>
                    <a:pt x="79" y="533"/>
                  </a:lnTo>
                  <a:lnTo>
                    <a:pt x="87" y="536"/>
                  </a:lnTo>
                  <a:lnTo>
                    <a:pt x="88" y="538"/>
                  </a:lnTo>
                  <a:lnTo>
                    <a:pt x="89" y="539"/>
                  </a:lnTo>
                  <a:lnTo>
                    <a:pt x="98" y="544"/>
                  </a:lnTo>
                  <a:lnTo>
                    <a:pt x="107" y="545"/>
                  </a:lnTo>
                  <a:lnTo>
                    <a:pt x="120" y="545"/>
                  </a:lnTo>
                  <a:lnTo>
                    <a:pt x="127" y="545"/>
                  </a:lnTo>
                  <a:lnTo>
                    <a:pt x="134" y="546"/>
                  </a:lnTo>
                  <a:lnTo>
                    <a:pt x="141" y="547"/>
                  </a:lnTo>
                  <a:lnTo>
                    <a:pt x="147" y="547"/>
                  </a:lnTo>
                  <a:lnTo>
                    <a:pt x="156" y="545"/>
                  </a:lnTo>
                  <a:lnTo>
                    <a:pt x="182" y="545"/>
                  </a:lnTo>
                  <a:lnTo>
                    <a:pt x="212" y="545"/>
                  </a:lnTo>
                  <a:lnTo>
                    <a:pt x="243" y="546"/>
                  </a:lnTo>
                  <a:lnTo>
                    <a:pt x="274" y="547"/>
                  </a:lnTo>
                  <a:lnTo>
                    <a:pt x="304" y="549"/>
                  </a:lnTo>
                  <a:lnTo>
                    <a:pt x="310" y="550"/>
                  </a:lnTo>
                  <a:lnTo>
                    <a:pt x="315" y="552"/>
                  </a:lnTo>
                  <a:lnTo>
                    <a:pt x="321" y="552"/>
                  </a:lnTo>
                  <a:lnTo>
                    <a:pt x="327" y="551"/>
                  </a:lnTo>
                  <a:lnTo>
                    <a:pt x="328" y="546"/>
                  </a:lnTo>
                  <a:lnTo>
                    <a:pt x="327" y="544"/>
                  </a:lnTo>
                  <a:lnTo>
                    <a:pt x="321" y="531"/>
                  </a:lnTo>
                  <a:lnTo>
                    <a:pt x="316" y="519"/>
                  </a:lnTo>
                  <a:lnTo>
                    <a:pt x="312" y="507"/>
                  </a:lnTo>
                  <a:lnTo>
                    <a:pt x="311" y="495"/>
                  </a:lnTo>
                  <a:lnTo>
                    <a:pt x="311" y="471"/>
                  </a:lnTo>
                  <a:lnTo>
                    <a:pt x="315" y="446"/>
                  </a:lnTo>
                  <a:lnTo>
                    <a:pt x="324" y="448"/>
                  </a:lnTo>
                  <a:lnTo>
                    <a:pt x="324" y="449"/>
                  </a:lnTo>
                  <a:lnTo>
                    <a:pt x="342" y="449"/>
                  </a:lnTo>
                  <a:lnTo>
                    <a:pt x="361" y="447"/>
                  </a:lnTo>
                  <a:lnTo>
                    <a:pt x="379" y="441"/>
                  </a:lnTo>
                  <a:lnTo>
                    <a:pt x="399" y="433"/>
                  </a:lnTo>
                  <a:lnTo>
                    <a:pt x="406" y="426"/>
                  </a:lnTo>
                  <a:lnTo>
                    <a:pt x="413" y="416"/>
                  </a:lnTo>
                  <a:lnTo>
                    <a:pt x="416" y="406"/>
                  </a:lnTo>
                  <a:lnTo>
                    <a:pt x="416" y="396"/>
                  </a:lnTo>
                  <a:lnTo>
                    <a:pt x="415" y="384"/>
                  </a:lnTo>
                  <a:lnTo>
                    <a:pt x="416" y="371"/>
                  </a:lnTo>
                  <a:lnTo>
                    <a:pt x="418" y="364"/>
                  </a:lnTo>
                  <a:lnTo>
                    <a:pt x="422" y="360"/>
                  </a:lnTo>
                  <a:lnTo>
                    <a:pt x="423" y="359"/>
                  </a:lnTo>
                  <a:lnTo>
                    <a:pt x="425" y="357"/>
                  </a:lnTo>
                  <a:lnTo>
                    <a:pt x="429" y="351"/>
                  </a:lnTo>
                  <a:lnTo>
                    <a:pt x="429" y="347"/>
                  </a:lnTo>
                  <a:lnTo>
                    <a:pt x="428" y="344"/>
                  </a:lnTo>
                  <a:lnTo>
                    <a:pt x="426" y="342"/>
                  </a:lnTo>
                  <a:lnTo>
                    <a:pt x="424" y="340"/>
                  </a:lnTo>
                  <a:lnTo>
                    <a:pt x="428" y="337"/>
                  </a:lnTo>
                  <a:lnTo>
                    <a:pt x="430" y="334"/>
                  </a:lnTo>
                  <a:lnTo>
                    <a:pt x="431" y="328"/>
                  </a:lnTo>
                  <a:lnTo>
                    <a:pt x="429" y="322"/>
                  </a:lnTo>
                  <a:lnTo>
                    <a:pt x="427" y="320"/>
                  </a:lnTo>
                  <a:lnTo>
                    <a:pt x="426" y="316"/>
                  </a:lnTo>
                  <a:lnTo>
                    <a:pt x="424" y="307"/>
                  </a:lnTo>
                  <a:lnTo>
                    <a:pt x="423" y="300"/>
                  </a:lnTo>
                  <a:lnTo>
                    <a:pt x="425" y="296"/>
                  </a:lnTo>
                  <a:lnTo>
                    <a:pt x="428" y="294"/>
                  </a:lnTo>
                  <a:lnTo>
                    <a:pt x="435" y="291"/>
                  </a:lnTo>
                  <a:lnTo>
                    <a:pt x="442" y="289"/>
                  </a:lnTo>
                  <a:lnTo>
                    <a:pt x="456" y="283"/>
                  </a:lnTo>
                  <a:lnTo>
                    <a:pt x="462" y="280"/>
                  </a:lnTo>
                  <a:lnTo>
                    <a:pt x="466" y="276"/>
                  </a:lnTo>
                  <a:lnTo>
                    <a:pt x="468" y="270"/>
                  </a:lnTo>
                  <a:lnTo>
                    <a:pt x="468" y="265"/>
                  </a:lnTo>
                  <a:lnTo>
                    <a:pt x="465" y="251"/>
                  </a:lnTo>
                  <a:lnTo>
                    <a:pt x="460" y="276"/>
                  </a:lnTo>
                  <a:lnTo>
                    <a:pt x="47" y="491"/>
                  </a:lnTo>
                  <a:lnTo>
                    <a:pt x="45" y="494"/>
                  </a:lnTo>
                  <a:lnTo>
                    <a:pt x="45" y="499"/>
                  </a:lnTo>
                  <a:lnTo>
                    <a:pt x="42" y="500"/>
                  </a:lnTo>
                  <a:lnTo>
                    <a:pt x="38" y="497"/>
                  </a:lnTo>
                  <a:lnTo>
                    <a:pt x="35" y="495"/>
                  </a:lnTo>
                  <a:lnTo>
                    <a:pt x="34" y="494"/>
                  </a:lnTo>
                  <a:lnTo>
                    <a:pt x="33" y="491"/>
                  </a:lnTo>
                  <a:lnTo>
                    <a:pt x="34" y="487"/>
                  </a:lnTo>
                  <a:lnTo>
                    <a:pt x="36" y="483"/>
                  </a:lnTo>
                  <a:lnTo>
                    <a:pt x="43" y="481"/>
                  </a:lnTo>
                  <a:lnTo>
                    <a:pt x="47" y="481"/>
                  </a:lnTo>
                  <a:lnTo>
                    <a:pt x="49" y="483"/>
                  </a:lnTo>
                  <a:lnTo>
                    <a:pt x="47" y="487"/>
                  </a:lnTo>
                  <a:lnTo>
                    <a:pt x="47" y="491"/>
                  </a:lnTo>
                  <a:lnTo>
                    <a:pt x="460" y="276"/>
                  </a:lnTo>
                  <a:lnTo>
                    <a:pt x="72" y="524"/>
                  </a:lnTo>
                  <a:lnTo>
                    <a:pt x="66" y="523"/>
                  </a:lnTo>
                  <a:lnTo>
                    <a:pt x="62" y="521"/>
                  </a:lnTo>
                  <a:lnTo>
                    <a:pt x="60" y="518"/>
                  </a:lnTo>
                  <a:lnTo>
                    <a:pt x="58" y="512"/>
                  </a:lnTo>
                  <a:lnTo>
                    <a:pt x="55" y="501"/>
                  </a:lnTo>
                  <a:lnTo>
                    <a:pt x="56" y="487"/>
                  </a:lnTo>
                  <a:lnTo>
                    <a:pt x="58" y="485"/>
                  </a:lnTo>
                  <a:lnTo>
                    <a:pt x="68" y="483"/>
                  </a:lnTo>
                  <a:lnTo>
                    <a:pt x="71" y="481"/>
                  </a:lnTo>
                  <a:lnTo>
                    <a:pt x="75" y="481"/>
                  </a:lnTo>
                  <a:lnTo>
                    <a:pt x="77" y="483"/>
                  </a:lnTo>
                  <a:lnTo>
                    <a:pt x="76" y="490"/>
                  </a:lnTo>
                  <a:lnTo>
                    <a:pt x="75" y="497"/>
                  </a:lnTo>
                  <a:lnTo>
                    <a:pt x="75" y="515"/>
                  </a:lnTo>
                  <a:lnTo>
                    <a:pt x="77" y="522"/>
                  </a:lnTo>
                  <a:lnTo>
                    <a:pt x="72" y="524"/>
                  </a:lnTo>
                  <a:lnTo>
                    <a:pt x="460" y="276"/>
                  </a:lnTo>
                  <a:lnTo>
                    <a:pt x="414" y="102"/>
                  </a:lnTo>
                  <a:lnTo>
                    <a:pt x="413" y="104"/>
                  </a:lnTo>
                  <a:lnTo>
                    <a:pt x="410" y="104"/>
                  </a:lnTo>
                  <a:lnTo>
                    <a:pt x="409" y="100"/>
                  </a:lnTo>
                  <a:lnTo>
                    <a:pt x="410" y="96"/>
                  </a:lnTo>
                  <a:lnTo>
                    <a:pt x="413" y="96"/>
                  </a:lnTo>
                  <a:lnTo>
                    <a:pt x="414" y="98"/>
                  </a:lnTo>
                  <a:lnTo>
                    <a:pt x="414" y="102"/>
                  </a:lnTo>
                  <a:lnTo>
                    <a:pt x="460" y="276"/>
                  </a:lnTo>
                  <a:lnTo>
                    <a:pt x="178" y="239"/>
                  </a:lnTo>
                  <a:lnTo>
                    <a:pt x="193" y="213"/>
                  </a:lnTo>
                  <a:lnTo>
                    <a:pt x="211" y="188"/>
                  </a:lnTo>
                  <a:lnTo>
                    <a:pt x="249" y="139"/>
                  </a:lnTo>
                  <a:lnTo>
                    <a:pt x="286" y="96"/>
                  </a:lnTo>
                  <a:lnTo>
                    <a:pt x="328" y="54"/>
                  </a:lnTo>
                  <a:lnTo>
                    <a:pt x="351" y="34"/>
                  </a:lnTo>
                  <a:lnTo>
                    <a:pt x="376" y="17"/>
                  </a:lnTo>
                  <a:lnTo>
                    <a:pt x="380" y="12"/>
                  </a:lnTo>
                  <a:lnTo>
                    <a:pt x="382" y="11"/>
                  </a:lnTo>
                  <a:lnTo>
                    <a:pt x="385" y="13"/>
                  </a:lnTo>
                  <a:lnTo>
                    <a:pt x="389" y="15"/>
                  </a:lnTo>
                  <a:lnTo>
                    <a:pt x="389" y="22"/>
                  </a:lnTo>
                  <a:lnTo>
                    <a:pt x="387" y="28"/>
                  </a:lnTo>
                  <a:lnTo>
                    <a:pt x="384" y="32"/>
                  </a:lnTo>
                  <a:lnTo>
                    <a:pt x="381" y="34"/>
                  </a:lnTo>
                  <a:lnTo>
                    <a:pt x="386" y="39"/>
                  </a:lnTo>
                  <a:lnTo>
                    <a:pt x="392" y="46"/>
                  </a:lnTo>
                  <a:lnTo>
                    <a:pt x="404" y="60"/>
                  </a:lnTo>
                  <a:lnTo>
                    <a:pt x="407" y="65"/>
                  </a:lnTo>
                  <a:lnTo>
                    <a:pt x="409" y="67"/>
                  </a:lnTo>
                  <a:lnTo>
                    <a:pt x="412" y="69"/>
                  </a:lnTo>
                  <a:lnTo>
                    <a:pt x="415" y="73"/>
                  </a:lnTo>
                  <a:lnTo>
                    <a:pt x="415" y="74"/>
                  </a:lnTo>
                  <a:lnTo>
                    <a:pt x="414" y="76"/>
                  </a:lnTo>
                  <a:lnTo>
                    <a:pt x="409" y="81"/>
                  </a:lnTo>
                  <a:lnTo>
                    <a:pt x="404" y="83"/>
                  </a:lnTo>
                  <a:lnTo>
                    <a:pt x="393" y="85"/>
                  </a:lnTo>
                  <a:lnTo>
                    <a:pt x="375" y="89"/>
                  </a:lnTo>
                  <a:lnTo>
                    <a:pt x="357" y="95"/>
                  </a:lnTo>
                  <a:lnTo>
                    <a:pt x="337" y="102"/>
                  </a:lnTo>
                  <a:lnTo>
                    <a:pt x="317" y="112"/>
                  </a:lnTo>
                  <a:lnTo>
                    <a:pt x="301" y="121"/>
                  </a:lnTo>
                  <a:lnTo>
                    <a:pt x="287" y="131"/>
                  </a:lnTo>
                  <a:lnTo>
                    <a:pt x="273" y="143"/>
                  </a:lnTo>
                  <a:lnTo>
                    <a:pt x="261" y="158"/>
                  </a:lnTo>
                  <a:lnTo>
                    <a:pt x="252" y="169"/>
                  </a:lnTo>
                  <a:lnTo>
                    <a:pt x="242" y="181"/>
                  </a:lnTo>
                  <a:lnTo>
                    <a:pt x="221" y="209"/>
                  </a:lnTo>
                  <a:lnTo>
                    <a:pt x="203" y="237"/>
                  </a:lnTo>
                  <a:lnTo>
                    <a:pt x="200" y="242"/>
                  </a:lnTo>
                  <a:lnTo>
                    <a:pt x="198" y="245"/>
                  </a:lnTo>
                  <a:lnTo>
                    <a:pt x="192" y="253"/>
                  </a:lnTo>
                  <a:lnTo>
                    <a:pt x="191" y="253"/>
                  </a:lnTo>
                  <a:lnTo>
                    <a:pt x="189" y="252"/>
                  </a:lnTo>
                  <a:lnTo>
                    <a:pt x="188" y="249"/>
                  </a:lnTo>
                  <a:lnTo>
                    <a:pt x="186" y="247"/>
                  </a:lnTo>
                  <a:lnTo>
                    <a:pt x="184" y="247"/>
                  </a:lnTo>
                  <a:lnTo>
                    <a:pt x="181" y="247"/>
                  </a:lnTo>
                  <a:lnTo>
                    <a:pt x="179" y="243"/>
                  </a:lnTo>
                  <a:lnTo>
                    <a:pt x="178" y="242"/>
                  </a:lnTo>
                  <a:lnTo>
                    <a:pt x="178" y="239"/>
                  </a:lnTo>
                  <a:lnTo>
                    <a:pt x="460" y="276"/>
                  </a:lnTo>
                  <a:lnTo>
                    <a:pt x="402" y="98"/>
                  </a:lnTo>
                  <a:lnTo>
                    <a:pt x="401" y="102"/>
                  </a:lnTo>
                  <a:lnTo>
                    <a:pt x="397" y="107"/>
                  </a:lnTo>
                  <a:lnTo>
                    <a:pt x="391" y="111"/>
                  </a:lnTo>
                  <a:lnTo>
                    <a:pt x="385" y="113"/>
                  </a:lnTo>
                  <a:lnTo>
                    <a:pt x="376" y="113"/>
                  </a:lnTo>
                  <a:lnTo>
                    <a:pt x="374" y="112"/>
                  </a:lnTo>
                  <a:lnTo>
                    <a:pt x="376" y="102"/>
                  </a:lnTo>
                  <a:lnTo>
                    <a:pt x="377" y="102"/>
                  </a:lnTo>
                  <a:lnTo>
                    <a:pt x="389" y="99"/>
                  </a:lnTo>
                  <a:lnTo>
                    <a:pt x="401" y="96"/>
                  </a:lnTo>
                  <a:lnTo>
                    <a:pt x="402" y="98"/>
                  </a:lnTo>
                  <a:lnTo>
                    <a:pt x="460" y="276"/>
                  </a:lnTo>
                  <a:lnTo>
                    <a:pt x="329" y="115"/>
                  </a:lnTo>
                  <a:lnTo>
                    <a:pt x="331" y="115"/>
                  </a:lnTo>
                  <a:lnTo>
                    <a:pt x="338" y="111"/>
                  </a:lnTo>
                  <a:lnTo>
                    <a:pt x="349" y="108"/>
                  </a:lnTo>
                  <a:lnTo>
                    <a:pt x="356" y="106"/>
                  </a:lnTo>
                  <a:lnTo>
                    <a:pt x="360" y="104"/>
                  </a:lnTo>
                  <a:lnTo>
                    <a:pt x="362" y="104"/>
                  </a:lnTo>
                  <a:lnTo>
                    <a:pt x="363" y="106"/>
                  </a:lnTo>
                  <a:lnTo>
                    <a:pt x="363" y="113"/>
                  </a:lnTo>
                  <a:lnTo>
                    <a:pt x="359" y="121"/>
                  </a:lnTo>
                  <a:lnTo>
                    <a:pt x="352" y="127"/>
                  </a:lnTo>
                  <a:lnTo>
                    <a:pt x="345" y="131"/>
                  </a:lnTo>
                  <a:lnTo>
                    <a:pt x="338" y="133"/>
                  </a:lnTo>
                  <a:lnTo>
                    <a:pt x="333" y="135"/>
                  </a:lnTo>
                  <a:lnTo>
                    <a:pt x="327" y="133"/>
                  </a:lnTo>
                  <a:lnTo>
                    <a:pt x="330" y="125"/>
                  </a:lnTo>
                  <a:lnTo>
                    <a:pt x="329" y="115"/>
                  </a:lnTo>
                  <a:lnTo>
                    <a:pt x="460" y="276"/>
                  </a:lnTo>
                  <a:lnTo>
                    <a:pt x="252" y="292"/>
                  </a:lnTo>
                  <a:lnTo>
                    <a:pt x="247" y="291"/>
                  </a:lnTo>
                  <a:lnTo>
                    <a:pt x="236" y="287"/>
                  </a:lnTo>
                  <a:lnTo>
                    <a:pt x="234" y="287"/>
                  </a:lnTo>
                  <a:lnTo>
                    <a:pt x="234" y="288"/>
                  </a:lnTo>
                  <a:lnTo>
                    <a:pt x="232" y="285"/>
                  </a:lnTo>
                  <a:lnTo>
                    <a:pt x="232" y="282"/>
                  </a:lnTo>
                  <a:lnTo>
                    <a:pt x="229" y="280"/>
                  </a:lnTo>
                  <a:lnTo>
                    <a:pt x="225" y="278"/>
                  </a:lnTo>
                  <a:lnTo>
                    <a:pt x="220" y="276"/>
                  </a:lnTo>
                  <a:lnTo>
                    <a:pt x="217" y="276"/>
                  </a:lnTo>
                  <a:lnTo>
                    <a:pt x="216" y="277"/>
                  </a:lnTo>
                  <a:lnTo>
                    <a:pt x="213" y="276"/>
                  </a:lnTo>
                  <a:lnTo>
                    <a:pt x="215" y="272"/>
                  </a:lnTo>
                  <a:lnTo>
                    <a:pt x="217" y="270"/>
                  </a:lnTo>
                  <a:lnTo>
                    <a:pt x="219" y="261"/>
                  </a:lnTo>
                  <a:lnTo>
                    <a:pt x="220" y="252"/>
                  </a:lnTo>
                  <a:lnTo>
                    <a:pt x="219" y="235"/>
                  </a:lnTo>
                  <a:lnTo>
                    <a:pt x="222" y="224"/>
                  </a:lnTo>
                  <a:lnTo>
                    <a:pt x="228" y="218"/>
                  </a:lnTo>
                  <a:lnTo>
                    <a:pt x="231" y="215"/>
                  </a:lnTo>
                  <a:lnTo>
                    <a:pt x="236" y="208"/>
                  </a:lnTo>
                  <a:lnTo>
                    <a:pt x="240" y="204"/>
                  </a:lnTo>
                  <a:lnTo>
                    <a:pt x="243" y="201"/>
                  </a:lnTo>
                  <a:lnTo>
                    <a:pt x="245" y="199"/>
                  </a:lnTo>
                  <a:lnTo>
                    <a:pt x="249" y="195"/>
                  </a:lnTo>
                  <a:lnTo>
                    <a:pt x="253" y="192"/>
                  </a:lnTo>
                  <a:lnTo>
                    <a:pt x="256" y="192"/>
                  </a:lnTo>
                  <a:lnTo>
                    <a:pt x="258" y="198"/>
                  </a:lnTo>
                  <a:lnTo>
                    <a:pt x="259" y="201"/>
                  </a:lnTo>
                  <a:lnTo>
                    <a:pt x="259" y="210"/>
                  </a:lnTo>
                  <a:lnTo>
                    <a:pt x="256" y="217"/>
                  </a:lnTo>
                  <a:lnTo>
                    <a:pt x="251" y="224"/>
                  </a:lnTo>
                  <a:lnTo>
                    <a:pt x="244" y="230"/>
                  </a:lnTo>
                  <a:lnTo>
                    <a:pt x="236" y="240"/>
                  </a:lnTo>
                  <a:lnTo>
                    <a:pt x="234" y="245"/>
                  </a:lnTo>
                  <a:lnTo>
                    <a:pt x="234" y="251"/>
                  </a:lnTo>
                  <a:lnTo>
                    <a:pt x="234" y="253"/>
                  </a:lnTo>
                  <a:lnTo>
                    <a:pt x="242" y="245"/>
                  </a:lnTo>
                  <a:lnTo>
                    <a:pt x="246" y="238"/>
                  </a:lnTo>
                  <a:lnTo>
                    <a:pt x="253" y="231"/>
                  </a:lnTo>
                  <a:lnTo>
                    <a:pt x="260" y="227"/>
                  </a:lnTo>
                  <a:lnTo>
                    <a:pt x="267" y="220"/>
                  </a:lnTo>
                  <a:lnTo>
                    <a:pt x="269" y="215"/>
                  </a:lnTo>
                  <a:lnTo>
                    <a:pt x="269" y="209"/>
                  </a:lnTo>
                  <a:lnTo>
                    <a:pt x="267" y="197"/>
                  </a:lnTo>
                  <a:lnTo>
                    <a:pt x="269" y="197"/>
                  </a:lnTo>
                  <a:lnTo>
                    <a:pt x="271" y="196"/>
                  </a:lnTo>
                  <a:lnTo>
                    <a:pt x="274" y="194"/>
                  </a:lnTo>
                  <a:lnTo>
                    <a:pt x="275" y="195"/>
                  </a:lnTo>
                  <a:lnTo>
                    <a:pt x="279" y="199"/>
                  </a:lnTo>
                  <a:lnTo>
                    <a:pt x="281" y="204"/>
                  </a:lnTo>
                  <a:lnTo>
                    <a:pt x="283" y="212"/>
                  </a:lnTo>
                  <a:lnTo>
                    <a:pt x="284" y="220"/>
                  </a:lnTo>
                  <a:lnTo>
                    <a:pt x="282" y="228"/>
                  </a:lnTo>
                  <a:lnTo>
                    <a:pt x="279" y="235"/>
                  </a:lnTo>
                  <a:lnTo>
                    <a:pt x="259" y="256"/>
                  </a:lnTo>
                  <a:lnTo>
                    <a:pt x="259" y="266"/>
                  </a:lnTo>
                  <a:lnTo>
                    <a:pt x="260" y="276"/>
                  </a:lnTo>
                  <a:lnTo>
                    <a:pt x="258" y="284"/>
                  </a:lnTo>
                  <a:lnTo>
                    <a:pt x="256" y="288"/>
                  </a:lnTo>
                  <a:lnTo>
                    <a:pt x="252" y="292"/>
                  </a:lnTo>
                  <a:lnTo>
                    <a:pt x="460" y="276"/>
                  </a:lnTo>
                  <a:lnTo>
                    <a:pt x="275" y="179"/>
                  </a:lnTo>
                  <a:lnTo>
                    <a:pt x="269" y="181"/>
                  </a:lnTo>
                  <a:lnTo>
                    <a:pt x="265" y="181"/>
                  </a:lnTo>
                  <a:lnTo>
                    <a:pt x="261" y="179"/>
                  </a:lnTo>
                  <a:lnTo>
                    <a:pt x="258" y="178"/>
                  </a:lnTo>
                  <a:lnTo>
                    <a:pt x="258" y="177"/>
                  </a:lnTo>
                  <a:lnTo>
                    <a:pt x="258" y="176"/>
                  </a:lnTo>
                  <a:lnTo>
                    <a:pt x="264" y="166"/>
                  </a:lnTo>
                  <a:lnTo>
                    <a:pt x="271" y="158"/>
                  </a:lnTo>
                  <a:lnTo>
                    <a:pt x="272" y="158"/>
                  </a:lnTo>
                  <a:lnTo>
                    <a:pt x="287" y="145"/>
                  </a:lnTo>
                  <a:lnTo>
                    <a:pt x="304" y="135"/>
                  </a:lnTo>
                  <a:lnTo>
                    <a:pt x="310" y="131"/>
                  </a:lnTo>
                  <a:lnTo>
                    <a:pt x="313" y="129"/>
                  </a:lnTo>
                  <a:lnTo>
                    <a:pt x="314" y="128"/>
                  </a:lnTo>
                  <a:lnTo>
                    <a:pt x="315" y="129"/>
                  </a:lnTo>
                  <a:lnTo>
                    <a:pt x="315" y="138"/>
                  </a:lnTo>
                  <a:lnTo>
                    <a:pt x="312" y="147"/>
                  </a:lnTo>
                  <a:lnTo>
                    <a:pt x="308" y="155"/>
                  </a:lnTo>
                  <a:lnTo>
                    <a:pt x="300" y="162"/>
                  </a:lnTo>
                  <a:lnTo>
                    <a:pt x="296" y="165"/>
                  </a:lnTo>
                  <a:lnTo>
                    <a:pt x="292" y="166"/>
                  </a:lnTo>
                  <a:lnTo>
                    <a:pt x="288" y="166"/>
                  </a:lnTo>
                  <a:lnTo>
                    <a:pt x="285" y="167"/>
                  </a:lnTo>
                  <a:lnTo>
                    <a:pt x="281" y="172"/>
                  </a:lnTo>
                  <a:lnTo>
                    <a:pt x="280" y="177"/>
                  </a:lnTo>
                  <a:lnTo>
                    <a:pt x="275" y="179"/>
                  </a:lnTo>
                  <a:lnTo>
                    <a:pt x="460" y="276"/>
                  </a:lnTo>
                  <a:lnTo>
                    <a:pt x="213" y="247"/>
                  </a:lnTo>
                  <a:lnTo>
                    <a:pt x="213" y="255"/>
                  </a:lnTo>
                  <a:lnTo>
                    <a:pt x="212" y="260"/>
                  </a:lnTo>
                  <a:lnTo>
                    <a:pt x="210" y="267"/>
                  </a:lnTo>
                  <a:lnTo>
                    <a:pt x="206" y="272"/>
                  </a:lnTo>
                  <a:lnTo>
                    <a:pt x="201" y="276"/>
                  </a:lnTo>
                  <a:lnTo>
                    <a:pt x="199" y="275"/>
                  </a:lnTo>
                  <a:lnTo>
                    <a:pt x="198" y="273"/>
                  </a:lnTo>
                  <a:lnTo>
                    <a:pt x="197" y="267"/>
                  </a:lnTo>
                  <a:lnTo>
                    <a:pt x="204" y="256"/>
                  </a:lnTo>
                  <a:lnTo>
                    <a:pt x="207" y="251"/>
                  </a:lnTo>
                  <a:lnTo>
                    <a:pt x="211" y="245"/>
                  </a:lnTo>
                  <a:lnTo>
                    <a:pt x="213" y="245"/>
                  </a:lnTo>
                  <a:lnTo>
                    <a:pt x="213" y="247"/>
                  </a:lnTo>
                  <a:lnTo>
                    <a:pt x="460" y="276"/>
                  </a:lnTo>
                  <a:lnTo>
                    <a:pt x="112" y="537"/>
                  </a:lnTo>
                  <a:lnTo>
                    <a:pt x="107" y="539"/>
                  </a:lnTo>
                  <a:lnTo>
                    <a:pt x="104" y="539"/>
                  </a:lnTo>
                  <a:lnTo>
                    <a:pt x="99" y="537"/>
                  </a:lnTo>
                  <a:lnTo>
                    <a:pt x="94" y="534"/>
                  </a:lnTo>
                  <a:lnTo>
                    <a:pt x="90" y="530"/>
                  </a:lnTo>
                  <a:lnTo>
                    <a:pt x="87" y="524"/>
                  </a:lnTo>
                  <a:lnTo>
                    <a:pt x="86" y="503"/>
                  </a:lnTo>
                  <a:lnTo>
                    <a:pt x="87" y="481"/>
                  </a:lnTo>
                  <a:lnTo>
                    <a:pt x="88" y="479"/>
                  </a:lnTo>
                  <a:lnTo>
                    <a:pt x="89" y="479"/>
                  </a:lnTo>
                  <a:lnTo>
                    <a:pt x="100" y="479"/>
                  </a:lnTo>
                  <a:lnTo>
                    <a:pt x="103" y="479"/>
                  </a:lnTo>
                  <a:lnTo>
                    <a:pt x="106" y="479"/>
                  </a:lnTo>
                  <a:lnTo>
                    <a:pt x="106" y="481"/>
                  </a:lnTo>
                  <a:lnTo>
                    <a:pt x="107" y="484"/>
                  </a:lnTo>
                  <a:lnTo>
                    <a:pt x="105" y="501"/>
                  </a:lnTo>
                  <a:lnTo>
                    <a:pt x="104" y="504"/>
                  </a:lnTo>
                  <a:lnTo>
                    <a:pt x="104" y="505"/>
                  </a:lnTo>
                  <a:lnTo>
                    <a:pt x="104" y="510"/>
                  </a:lnTo>
                  <a:lnTo>
                    <a:pt x="105" y="517"/>
                  </a:lnTo>
                  <a:lnTo>
                    <a:pt x="108" y="530"/>
                  </a:lnTo>
                  <a:lnTo>
                    <a:pt x="109" y="531"/>
                  </a:lnTo>
                  <a:lnTo>
                    <a:pt x="111" y="532"/>
                  </a:lnTo>
                  <a:lnTo>
                    <a:pt x="113" y="535"/>
                  </a:lnTo>
                  <a:lnTo>
                    <a:pt x="113" y="537"/>
                  </a:lnTo>
                  <a:lnTo>
                    <a:pt x="112" y="537"/>
                  </a:lnTo>
                  <a:lnTo>
                    <a:pt x="460" y="276"/>
                  </a:lnTo>
                  <a:lnTo>
                    <a:pt x="174" y="522"/>
                  </a:lnTo>
                  <a:lnTo>
                    <a:pt x="171" y="529"/>
                  </a:lnTo>
                  <a:lnTo>
                    <a:pt x="167" y="534"/>
                  </a:lnTo>
                  <a:lnTo>
                    <a:pt x="162" y="538"/>
                  </a:lnTo>
                  <a:lnTo>
                    <a:pt x="156" y="539"/>
                  </a:lnTo>
                  <a:lnTo>
                    <a:pt x="151" y="540"/>
                  </a:lnTo>
                  <a:lnTo>
                    <a:pt x="143" y="541"/>
                  </a:lnTo>
                  <a:lnTo>
                    <a:pt x="136" y="540"/>
                  </a:lnTo>
                  <a:lnTo>
                    <a:pt x="131" y="539"/>
                  </a:lnTo>
                  <a:lnTo>
                    <a:pt x="129" y="537"/>
                  </a:lnTo>
                  <a:lnTo>
                    <a:pt x="127" y="534"/>
                  </a:lnTo>
                  <a:lnTo>
                    <a:pt x="121" y="525"/>
                  </a:lnTo>
                  <a:lnTo>
                    <a:pt x="117" y="515"/>
                  </a:lnTo>
                  <a:lnTo>
                    <a:pt x="116" y="505"/>
                  </a:lnTo>
                  <a:lnTo>
                    <a:pt x="118" y="488"/>
                  </a:lnTo>
                  <a:lnTo>
                    <a:pt x="119" y="482"/>
                  </a:lnTo>
                  <a:lnTo>
                    <a:pt x="122" y="479"/>
                  </a:lnTo>
                  <a:lnTo>
                    <a:pt x="130" y="478"/>
                  </a:lnTo>
                  <a:lnTo>
                    <a:pt x="136" y="478"/>
                  </a:lnTo>
                  <a:lnTo>
                    <a:pt x="142" y="479"/>
                  </a:lnTo>
                  <a:lnTo>
                    <a:pt x="147" y="479"/>
                  </a:lnTo>
                  <a:lnTo>
                    <a:pt x="149" y="481"/>
                  </a:lnTo>
                  <a:lnTo>
                    <a:pt x="149" y="485"/>
                  </a:lnTo>
                  <a:lnTo>
                    <a:pt x="151" y="492"/>
                  </a:lnTo>
                  <a:lnTo>
                    <a:pt x="153" y="501"/>
                  </a:lnTo>
                  <a:lnTo>
                    <a:pt x="156" y="506"/>
                  </a:lnTo>
                  <a:lnTo>
                    <a:pt x="167" y="514"/>
                  </a:lnTo>
                  <a:lnTo>
                    <a:pt x="172" y="516"/>
                  </a:lnTo>
                  <a:lnTo>
                    <a:pt x="174" y="522"/>
                  </a:lnTo>
                  <a:lnTo>
                    <a:pt x="460" y="276"/>
                  </a:lnTo>
                  <a:lnTo>
                    <a:pt x="163" y="485"/>
                  </a:lnTo>
                  <a:lnTo>
                    <a:pt x="163" y="481"/>
                  </a:lnTo>
                  <a:lnTo>
                    <a:pt x="170" y="481"/>
                  </a:lnTo>
                  <a:lnTo>
                    <a:pt x="181" y="483"/>
                  </a:lnTo>
                  <a:lnTo>
                    <a:pt x="187" y="481"/>
                  </a:lnTo>
                  <a:lnTo>
                    <a:pt x="192" y="478"/>
                  </a:lnTo>
                  <a:lnTo>
                    <a:pt x="193" y="479"/>
                  </a:lnTo>
                  <a:lnTo>
                    <a:pt x="195" y="480"/>
                  </a:lnTo>
                  <a:lnTo>
                    <a:pt x="195" y="485"/>
                  </a:lnTo>
                  <a:lnTo>
                    <a:pt x="196" y="492"/>
                  </a:lnTo>
                  <a:lnTo>
                    <a:pt x="195" y="497"/>
                  </a:lnTo>
                  <a:lnTo>
                    <a:pt x="194" y="503"/>
                  </a:lnTo>
                  <a:lnTo>
                    <a:pt x="190" y="506"/>
                  </a:lnTo>
                  <a:lnTo>
                    <a:pt x="182" y="508"/>
                  </a:lnTo>
                  <a:lnTo>
                    <a:pt x="174" y="506"/>
                  </a:lnTo>
                  <a:lnTo>
                    <a:pt x="169" y="503"/>
                  </a:lnTo>
                  <a:lnTo>
                    <a:pt x="166" y="498"/>
                  </a:lnTo>
                  <a:lnTo>
                    <a:pt x="164" y="492"/>
                  </a:lnTo>
                  <a:lnTo>
                    <a:pt x="163" y="485"/>
                  </a:lnTo>
                  <a:lnTo>
                    <a:pt x="460" y="276"/>
                  </a:lnTo>
                  <a:lnTo>
                    <a:pt x="310" y="451"/>
                  </a:lnTo>
                  <a:lnTo>
                    <a:pt x="304" y="473"/>
                  </a:lnTo>
                  <a:lnTo>
                    <a:pt x="301" y="492"/>
                  </a:lnTo>
                  <a:lnTo>
                    <a:pt x="301" y="502"/>
                  </a:lnTo>
                  <a:lnTo>
                    <a:pt x="302" y="512"/>
                  </a:lnTo>
                  <a:lnTo>
                    <a:pt x="305" y="523"/>
                  </a:lnTo>
                  <a:lnTo>
                    <a:pt x="310" y="535"/>
                  </a:lnTo>
                  <a:lnTo>
                    <a:pt x="311" y="539"/>
                  </a:lnTo>
                  <a:lnTo>
                    <a:pt x="310" y="541"/>
                  </a:lnTo>
                  <a:lnTo>
                    <a:pt x="299" y="540"/>
                  </a:lnTo>
                  <a:lnTo>
                    <a:pt x="292" y="538"/>
                  </a:lnTo>
                  <a:lnTo>
                    <a:pt x="284" y="537"/>
                  </a:lnTo>
                  <a:lnTo>
                    <a:pt x="272" y="535"/>
                  </a:lnTo>
                  <a:lnTo>
                    <a:pt x="261" y="534"/>
                  </a:lnTo>
                  <a:lnTo>
                    <a:pt x="247" y="535"/>
                  </a:lnTo>
                  <a:lnTo>
                    <a:pt x="219" y="537"/>
                  </a:lnTo>
                  <a:lnTo>
                    <a:pt x="200" y="538"/>
                  </a:lnTo>
                  <a:lnTo>
                    <a:pt x="180" y="539"/>
                  </a:lnTo>
                  <a:lnTo>
                    <a:pt x="178" y="537"/>
                  </a:lnTo>
                  <a:lnTo>
                    <a:pt x="179" y="535"/>
                  </a:lnTo>
                  <a:lnTo>
                    <a:pt x="180" y="531"/>
                  </a:lnTo>
                  <a:lnTo>
                    <a:pt x="181" y="525"/>
                  </a:lnTo>
                  <a:lnTo>
                    <a:pt x="181" y="518"/>
                  </a:lnTo>
                  <a:lnTo>
                    <a:pt x="186" y="517"/>
                  </a:lnTo>
                  <a:lnTo>
                    <a:pt x="190" y="516"/>
                  </a:lnTo>
                  <a:lnTo>
                    <a:pt x="195" y="515"/>
                  </a:lnTo>
                  <a:lnTo>
                    <a:pt x="200" y="511"/>
                  </a:lnTo>
                  <a:lnTo>
                    <a:pt x="205" y="506"/>
                  </a:lnTo>
                  <a:lnTo>
                    <a:pt x="207" y="501"/>
                  </a:lnTo>
                  <a:lnTo>
                    <a:pt x="208" y="493"/>
                  </a:lnTo>
                  <a:lnTo>
                    <a:pt x="207" y="486"/>
                  </a:lnTo>
                  <a:lnTo>
                    <a:pt x="206" y="479"/>
                  </a:lnTo>
                  <a:lnTo>
                    <a:pt x="203" y="474"/>
                  </a:lnTo>
                  <a:lnTo>
                    <a:pt x="200" y="470"/>
                  </a:lnTo>
                  <a:lnTo>
                    <a:pt x="199" y="467"/>
                  </a:lnTo>
                  <a:lnTo>
                    <a:pt x="203" y="460"/>
                  </a:lnTo>
                  <a:lnTo>
                    <a:pt x="205" y="452"/>
                  </a:lnTo>
                  <a:lnTo>
                    <a:pt x="205" y="439"/>
                  </a:lnTo>
                  <a:lnTo>
                    <a:pt x="203" y="425"/>
                  </a:lnTo>
                  <a:lnTo>
                    <a:pt x="199" y="410"/>
                  </a:lnTo>
                  <a:lnTo>
                    <a:pt x="193" y="388"/>
                  </a:lnTo>
                  <a:lnTo>
                    <a:pt x="188" y="367"/>
                  </a:lnTo>
                  <a:lnTo>
                    <a:pt x="190" y="361"/>
                  </a:lnTo>
                  <a:lnTo>
                    <a:pt x="192" y="363"/>
                  </a:lnTo>
                  <a:lnTo>
                    <a:pt x="245" y="413"/>
                  </a:lnTo>
                  <a:lnTo>
                    <a:pt x="251" y="417"/>
                  </a:lnTo>
                  <a:lnTo>
                    <a:pt x="258" y="422"/>
                  </a:lnTo>
                  <a:lnTo>
                    <a:pt x="274" y="431"/>
                  </a:lnTo>
                  <a:lnTo>
                    <a:pt x="292" y="439"/>
                  </a:lnTo>
                  <a:lnTo>
                    <a:pt x="310" y="446"/>
                  </a:lnTo>
                  <a:lnTo>
                    <a:pt x="311" y="447"/>
                  </a:lnTo>
                  <a:lnTo>
                    <a:pt x="310" y="451"/>
                  </a:lnTo>
                  <a:lnTo>
                    <a:pt x="460" y="27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800">
                <a:solidFill>
                  <a:schemeClr val="bg2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1" name="Freeform 120"/>
            <p:cNvSpPr>
              <a:spLocks/>
            </p:cNvSpPr>
            <p:nvPr/>
          </p:nvSpPr>
          <p:spPr bwMode="auto">
            <a:xfrm>
              <a:off x="1876" y="2281"/>
              <a:ext cx="65" cy="31"/>
            </a:xfrm>
            <a:custGeom>
              <a:avLst/>
              <a:gdLst/>
              <a:ahLst/>
              <a:cxnLst>
                <a:cxn ang="0">
                  <a:pos x="64" y="6"/>
                </a:cxn>
                <a:cxn ang="0">
                  <a:pos x="66" y="9"/>
                </a:cxn>
                <a:cxn ang="0">
                  <a:pos x="66" y="13"/>
                </a:cxn>
                <a:cxn ang="0">
                  <a:pos x="63" y="12"/>
                </a:cxn>
                <a:cxn ang="0">
                  <a:pos x="61" y="11"/>
                </a:cxn>
                <a:cxn ang="0">
                  <a:pos x="58" y="6"/>
                </a:cxn>
                <a:cxn ang="0">
                  <a:pos x="50" y="6"/>
                </a:cxn>
                <a:cxn ang="0">
                  <a:pos x="43" y="8"/>
                </a:cxn>
                <a:cxn ang="0">
                  <a:pos x="32" y="13"/>
                </a:cxn>
                <a:cxn ang="0">
                  <a:pos x="23" y="20"/>
                </a:cxn>
                <a:cxn ang="0">
                  <a:pos x="6" y="31"/>
                </a:cxn>
                <a:cxn ang="0">
                  <a:pos x="0" y="29"/>
                </a:cxn>
                <a:cxn ang="0">
                  <a:pos x="9" y="25"/>
                </a:cxn>
                <a:cxn ang="0">
                  <a:pos x="19" y="19"/>
                </a:cxn>
                <a:cxn ang="0">
                  <a:pos x="30" y="11"/>
                </a:cxn>
                <a:cxn ang="0">
                  <a:pos x="40" y="5"/>
                </a:cxn>
                <a:cxn ang="0">
                  <a:pos x="52" y="0"/>
                </a:cxn>
                <a:cxn ang="0">
                  <a:pos x="58" y="2"/>
                </a:cxn>
                <a:cxn ang="0">
                  <a:pos x="64" y="6"/>
                </a:cxn>
              </a:cxnLst>
              <a:rect l="0" t="0" r="r" b="b"/>
              <a:pathLst>
                <a:path w="66" h="31">
                  <a:moveTo>
                    <a:pt x="64" y="6"/>
                  </a:moveTo>
                  <a:lnTo>
                    <a:pt x="66" y="9"/>
                  </a:lnTo>
                  <a:lnTo>
                    <a:pt x="66" y="13"/>
                  </a:lnTo>
                  <a:lnTo>
                    <a:pt x="63" y="12"/>
                  </a:lnTo>
                  <a:lnTo>
                    <a:pt x="61" y="11"/>
                  </a:lnTo>
                  <a:lnTo>
                    <a:pt x="58" y="6"/>
                  </a:lnTo>
                  <a:lnTo>
                    <a:pt x="50" y="6"/>
                  </a:lnTo>
                  <a:lnTo>
                    <a:pt x="43" y="8"/>
                  </a:lnTo>
                  <a:lnTo>
                    <a:pt x="32" y="13"/>
                  </a:lnTo>
                  <a:lnTo>
                    <a:pt x="23" y="20"/>
                  </a:lnTo>
                  <a:lnTo>
                    <a:pt x="6" y="31"/>
                  </a:lnTo>
                  <a:lnTo>
                    <a:pt x="0" y="29"/>
                  </a:lnTo>
                  <a:lnTo>
                    <a:pt x="9" y="25"/>
                  </a:lnTo>
                  <a:lnTo>
                    <a:pt x="19" y="19"/>
                  </a:lnTo>
                  <a:lnTo>
                    <a:pt x="30" y="11"/>
                  </a:lnTo>
                  <a:lnTo>
                    <a:pt x="40" y="5"/>
                  </a:lnTo>
                  <a:lnTo>
                    <a:pt x="52" y="0"/>
                  </a:lnTo>
                  <a:lnTo>
                    <a:pt x="58" y="2"/>
                  </a:lnTo>
                  <a:lnTo>
                    <a:pt x="64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800">
                <a:solidFill>
                  <a:schemeClr val="bg2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2" name="Freeform 121"/>
            <p:cNvSpPr>
              <a:spLocks/>
            </p:cNvSpPr>
            <p:nvPr/>
          </p:nvSpPr>
          <p:spPr bwMode="auto">
            <a:xfrm>
              <a:off x="1870" y="2301"/>
              <a:ext cx="68" cy="42"/>
            </a:xfrm>
            <a:custGeom>
              <a:avLst/>
              <a:gdLst/>
              <a:ahLst/>
              <a:cxnLst>
                <a:cxn ang="0">
                  <a:pos x="68" y="7"/>
                </a:cxn>
                <a:cxn ang="0">
                  <a:pos x="67" y="3"/>
                </a:cxn>
                <a:cxn ang="0">
                  <a:pos x="66" y="1"/>
                </a:cxn>
                <a:cxn ang="0">
                  <a:pos x="64" y="0"/>
                </a:cxn>
                <a:cxn ang="0">
                  <a:pos x="62" y="5"/>
                </a:cxn>
                <a:cxn ang="0">
                  <a:pos x="61" y="7"/>
                </a:cxn>
                <a:cxn ang="0">
                  <a:pos x="56" y="7"/>
                </a:cxn>
                <a:cxn ang="0">
                  <a:pos x="45" y="11"/>
                </a:cxn>
                <a:cxn ang="0">
                  <a:pos x="35" y="17"/>
                </a:cxn>
                <a:cxn ang="0">
                  <a:pos x="25" y="24"/>
                </a:cxn>
                <a:cxn ang="0">
                  <a:pos x="15" y="30"/>
                </a:cxn>
                <a:cxn ang="0">
                  <a:pos x="0" y="36"/>
                </a:cxn>
                <a:cxn ang="0">
                  <a:pos x="0" y="38"/>
                </a:cxn>
                <a:cxn ang="0">
                  <a:pos x="47" y="42"/>
                </a:cxn>
                <a:cxn ang="0">
                  <a:pos x="62" y="40"/>
                </a:cxn>
                <a:cxn ang="0">
                  <a:pos x="62" y="37"/>
                </a:cxn>
                <a:cxn ang="0">
                  <a:pos x="60" y="34"/>
                </a:cxn>
                <a:cxn ang="0">
                  <a:pos x="63" y="23"/>
                </a:cxn>
                <a:cxn ang="0">
                  <a:pos x="62" y="13"/>
                </a:cxn>
                <a:cxn ang="0">
                  <a:pos x="63" y="11"/>
                </a:cxn>
                <a:cxn ang="0">
                  <a:pos x="65" y="11"/>
                </a:cxn>
                <a:cxn ang="0">
                  <a:pos x="67" y="10"/>
                </a:cxn>
                <a:cxn ang="0">
                  <a:pos x="68" y="7"/>
                </a:cxn>
                <a:cxn ang="0">
                  <a:pos x="68" y="7"/>
                </a:cxn>
                <a:cxn ang="0">
                  <a:pos x="56" y="34"/>
                </a:cxn>
                <a:cxn ang="0">
                  <a:pos x="52" y="35"/>
                </a:cxn>
                <a:cxn ang="0">
                  <a:pos x="49" y="34"/>
                </a:cxn>
                <a:cxn ang="0">
                  <a:pos x="42" y="34"/>
                </a:cxn>
                <a:cxn ang="0">
                  <a:pos x="36" y="35"/>
                </a:cxn>
                <a:cxn ang="0">
                  <a:pos x="24" y="34"/>
                </a:cxn>
                <a:cxn ang="0">
                  <a:pos x="22" y="32"/>
                </a:cxn>
                <a:cxn ang="0">
                  <a:pos x="27" y="29"/>
                </a:cxn>
                <a:cxn ang="0">
                  <a:pos x="41" y="21"/>
                </a:cxn>
                <a:cxn ang="0">
                  <a:pos x="54" y="17"/>
                </a:cxn>
                <a:cxn ang="0">
                  <a:pos x="56" y="18"/>
                </a:cxn>
                <a:cxn ang="0">
                  <a:pos x="57" y="27"/>
                </a:cxn>
                <a:cxn ang="0">
                  <a:pos x="56" y="34"/>
                </a:cxn>
                <a:cxn ang="0">
                  <a:pos x="68" y="7"/>
                </a:cxn>
              </a:cxnLst>
              <a:rect l="0" t="0" r="r" b="b"/>
              <a:pathLst>
                <a:path w="68" h="42">
                  <a:moveTo>
                    <a:pt x="68" y="7"/>
                  </a:moveTo>
                  <a:lnTo>
                    <a:pt x="67" y="3"/>
                  </a:lnTo>
                  <a:lnTo>
                    <a:pt x="66" y="1"/>
                  </a:lnTo>
                  <a:lnTo>
                    <a:pt x="64" y="0"/>
                  </a:lnTo>
                  <a:lnTo>
                    <a:pt x="62" y="5"/>
                  </a:lnTo>
                  <a:lnTo>
                    <a:pt x="61" y="7"/>
                  </a:lnTo>
                  <a:lnTo>
                    <a:pt x="56" y="7"/>
                  </a:lnTo>
                  <a:lnTo>
                    <a:pt x="45" y="11"/>
                  </a:lnTo>
                  <a:lnTo>
                    <a:pt x="35" y="17"/>
                  </a:lnTo>
                  <a:lnTo>
                    <a:pt x="25" y="24"/>
                  </a:lnTo>
                  <a:lnTo>
                    <a:pt x="15" y="30"/>
                  </a:lnTo>
                  <a:lnTo>
                    <a:pt x="0" y="36"/>
                  </a:lnTo>
                  <a:lnTo>
                    <a:pt x="0" y="38"/>
                  </a:lnTo>
                  <a:lnTo>
                    <a:pt x="47" y="42"/>
                  </a:lnTo>
                  <a:lnTo>
                    <a:pt x="62" y="40"/>
                  </a:lnTo>
                  <a:lnTo>
                    <a:pt x="62" y="37"/>
                  </a:lnTo>
                  <a:lnTo>
                    <a:pt x="60" y="34"/>
                  </a:lnTo>
                  <a:lnTo>
                    <a:pt x="63" y="23"/>
                  </a:lnTo>
                  <a:lnTo>
                    <a:pt x="62" y="13"/>
                  </a:lnTo>
                  <a:lnTo>
                    <a:pt x="63" y="11"/>
                  </a:lnTo>
                  <a:lnTo>
                    <a:pt x="65" y="11"/>
                  </a:lnTo>
                  <a:lnTo>
                    <a:pt x="67" y="10"/>
                  </a:lnTo>
                  <a:lnTo>
                    <a:pt x="68" y="7"/>
                  </a:lnTo>
                  <a:lnTo>
                    <a:pt x="68" y="7"/>
                  </a:lnTo>
                  <a:lnTo>
                    <a:pt x="56" y="34"/>
                  </a:lnTo>
                  <a:lnTo>
                    <a:pt x="52" y="35"/>
                  </a:lnTo>
                  <a:lnTo>
                    <a:pt x="49" y="34"/>
                  </a:lnTo>
                  <a:lnTo>
                    <a:pt x="42" y="34"/>
                  </a:lnTo>
                  <a:lnTo>
                    <a:pt x="36" y="35"/>
                  </a:lnTo>
                  <a:lnTo>
                    <a:pt x="24" y="34"/>
                  </a:lnTo>
                  <a:lnTo>
                    <a:pt x="22" y="32"/>
                  </a:lnTo>
                  <a:lnTo>
                    <a:pt x="27" y="29"/>
                  </a:lnTo>
                  <a:lnTo>
                    <a:pt x="41" y="21"/>
                  </a:lnTo>
                  <a:lnTo>
                    <a:pt x="54" y="17"/>
                  </a:lnTo>
                  <a:lnTo>
                    <a:pt x="56" y="18"/>
                  </a:lnTo>
                  <a:lnTo>
                    <a:pt x="57" y="27"/>
                  </a:lnTo>
                  <a:lnTo>
                    <a:pt x="56" y="34"/>
                  </a:lnTo>
                  <a:lnTo>
                    <a:pt x="68" y="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800">
                <a:solidFill>
                  <a:schemeClr val="bg2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3" name="Freeform 122"/>
            <p:cNvSpPr>
              <a:spLocks/>
            </p:cNvSpPr>
            <p:nvPr/>
          </p:nvSpPr>
          <p:spPr bwMode="auto">
            <a:xfrm>
              <a:off x="1944" y="2382"/>
              <a:ext cx="41" cy="36"/>
            </a:xfrm>
            <a:custGeom>
              <a:avLst/>
              <a:gdLst/>
              <a:ahLst/>
              <a:cxnLst>
                <a:cxn ang="0">
                  <a:pos x="3" y="1"/>
                </a:cxn>
                <a:cxn ang="0">
                  <a:pos x="5" y="0"/>
                </a:cxn>
                <a:cxn ang="0">
                  <a:pos x="5" y="3"/>
                </a:cxn>
                <a:cxn ang="0">
                  <a:pos x="5" y="12"/>
                </a:cxn>
                <a:cxn ang="0">
                  <a:pos x="3" y="23"/>
                </a:cxn>
                <a:cxn ang="0">
                  <a:pos x="3" y="27"/>
                </a:cxn>
                <a:cxn ang="0">
                  <a:pos x="5" y="28"/>
                </a:cxn>
                <a:cxn ang="0">
                  <a:pos x="7" y="29"/>
                </a:cxn>
                <a:cxn ang="0">
                  <a:pos x="13" y="28"/>
                </a:cxn>
                <a:cxn ang="0">
                  <a:pos x="19" y="25"/>
                </a:cxn>
                <a:cxn ang="0">
                  <a:pos x="29" y="21"/>
                </a:cxn>
                <a:cxn ang="0">
                  <a:pos x="34" y="19"/>
                </a:cxn>
                <a:cxn ang="0">
                  <a:pos x="41" y="17"/>
                </a:cxn>
                <a:cxn ang="0">
                  <a:pos x="41" y="21"/>
                </a:cxn>
                <a:cxn ang="0">
                  <a:pos x="30" y="25"/>
                </a:cxn>
                <a:cxn ang="0">
                  <a:pos x="19" y="29"/>
                </a:cxn>
                <a:cxn ang="0">
                  <a:pos x="9" y="35"/>
                </a:cxn>
                <a:cxn ang="0">
                  <a:pos x="6" y="36"/>
                </a:cxn>
                <a:cxn ang="0">
                  <a:pos x="3" y="35"/>
                </a:cxn>
                <a:cxn ang="0">
                  <a:pos x="2" y="33"/>
                </a:cxn>
                <a:cxn ang="0">
                  <a:pos x="0" y="27"/>
                </a:cxn>
                <a:cxn ang="0">
                  <a:pos x="0" y="23"/>
                </a:cxn>
                <a:cxn ang="0">
                  <a:pos x="0" y="14"/>
                </a:cxn>
                <a:cxn ang="0">
                  <a:pos x="2" y="3"/>
                </a:cxn>
                <a:cxn ang="0">
                  <a:pos x="3" y="1"/>
                </a:cxn>
              </a:cxnLst>
              <a:rect l="0" t="0" r="r" b="b"/>
              <a:pathLst>
                <a:path w="41" h="36">
                  <a:moveTo>
                    <a:pt x="3" y="1"/>
                  </a:moveTo>
                  <a:lnTo>
                    <a:pt x="5" y="0"/>
                  </a:lnTo>
                  <a:lnTo>
                    <a:pt x="5" y="3"/>
                  </a:lnTo>
                  <a:lnTo>
                    <a:pt x="5" y="12"/>
                  </a:lnTo>
                  <a:lnTo>
                    <a:pt x="3" y="23"/>
                  </a:lnTo>
                  <a:lnTo>
                    <a:pt x="3" y="27"/>
                  </a:lnTo>
                  <a:lnTo>
                    <a:pt x="5" y="28"/>
                  </a:lnTo>
                  <a:lnTo>
                    <a:pt x="7" y="29"/>
                  </a:lnTo>
                  <a:lnTo>
                    <a:pt x="13" y="28"/>
                  </a:lnTo>
                  <a:lnTo>
                    <a:pt x="19" y="25"/>
                  </a:lnTo>
                  <a:lnTo>
                    <a:pt x="29" y="21"/>
                  </a:lnTo>
                  <a:lnTo>
                    <a:pt x="34" y="19"/>
                  </a:lnTo>
                  <a:lnTo>
                    <a:pt x="41" y="17"/>
                  </a:lnTo>
                  <a:lnTo>
                    <a:pt x="41" y="21"/>
                  </a:lnTo>
                  <a:lnTo>
                    <a:pt x="30" y="25"/>
                  </a:lnTo>
                  <a:lnTo>
                    <a:pt x="19" y="29"/>
                  </a:lnTo>
                  <a:lnTo>
                    <a:pt x="9" y="35"/>
                  </a:lnTo>
                  <a:lnTo>
                    <a:pt x="6" y="36"/>
                  </a:lnTo>
                  <a:lnTo>
                    <a:pt x="3" y="35"/>
                  </a:lnTo>
                  <a:lnTo>
                    <a:pt x="2" y="33"/>
                  </a:lnTo>
                  <a:lnTo>
                    <a:pt x="0" y="27"/>
                  </a:lnTo>
                  <a:lnTo>
                    <a:pt x="0" y="23"/>
                  </a:lnTo>
                  <a:lnTo>
                    <a:pt x="0" y="14"/>
                  </a:lnTo>
                  <a:lnTo>
                    <a:pt x="2" y="3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800">
                <a:solidFill>
                  <a:schemeClr val="bg2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4" name="Freeform 123"/>
            <p:cNvSpPr>
              <a:spLocks/>
            </p:cNvSpPr>
            <p:nvPr/>
          </p:nvSpPr>
          <p:spPr bwMode="auto">
            <a:xfrm>
              <a:off x="1689" y="2376"/>
              <a:ext cx="40" cy="78"/>
            </a:xfrm>
            <a:custGeom>
              <a:avLst/>
              <a:gdLst/>
              <a:ahLst/>
              <a:cxnLst>
                <a:cxn ang="0">
                  <a:pos x="30" y="6"/>
                </a:cxn>
                <a:cxn ang="0">
                  <a:pos x="33" y="13"/>
                </a:cxn>
                <a:cxn ang="0">
                  <a:pos x="32" y="21"/>
                </a:cxn>
                <a:cxn ang="0">
                  <a:pos x="30" y="36"/>
                </a:cxn>
                <a:cxn ang="0">
                  <a:pos x="31" y="39"/>
                </a:cxn>
                <a:cxn ang="0">
                  <a:pos x="34" y="41"/>
                </a:cxn>
                <a:cxn ang="0">
                  <a:pos x="36" y="43"/>
                </a:cxn>
                <a:cxn ang="0">
                  <a:pos x="36" y="45"/>
                </a:cxn>
                <a:cxn ang="0">
                  <a:pos x="33" y="47"/>
                </a:cxn>
                <a:cxn ang="0">
                  <a:pos x="30" y="45"/>
                </a:cxn>
                <a:cxn ang="0">
                  <a:pos x="27" y="43"/>
                </a:cxn>
                <a:cxn ang="0">
                  <a:pos x="26" y="39"/>
                </a:cxn>
                <a:cxn ang="0">
                  <a:pos x="26" y="32"/>
                </a:cxn>
                <a:cxn ang="0">
                  <a:pos x="28" y="23"/>
                </a:cxn>
                <a:cxn ang="0">
                  <a:pos x="28" y="15"/>
                </a:cxn>
                <a:cxn ang="0">
                  <a:pos x="26" y="7"/>
                </a:cxn>
                <a:cxn ang="0">
                  <a:pos x="19" y="4"/>
                </a:cxn>
                <a:cxn ang="0">
                  <a:pos x="13" y="5"/>
                </a:cxn>
                <a:cxn ang="0">
                  <a:pos x="8" y="12"/>
                </a:cxn>
                <a:cxn ang="0">
                  <a:pos x="5" y="16"/>
                </a:cxn>
                <a:cxn ang="0">
                  <a:pos x="4" y="35"/>
                </a:cxn>
                <a:cxn ang="0">
                  <a:pos x="6" y="46"/>
                </a:cxn>
                <a:cxn ang="0">
                  <a:pos x="12" y="54"/>
                </a:cxn>
                <a:cxn ang="0">
                  <a:pos x="23" y="60"/>
                </a:cxn>
                <a:cxn ang="0">
                  <a:pos x="27" y="65"/>
                </a:cxn>
                <a:cxn ang="0">
                  <a:pos x="28" y="70"/>
                </a:cxn>
                <a:cxn ang="0">
                  <a:pos x="34" y="73"/>
                </a:cxn>
                <a:cxn ang="0">
                  <a:pos x="36" y="70"/>
                </a:cxn>
                <a:cxn ang="0">
                  <a:pos x="36" y="69"/>
                </a:cxn>
                <a:cxn ang="0">
                  <a:pos x="38" y="70"/>
                </a:cxn>
                <a:cxn ang="0">
                  <a:pos x="40" y="72"/>
                </a:cxn>
                <a:cxn ang="0">
                  <a:pos x="38" y="75"/>
                </a:cxn>
                <a:cxn ang="0">
                  <a:pos x="36" y="76"/>
                </a:cxn>
                <a:cxn ang="0">
                  <a:pos x="34" y="77"/>
                </a:cxn>
                <a:cxn ang="0">
                  <a:pos x="31" y="78"/>
                </a:cxn>
                <a:cxn ang="0">
                  <a:pos x="28" y="75"/>
                </a:cxn>
                <a:cxn ang="0">
                  <a:pos x="26" y="69"/>
                </a:cxn>
                <a:cxn ang="0">
                  <a:pos x="24" y="65"/>
                </a:cxn>
                <a:cxn ang="0">
                  <a:pos x="21" y="62"/>
                </a:cxn>
                <a:cxn ang="0">
                  <a:pos x="12" y="59"/>
                </a:cxn>
                <a:cxn ang="0">
                  <a:pos x="7" y="52"/>
                </a:cxn>
                <a:cxn ang="0">
                  <a:pos x="2" y="45"/>
                </a:cxn>
                <a:cxn ang="0">
                  <a:pos x="1" y="36"/>
                </a:cxn>
                <a:cxn ang="0">
                  <a:pos x="0" y="28"/>
                </a:cxn>
                <a:cxn ang="0">
                  <a:pos x="2" y="20"/>
                </a:cxn>
                <a:cxn ang="0">
                  <a:pos x="5" y="11"/>
                </a:cxn>
                <a:cxn ang="0">
                  <a:pos x="10" y="4"/>
                </a:cxn>
                <a:cxn ang="0">
                  <a:pos x="16" y="1"/>
                </a:cxn>
                <a:cxn ang="0">
                  <a:pos x="23" y="0"/>
                </a:cxn>
                <a:cxn ang="0">
                  <a:pos x="30" y="6"/>
                </a:cxn>
              </a:cxnLst>
              <a:rect l="0" t="0" r="r" b="b"/>
              <a:pathLst>
                <a:path w="40" h="78">
                  <a:moveTo>
                    <a:pt x="30" y="6"/>
                  </a:moveTo>
                  <a:lnTo>
                    <a:pt x="33" y="13"/>
                  </a:lnTo>
                  <a:lnTo>
                    <a:pt x="32" y="21"/>
                  </a:lnTo>
                  <a:lnTo>
                    <a:pt x="30" y="36"/>
                  </a:lnTo>
                  <a:lnTo>
                    <a:pt x="31" y="39"/>
                  </a:lnTo>
                  <a:lnTo>
                    <a:pt x="34" y="41"/>
                  </a:lnTo>
                  <a:lnTo>
                    <a:pt x="36" y="43"/>
                  </a:lnTo>
                  <a:lnTo>
                    <a:pt x="36" y="45"/>
                  </a:lnTo>
                  <a:lnTo>
                    <a:pt x="33" y="47"/>
                  </a:lnTo>
                  <a:lnTo>
                    <a:pt x="30" y="45"/>
                  </a:lnTo>
                  <a:lnTo>
                    <a:pt x="27" y="43"/>
                  </a:lnTo>
                  <a:lnTo>
                    <a:pt x="26" y="39"/>
                  </a:lnTo>
                  <a:lnTo>
                    <a:pt x="26" y="32"/>
                  </a:lnTo>
                  <a:lnTo>
                    <a:pt x="28" y="23"/>
                  </a:lnTo>
                  <a:lnTo>
                    <a:pt x="28" y="15"/>
                  </a:lnTo>
                  <a:lnTo>
                    <a:pt x="26" y="7"/>
                  </a:lnTo>
                  <a:lnTo>
                    <a:pt x="19" y="4"/>
                  </a:lnTo>
                  <a:lnTo>
                    <a:pt x="13" y="5"/>
                  </a:lnTo>
                  <a:lnTo>
                    <a:pt x="8" y="12"/>
                  </a:lnTo>
                  <a:lnTo>
                    <a:pt x="5" y="16"/>
                  </a:lnTo>
                  <a:lnTo>
                    <a:pt x="4" y="35"/>
                  </a:lnTo>
                  <a:lnTo>
                    <a:pt x="6" y="46"/>
                  </a:lnTo>
                  <a:lnTo>
                    <a:pt x="12" y="54"/>
                  </a:lnTo>
                  <a:lnTo>
                    <a:pt x="23" y="60"/>
                  </a:lnTo>
                  <a:lnTo>
                    <a:pt x="27" y="65"/>
                  </a:lnTo>
                  <a:lnTo>
                    <a:pt x="28" y="70"/>
                  </a:lnTo>
                  <a:lnTo>
                    <a:pt x="34" y="73"/>
                  </a:lnTo>
                  <a:lnTo>
                    <a:pt x="36" y="70"/>
                  </a:lnTo>
                  <a:lnTo>
                    <a:pt x="36" y="69"/>
                  </a:lnTo>
                  <a:lnTo>
                    <a:pt x="38" y="70"/>
                  </a:lnTo>
                  <a:lnTo>
                    <a:pt x="40" y="72"/>
                  </a:lnTo>
                  <a:lnTo>
                    <a:pt x="38" y="75"/>
                  </a:lnTo>
                  <a:lnTo>
                    <a:pt x="36" y="76"/>
                  </a:lnTo>
                  <a:lnTo>
                    <a:pt x="34" y="77"/>
                  </a:lnTo>
                  <a:lnTo>
                    <a:pt x="31" y="78"/>
                  </a:lnTo>
                  <a:lnTo>
                    <a:pt x="28" y="75"/>
                  </a:lnTo>
                  <a:lnTo>
                    <a:pt x="26" y="69"/>
                  </a:lnTo>
                  <a:lnTo>
                    <a:pt x="24" y="65"/>
                  </a:lnTo>
                  <a:lnTo>
                    <a:pt x="21" y="62"/>
                  </a:lnTo>
                  <a:lnTo>
                    <a:pt x="12" y="59"/>
                  </a:lnTo>
                  <a:lnTo>
                    <a:pt x="7" y="52"/>
                  </a:lnTo>
                  <a:lnTo>
                    <a:pt x="2" y="45"/>
                  </a:lnTo>
                  <a:lnTo>
                    <a:pt x="1" y="36"/>
                  </a:lnTo>
                  <a:lnTo>
                    <a:pt x="0" y="28"/>
                  </a:lnTo>
                  <a:lnTo>
                    <a:pt x="2" y="20"/>
                  </a:lnTo>
                  <a:lnTo>
                    <a:pt x="5" y="11"/>
                  </a:lnTo>
                  <a:lnTo>
                    <a:pt x="10" y="4"/>
                  </a:lnTo>
                  <a:lnTo>
                    <a:pt x="16" y="1"/>
                  </a:lnTo>
                  <a:lnTo>
                    <a:pt x="23" y="0"/>
                  </a:lnTo>
                  <a:lnTo>
                    <a:pt x="30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800">
                <a:solidFill>
                  <a:schemeClr val="bg2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5" name="Freeform 124"/>
            <p:cNvSpPr>
              <a:spLocks/>
            </p:cNvSpPr>
            <p:nvPr/>
          </p:nvSpPr>
          <p:spPr bwMode="auto">
            <a:xfrm>
              <a:off x="1549" y="2454"/>
              <a:ext cx="73" cy="47"/>
            </a:xfrm>
            <a:custGeom>
              <a:avLst/>
              <a:gdLst/>
              <a:ahLst/>
              <a:cxnLst>
                <a:cxn ang="0">
                  <a:pos x="27" y="8"/>
                </a:cxn>
                <a:cxn ang="0">
                  <a:pos x="19" y="11"/>
                </a:cxn>
                <a:cxn ang="0">
                  <a:pos x="14" y="17"/>
                </a:cxn>
                <a:cxn ang="0">
                  <a:pos x="6" y="28"/>
                </a:cxn>
                <a:cxn ang="0">
                  <a:pos x="1" y="37"/>
                </a:cxn>
                <a:cxn ang="0">
                  <a:pos x="0" y="40"/>
                </a:cxn>
                <a:cxn ang="0">
                  <a:pos x="0" y="42"/>
                </a:cxn>
                <a:cxn ang="0">
                  <a:pos x="0" y="44"/>
                </a:cxn>
                <a:cxn ang="0">
                  <a:pos x="2" y="44"/>
                </a:cxn>
                <a:cxn ang="0">
                  <a:pos x="3" y="45"/>
                </a:cxn>
                <a:cxn ang="0">
                  <a:pos x="6" y="46"/>
                </a:cxn>
                <a:cxn ang="0">
                  <a:pos x="9" y="47"/>
                </a:cxn>
                <a:cxn ang="0">
                  <a:pos x="15" y="47"/>
                </a:cxn>
                <a:cxn ang="0">
                  <a:pos x="28" y="46"/>
                </a:cxn>
                <a:cxn ang="0">
                  <a:pos x="36" y="44"/>
                </a:cxn>
                <a:cxn ang="0">
                  <a:pos x="45" y="40"/>
                </a:cxn>
                <a:cxn ang="0">
                  <a:pos x="53" y="35"/>
                </a:cxn>
                <a:cxn ang="0">
                  <a:pos x="59" y="30"/>
                </a:cxn>
                <a:cxn ang="0">
                  <a:pos x="65" y="23"/>
                </a:cxn>
                <a:cxn ang="0">
                  <a:pos x="69" y="18"/>
                </a:cxn>
                <a:cxn ang="0">
                  <a:pos x="72" y="8"/>
                </a:cxn>
                <a:cxn ang="0">
                  <a:pos x="73" y="5"/>
                </a:cxn>
                <a:cxn ang="0">
                  <a:pos x="73" y="3"/>
                </a:cxn>
                <a:cxn ang="0">
                  <a:pos x="73" y="1"/>
                </a:cxn>
                <a:cxn ang="0">
                  <a:pos x="71" y="1"/>
                </a:cxn>
                <a:cxn ang="0">
                  <a:pos x="68" y="1"/>
                </a:cxn>
                <a:cxn ang="0">
                  <a:pos x="63" y="0"/>
                </a:cxn>
                <a:cxn ang="0">
                  <a:pos x="58" y="0"/>
                </a:cxn>
                <a:cxn ang="0">
                  <a:pos x="43" y="2"/>
                </a:cxn>
                <a:cxn ang="0">
                  <a:pos x="27" y="8"/>
                </a:cxn>
                <a:cxn ang="0">
                  <a:pos x="27" y="8"/>
                </a:cxn>
                <a:cxn ang="0">
                  <a:pos x="29" y="11"/>
                </a:cxn>
                <a:cxn ang="0">
                  <a:pos x="41" y="7"/>
                </a:cxn>
                <a:cxn ang="0">
                  <a:pos x="52" y="5"/>
                </a:cxn>
                <a:cxn ang="0">
                  <a:pos x="68" y="5"/>
                </a:cxn>
                <a:cxn ang="0">
                  <a:pos x="65" y="11"/>
                </a:cxn>
                <a:cxn ang="0">
                  <a:pos x="61" y="20"/>
                </a:cxn>
                <a:cxn ang="0">
                  <a:pos x="54" y="28"/>
                </a:cxn>
                <a:cxn ang="0">
                  <a:pos x="43" y="36"/>
                </a:cxn>
                <a:cxn ang="0">
                  <a:pos x="30" y="40"/>
                </a:cxn>
                <a:cxn ang="0">
                  <a:pos x="19" y="42"/>
                </a:cxn>
                <a:cxn ang="0">
                  <a:pos x="10" y="41"/>
                </a:cxn>
                <a:cxn ang="0">
                  <a:pos x="6" y="40"/>
                </a:cxn>
                <a:cxn ang="0">
                  <a:pos x="7" y="34"/>
                </a:cxn>
                <a:cxn ang="0">
                  <a:pos x="12" y="26"/>
                </a:cxn>
                <a:cxn ang="0">
                  <a:pos x="19" y="18"/>
                </a:cxn>
                <a:cxn ang="0">
                  <a:pos x="29" y="11"/>
                </a:cxn>
                <a:cxn ang="0">
                  <a:pos x="27" y="8"/>
                </a:cxn>
              </a:cxnLst>
              <a:rect l="0" t="0" r="r" b="b"/>
              <a:pathLst>
                <a:path w="73" h="47">
                  <a:moveTo>
                    <a:pt x="27" y="8"/>
                  </a:moveTo>
                  <a:lnTo>
                    <a:pt x="19" y="11"/>
                  </a:lnTo>
                  <a:lnTo>
                    <a:pt x="14" y="17"/>
                  </a:lnTo>
                  <a:lnTo>
                    <a:pt x="6" y="28"/>
                  </a:lnTo>
                  <a:lnTo>
                    <a:pt x="1" y="37"/>
                  </a:lnTo>
                  <a:lnTo>
                    <a:pt x="0" y="40"/>
                  </a:lnTo>
                  <a:lnTo>
                    <a:pt x="0" y="42"/>
                  </a:lnTo>
                  <a:lnTo>
                    <a:pt x="0" y="44"/>
                  </a:lnTo>
                  <a:lnTo>
                    <a:pt x="2" y="44"/>
                  </a:lnTo>
                  <a:lnTo>
                    <a:pt x="3" y="45"/>
                  </a:lnTo>
                  <a:lnTo>
                    <a:pt x="6" y="46"/>
                  </a:lnTo>
                  <a:lnTo>
                    <a:pt x="9" y="47"/>
                  </a:lnTo>
                  <a:lnTo>
                    <a:pt x="15" y="47"/>
                  </a:lnTo>
                  <a:lnTo>
                    <a:pt x="28" y="46"/>
                  </a:lnTo>
                  <a:lnTo>
                    <a:pt x="36" y="44"/>
                  </a:lnTo>
                  <a:lnTo>
                    <a:pt x="45" y="40"/>
                  </a:lnTo>
                  <a:lnTo>
                    <a:pt x="53" y="35"/>
                  </a:lnTo>
                  <a:lnTo>
                    <a:pt x="59" y="30"/>
                  </a:lnTo>
                  <a:lnTo>
                    <a:pt x="65" y="23"/>
                  </a:lnTo>
                  <a:lnTo>
                    <a:pt x="69" y="18"/>
                  </a:lnTo>
                  <a:lnTo>
                    <a:pt x="72" y="8"/>
                  </a:lnTo>
                  <a:lnTo>
                    <a:pt x="73" y="5"/>
                  </a:lnTo>
                  <a:lnTo>
                    <a:pt x="73" y="3"/>
                  </a:lnTo>
                  <a:lnTo>
                    <a:pt x="73" y="1"/>
                  </a:lnTo>
                  <a:lnTo>
                    <a:pt x="71" y="1"/>
                  </a:lnTo>
                  <a:lnTo>
                    <a:pt x="68" y="1"/>
                  </a:lnTo>
                  <a:lnTo>
                    <a:pt x="63" y="0"/>
                  </a:lnTo>
                  <a:lnTo>
                    <a:pt x="58" y="0"/>
                  </a:lnTo>
                  <a:lnTo>
                    <a:pt x="43" y="2"/>
                  </a:lnTo>
                  <a:lnTo>
                    <a:pt x="27" y="8"/>
                  </a:lnTo>
                  <a:lnTo>
                    <a:pt x="27" y="8"/>
                  </a:lnTo>
                  <a:lnTo>
                    <a:pt x="29" y="11"/>
                  </a:lnTo>
                  <a:lnTo>
                    <a:pt x="41" y="7"/>
                  </a:lnTo>
                  <a:lnTo>
                    <a:pt x="52" y="5"/>
                  </a:lnTo>
                  <a:lnTo>
                    <a:pt x="68" y="5"/>
                  </a:lnTo>
                  <a:lnTo>
                    <a:pt x="65" y="11"/>
                  </a:lnTo>
                  <a:lnTo>
                    <a:pt x="61" y="20"/>
                  </a:lnTo>
                  <a:lnTo>
                    <a:pt x="54" y="28"/>
                  </a:lnTo>
                  <a:lnTo>
                    <a:pt x="43" y="36"/>
                  </a:lnTo>
                  <a:lnTo>
                    <a:pt x="30" y="40"/>
                  </a:lnTo>
                  <a:lnTo>
                    <a:pt x="19" y="42"/>
                  </a:lnTo>
                  <a:lnTo>
                    <a:pt x="10" y="41"/>
                  </a:lnTo>
                  <a:lnTo>
                    <a:pt x="6" y="40"/>
                  </a:lnTo>
                  <a:lnTo>
                    <a:pt x="7" y="34"/>
                  </a:lnTo>
                  <a:lnTo>
                    <a:pt x="12" y="26"/>
                  </a:lnTo>
                  <a:lnTo>
                    <a:pt x="19" y="18"/>
                  </a:lnTo>
                  <a:lnTo>
                    <a:pt x="29" y="11"/>
                  </a:lnTo>
                  <a:lnTo>
                    <a:pt x="27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800">
                <a:solidFill>
                  <a:schemeClr val="bg2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6" name="Freeform 125"/>
            <p:cNvSpPr>
              <a:spLocks/>
            </p:cNvSpPr>
            <p:nvPr/>
          </p:nvSpPr>
          <p:spPr bwMode="auto">
            <a:xfrm>
              <a:off x="1567" y="2408"/>
              <a:ext cx="77" cy="45"/>
            </a:xfrm>
            <a:custGeom>
              <a:avLst/>
              <a:gdLst/>
              <a:ahLst/>
              <a:cxnLst>
                <a:cxn ang="0">
                  <a:pos x="30" y="5"/>
                </a:cxn>
                <a:cxn ang="0">
                  <a:pos x="23" y="9"/>
                </a:cxn>
                <a:cxn ang="0">
                  <a:pos x="16" y="15"/>
                </a:cxn>
                <a:cxn ang="0">
                  <a:pos x="8" y="27"/>
                </a:cxn>
                <a:cxn ang="0">
                  <a:pos x="3" y="36"/>
                </a:cxn>
                <a:cxn ang="0">
                  <a:pos x="1" y="40"/>
                </a:cxn>
                <a:cxn ang="0">
                  <a:pos x="1" y="41"/>
                </a:cxn>
                <a:cxn ang="0">
                  <a:pos x="0" y="43"/>
                </a:cxn>
                <a:cxn ang="0">
                  <a:pos x="3" y="43"/>
                </a:cxn>
                <a:cxn ang="0">
                  <a:pos x="4" y="43"/>
                </a:cxn>
                <a:cxn ang="0">
                  <a:pos x="7" y="44"/>
                </a:cxn>
                <a:cxn ang="0">
                  <a:pos x="16" y="45"/>
                </a:cxn>
                <a:cxn ang="0">
                  <a:pos x="29" y="43"/>
                </a:cxn>
                <a:cxn ang="0">
                  <a:pos x="38" y="41"/>
                </a:cxn>
                <a:cxn ang="0">
                  <a:pos x="46" y="38"/>
                </a:cxn>
                <a:cxn ang="0">
                  <a:pos x="54" y="33"/>
                </a:cxn>
                <a:cxn ang="0">
                  <a:pos x="61" y="28"/>
                </a:cxn>
                <a:cxn ang="0">
                  <a:pos x="70" y="17"/>
                </a:cxn>
                <a:cxn ang="0">
                  <a:pos x="74" y="7"/>
                </a:cxn>
                <a:cxn ang="0">
                  <a:pos x="75" y="4"/>
                </a:cxn>
                <a:cxn ang="0">
                  <a:pos x="75" y="2"/>
                </a:cxn>
                <a:cxn ang="0">
                  <a:pos x="77" y="1"/>
                </a:cxn>
                <a:cxn ang="0">
                  <a:pos x="73" y="1"/>
                </a:cxn>
                <a:cxn ang="0">
                  <a:pos x="69" y="1"/>
                </a:cxn>
                <a:cxn ang="0">
                  <a:pos x="59" y="0"/>
                </a:cxn>
                <a:cxn ang="0">
                  <a:pos x="45" y="1"/>
                </a:cxn>
                <a:cxn ang="0">
                  <a:pos x="30" y="4"/>
                </a:cxn>
                <a:cxn ang="0">
                  <a:pos x="30" y="5"/>
                </a:cxn>
                <a:cxn ang="0">
                  <a:pos x="30" y="5"/>
                </a:cxn>
                <a:cxn ang="0">
                  <a:pos x="32" y="11"/>
                </a:cxn>
                <a:cxn ang="0">
                  <a:pos x="43" y="6"/>
                </a:cxn>
                <a:cxn ang="0">
                  <a:pos x="54" y="4"/>
                </a:cxn>
                <a:cxn ang="0">
                  <a:pos x="69" y="4"/>
                </a:cxn>
                <a:cxn ang="0">
                  <a:pos x="66" y="11"/>
                </a:cxn>
                <a:cxn ang="0">
                  <a:pos x="63" y="18"/>
                </a:cxn>
                <a:cxn ang="0">
                  <a:pos x="55" y="27"/>
                </a:cxn>
                <a:cxn ang="0">
                  <a:pos x="44" y="34"/>
                </a:cxn>
                <a:cxn ang="0">
                  <a:pos x="32" y="39"/>
                </a:cxn>
                <a:cxn ang="0">
                  <a:pos x="21" y="41"/>
                </a:cxn>
                <a:cxn ang="0">
                  <a:pos x="13" y="41"/>
                </a:cxn>
                <a:cxn ang="0">
                  <a:pos x="7" y="40"/>
                </a:cxn>
                <a:cxn ang="0">
                  <a:pos x="10" y="33"/>
                </a:cxn>
                <a:cxn ang="0">
                  <a:pos x="14" y="26"/>
                </a:cxn>
                <a:cxn ang="0">
                  <a:pos x="22" y="17"/>
                </a:cxn>
                <a:cxn ang="0">
                  <a:pos x="32" y="11"/>
                </a:cxn>
                <a:cxn ang="0">
                  <a:pos x="30" y="5"/>
                </a:cxn>
              </a:cxnLst>
              <a:rect l="0" t="0" r="r" b="b"/>
              <a:pathLst>
                <a:path w="77" h="45">
                  <a:moveTo>
                    <a:pt x="30" y="5"/>
                  </a:moveTo>
                  <a:lnTo>
                    <a:pt x="23" y="9"/>
                  </a:lnTo>
                  <a:lnTo>
                    <a:pt x="16" y="15"/>
                  </a:lnTo>
                  <a:lnTo>
                    <a:pt x="8" y="27"/>
                  </a:lnTo>
                  <a:lnTo>
                    <a:pt x="3" y="36"/>
                  </a:lnTo>
                  <a:lnTo>
                    <a:pt x="1" y="40"/>
                  </a:lnTo>
                  <a:lnTo>
                    <a:pt x="1" y="41"/>
                  </a:lnTo>
                  <a:lnTo>
                    <a:pt x="0" y="43"/>
                  </a:lnTo>
                  <a:lnTo>
                    <a:pt x="3" y="43"/>
                  </a:lnTo>
                  <a:lnTo>
                    <a:pt x="4" y="43"/>
                  </a:lnTo>
                  <a:lnTo>
                    <a:pt x="7" y="44"/>
                  </a:lnTo>
                  <a:lnTo>
                    <a:pt x="16" y="45"/>
                  </a:lnTo>
                  <a:lnTo>
                    <a:pt x="29" y="43"/>
                  </a:lnTo>
                  <a:lnTo>
                    <a:pt x="38" y="41"/>
                  </a:lnTo>
                  <a:lnTo>
                    <a:pt x="46" y="38"/>
                  </a:lnTo>
                  <a:lnTo>
                    <a:pt x="54" y="33"/>
                  </a:lnTo>
                  <a:lnTo>
                    <a:pt x="61" y="28"/>
                  </a:lnTo>
                  <a:lnTo>
                    <a:pt x="70" y="17"/>
                  </a:lnTo>
                  <a:lnTo>
                    <a:pt x="74" y="7"/>
                  </a:lnTo>
                  <a:lnTo>
                    <a:pt x="75" y="4"/>
                  </a:lnTo>
                  <a:lnTo>
                    <a:pt x="75" y="2"/>
                  </a:lnTo>
                  <a:lnTo>
                    <a:pt x="77" y="1"/>
                  </a:lnTo>
                  <a:lnTo>
                    <a:pt x="73" y="1"/>
                  </a:lnTo>
                  <a:lnTo>
                    <a:pt x="69" y="1"/>
                  </a:lnTo>
                  <a:lnTo>
                    <a:pt x="59" y="0"/>
                  </a:lnTo>
                  <a:lnTo>
                    <a:pt x="45" y="1"/>
                  </a:lnTo>
                  <a:lnTo>
                    <a:pt x="30" y="4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2" y="11"/>
                  </a:lnTo>
                  <a:lnTo>
                    <a:pt x="43" y="6"/>
                  </a:lnTo>
                  <a:lnTo>
                    <a:pt x="54" y="4"/>
                  </a:lnTo>
                  <a:lnTo>
                    <a:pt x="69" y="4"/>
                  </a:lnTo>
                  <a:lnTo>
                    <a:pt x="66" y="11"/>
                  </a:lnTo>
                  <a:lnTo>
                    <a:pt x="63" y="18"/>
                  </a:lnTo>
                  <a:lnTo>
                    <a:pt x="55" y="27"/>
                  </a:lnTo>
                  <a:lnTo>
                    <a:pt x="44" y="34"/>
                  </a:lnTo>
                  <a:lnTo>
                    <a:pt x="32" y="39"/>
                  </a:lnTo>
                  <a:lnTo>
                    <a:pt x="21" y="41"/>
                  </a:lnTo>
                  <a:lnTo>
                    <a:pt x="13" y="41"/>
                  </a:lnTo>
                  <a:lnTo>
                    <a:pt x="7" y="40"/>
                  </a:lnTo>
                  <a:lnTo>
                    <a:pt x="10" y="33"/>
                  </a:lnTo>
                  <a:lnTo>
                    <a:pt x="14" y="26"/>
                  </a:lnTo>
                  <a:lnTo>
                    <a:pt x="22" y="17"/>
                  </a:lnTo>
                  <a:lnTo>
                    <a:pt x="32" y="11"/>
                  </a:lnTo>
                  <a:lnTo>
                    <a:pt x="3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800">
                <a:solidFill>
                  <a:schemeClr val="bg2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7" name="Freeform 126"/>
            <p:cNvSpPr>
              <a:spLocks/>
            </p:cNvSpPr>
            <p:nvPr/>
          </p:nvSpPr>
          <p:spPr bwMode="auto">
            <a:xfrm>
              <a:off x="1594" y="2363"/>
              <a:ext cx="75" cy="46"/>
            </a:xfrm>
            <a:custGeom>
              <a:avLst/>
              <a:gdLst/>
              <a:ahLst/>
              <a:cxnLst>
                <a:cxn ang="0">
                  <a:pos x="30" y="6"/>
                </a:cxn>
                <a:cxn ang="0">
                  <a:pos x="23" y="9"/>
                </a:cxn>
                <a:cxn ang="0">
                  <a:pos x="16" y="15"/>
                </a:cxn>
                <a:cxn ang="0">
                  <a:pos x="7" y="26"/>
                </a:cxn>
                <a:cxn ang="0">
                  <a:pos x="1" y="36"/>
                </a:cxn>
                <a:cxn ang="0">
                  <a:pos x="0" y="39"/>
                </a:cxn>
                <a:cxn ang="0">
                  <a:pos x="0" y="40"/>
                </a:cxn>
                <a:cxn ang="0">
                  <a:pos x="0" y="42"/>
                </a:cxn>
                <a:cxn ang="0">
                  <a:pos x="1" y="44"/>
                </a:cxn>
                <a:cxn ang="0">
                  <a:pos x="2" y="44"/>
                </a:cxn>
                <a:cxn ang="0">
                  <a:pos x="5" y="45"/>
                </a:cxn>
                <a:cxn ang="0">
                  <a:pos x="9" y="46"/>
                </a:cxn>
                <a:cxn ang="0">
                  <a:pos x="14" y="46"/>
                </a:cxn>
                <a:cxn ang="0">
                  <a:pos x="28" y="44"/>
                </a:cxn>
                <a:cxn ang="0">
                  <a:pos x="37" y="42"/>
                </a:cxn>
                <a:cxn ang="0">
                  <a:pos x="46" y="38"/>
                </a:cxn>
                <a:cxn ang="0">
                  <a:pos x="54" y="33"/>
                </a:cxn>
                <a:cxn ang="0">
                  <a:pos x="60" y="28"/>
                </a:cxn>
                <a:cxn ang="0">
                  <a:pos x="69" y="18"/>
                </a:cxn>
                <a:cxn ang="0">
                  <a:pos x="74" y="8"/>
                </a:cxn>
                <a:cxn ang="0">
                  <a:pos x="75" y="5"/>
                </a:cxn>
                <a:cxn ang="0">
                  <a:pos x="75" y="3"/>
                </a:cxn>
                <a:cxn ang="0">
                  <a:pos x="75" y="1"/>
                </a:cxn>
                <a:cxn ang="0">
                  <a:pos x="73" y="1"/>
                </a:cxn>
                <a:cxn ang="0">
                  <a:pos x="68" y="1"/>
                </a:cxn>
                <a:cxn ang="0">
                  <a:pos x="58" y="0"/>
                </a:cxn>
                <a:cxn ang="0">
                  <a:pos x="45" y="1"/>
                </a:cxn>
                <a:cxn ang="0">
                  <a:pos x="30" y="6"/>
                </a:cxn>
                <a:cxn ang="0">
                  <a:pos x="30" y="6"/>
                </a:cxn>
                <a:cxn ang="0">
                  <a:pos x="32" y="11"/>
                </a:cxn>
                <a:cxn ang="0">
                  <a:pos x="44" y="7"/>
                </a:cxn>
                <a:cxn ang="0">
                  <a:pos x="54" y="6"/>
                </a:cxn>
                <a:cxn ang="0">
                  <a:pos x="69" y="6"/>
                </a:cxn>
                <a:cxn ang="0">
                  <a:pos x="66" y="11"/>
                </a:cxn>
                <a:cxn ang="0">
                  <a:pos x="62" y="19"/>
                </a:cxn>
                <a:cxn ang="0">
                  <a:pos x="53" y="26"/>
                </a:cxn>
                <a:cxn ang="0">
                  <a:pos x="42" y="34"/>
                </a:cxn>
                <a:cxn ang="0">
                  <a:pos x="30" y="38"/>
                </a:cxn>
                <a:cxn ang="0">
                  <a:pos x="20" y="40"/>
                </a:cxn>
                <a:cxn ang="0">
                  <a:pos x="5" y="40"/>
                </a:cxn>
                <a:cxn ang="0">
                  <a:pos x="8" y="33"/>
                </a:cxn>
                <a:cxn ang="0">
                  <a:pos x="13" y="25"/>
                </a:cxn>
                <a:cxn ang="0">
                  <a:pos x="22" y="17"/>
                </a:cxn>
                <a:cxn ang="0">
                  <a:pos x="32" y="11"/>
                </a:cxn>
                <a:cxn ang="0">
                  <a:pos x="30" y="6"/>
                </a:cxn>
              </a:cxnLst>
              <a:rect l="0" t="0" r="r" b="b"/>
              <a:pathLst>
                <a:path w="75" h="46">
                  <a:moveTo>
                    <a:pt x="30" y="6"/>
                  </a:moveTo>
                  <a:lnTo>
                    <a:pt x="23" y="9"/>
                  </a:lnTo>
                  <a:lnTo>
                    <a:pt x="16" y="15"/>
                  </a:lnTo>
                  <a:lnTo>
                    <a:pt x="7" y="26"/>
                  </a:lnTo>
                  <a:lnTo>
                    <a:pt x="1" y="36"/>
                  </a:lnTo>
                  <a:lnTo>
                    <a:pt x="0" y="39"/>
                  </a:lnTo>
                  <a:lnTo>
                    <a:pt x="0" y="40"/>
                  </a:lnTo>
                  <a:lnTo>
                    <a:pt x="0" y="42"/>
                  </a:lnTo>
                  <a:lnTo>
                    <a:pt x="1" y="44"/>
                  </a:lnTo>
                  <a:lnTo>
                    <a:pt x="2" y="44"/>
                  </a:lnTo>
                  <a:lnTo>
                    <a:pt x="5" y="45"/>
                  </a:lnTo>
                  <a:lnTo>
                    <a:pt x="9" y="46"/>
                  </a:lnTo>
                  <a:lnTo>
                    <a:pt x="14" y="46"/>
                  </a:lnTo>
                  <a:lnTo>
                    <a:pt x="28" y="44"/>
                  </a:lnTo>
                  <a:lnTo>
                    <a:pt x="37" y="42"/>
                  </a:lnTo>
                  <a:lnTo>
                    <a:pt x="46" y="38"/>
                  </a:lnTo>
                  <a:lnTo>
                    <a:pt x="54" y="33"/>
                  </a:lnTo>
                  <a:lnTo>
                    <a:pt x="60" y="28"/>
                  </a:lnTo>
                  <a:lnTo>
                    <a:pt x="69" y="18"/>
                  </a:lnTo>
                  <a:lnTo>
                    <a:pt x="74" y="8"/>
                  </a:lnTo>
                  <a:lnTo>
                    <a:pt x="75" y="5"/>
                  </a:lnTo>
                  <a:lnTo>
                    <a:pt x="75" y="3"/>
                  </a:lnTo>
                  <a:lnTo>
                    <a:pt x="75" y="1"/>
                  </a:lnTo>
                  <a:lnTo>
                    <a:pt x="73" y="1"/>
                  </a:lnTo>
                  <a:lnTo>
                    <a:pt x="68" y="1"/>
                  </a:lnTo>
                  <a:lnTo>
                    <a:pt x="58" y="0"/>
                  </a:lnTo>
                  <a:lnTo>
                    <a:pt x="45" y="1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2" y="11"/>
                  </a:lnTo>
                  <a:lnTo>
                    <a:pt x="44" y="7"/>
                  </a:lnTo>
                  <a:lnTo>
                    <a:pt x="54" y="6"/>
                  </a:lnTo>
                  <a:lnTo>
                    <a:pt x="69" y="6"/>
                  </a:lnTo>
                  <a:lnTo>
                    <a:pt x="66" y="11"/>
                  </a:lnTo>
                  <a:lnTo>
                    <a:pt x="62" y="19"/>
                  </a:lnTo>
                  <a:lnTo>
                    <a:pt x="53" y="26"/>
                  </a:lnTo>
                  <a:lnTo>
                    <a:pt x="42" y="34"/>
                  </a:lnTo>
                  <a:lnTo>
                    <a:pt x="30" y="38"/>
                  </a:lnTo>
                  <a:lnTo>
                    <a:pt x="20" y="40"/>
                  </a:lnTo>
                  <a:lnTo>
                    <a:pt x="5" y="40"/>
                  </a:lnTo>
                  <a:lnTo>
                    <a:pt x="8" y="33"/>
                  </a:lnTo>
                  <a:lnTo>
                    <a:pt x="13" y="25"/>
                  </a:lnTo>
                  <a:lnTo>
                    <a:pt x="22" y="17"/>
                  </a:lnTo>
                  <a:lnTo>
                    <a:pt x="32" y="11"/>
                  </a:lnTo>
                  <a:lnTo>
                    <a:pt x="30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800">
                <a:solidFill>
                  <a:schemeClr val="bg2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8" name="Freeform 127"/>
            <p:cNvSpPr>
              <a:spLocks/>
            </p:cNvSpPr>
            <p:nvPr/>
          </p:nvSpPr>
          <p:spPr bwMode="auto">
            <a:xfrm>
              <a:off x="1619" y="2318"/>
              <a:ext cx="75" cy="45"/>
            </a:xfrm>
            <a:custGeom>
              <a:avLst/>
              <a:gdLst/>
              <a:ahLst/>
              <a:cxnLst>
                <a:cxn ang="0">
                  <a:pos x="32" y="6"/>
                </a:cxn>
                <a:cxn ang="0">
                  <a:pos x="18" y="15"/>
                </a:cxn>
                <a:cxn ang="0">
                  <a:pos x="8" y="26"/>
                </a:cxn>
                <a:cxn ang="0">
                  <a:pos x="1" y="36"/>
                </a:cxn>
                <a:cxn ang="0">
                  <a:pos x="1" y="39"/>
                </a:cxn>
                <a:cxn ang="0">
                  <a:pos x="0" y="40"/>
                </a:cxn>
                <a:cxn ang="0">
                  <a:pos x="0" y="42"/>
                </a:cxn>
                <a:cxn ang="0">
                  <a:pos x="1" y="44"/>
                </a:cxn>
                <a:cxn ang="0">
                  <a:pos x="6" y="44"/>
                </a:cxn>
                <a:cxn ang="0">
                  <a:pos x="15" y="45"/>
                </a:cxn>
                <a:cxn ang="0">
                  <a:pos x="28" y="42"/>
                </a:cxn>
                <a:cxn ang="0">
                  <a:pos x="37" y="40"/>
                </a:cxn>
                <a:cxn ang="0">
                  <a:pos x="46" y="37"/>
                </a:cxn>
                <a:cxn ang="0">
                  <a:pos x="54" y="33"/>
                </a:cxn>
                <a:cxn ang="0">
                  <a:pos x="60" y="28"/>
                </a:cxn>
                <a:cxn ang="0">
                  <a:pos x="69" y="18"/>
                </a:cxn>
                <a:cxn ang="0">
                  <a:pos x="74" y="9"/>
                </a:cxn>
                <a:cxn ang="0">
                  <a:pos x="75" y="6"/>
                </a:cxn>
                <a:cxn ang="0">
                  <a:pos x="75" y="4"/>
                </a:cxn>
                <a:cxn ang="0">
                  <a:pos x="75" y="1"/>
                </a:cxn>
                <a:cxn ang="0">
                  <a:pos x="73" y="1"/>
                </a:cxn>
                <a:cxn ang="0">
                  <a:pos x="69" y="1"/>
                </a:cxn>
                <a:cxn ang="0">
                  <a:pos x="60" y="0"/>
                </a:cxn>
                <a:cxn ang="0">
                  <a:pos x="47" y="1"/>
                </a:cxn>
                <a:cxn ang="0">
                  <a:pos x="32" y="6"/>
                </a:cxn>
                <a:cxn ang="0">
                  <a:pos x="32" y="6"/>
                </a:cxn>
                <a:cxn ang="0">
                  <a:pos x="34" y="12"/>
                </a:cxn>
                <a:cxn ang="0">
                  <a:pos x="44" y="8"/>
                </a:cxn>
                <a:cxn ang="0">
                  <a:pos x="54" y="6"/>
                </a:cxn>
                <a:cxn ang="0">
                  <a:pos x="69" y="6"/>
                </a:cxn>
                <a:cxn ang="0">
                  <a:pos x="67" y="12"/>
                </a:cxn>
                <a:cxn ang="0">
                  <a:pos x="63" y="18"/>
                </a:cxn>
                <a:cxn ang="0">
                  <a:pos x="55" y="26"/>
                </a:cxn>
                <a:cxn ang="0">
                  <a:pos x="44" y="33"/>
                </a:cxn>
                <a:cxn ang="0">
                  <a:pos x="31" y="38"/>
                </a:cxn>
                <a:cxn ang="0">
                  <a:pos x="20" y="39"/>
                </a:cxn>
                <a:cxn ang="0">
                  <a:pos x="11" y="39"/>
                </a:cxn>
                <a:cxn ang="0">
                  <a:pos x="5" y="39"/>
                </a:cxn>
                <a:cxn ang="0">
                  <a:pos x="9" y="33"/>
                </a:cxn>
                <a:cxn ang="0">
                  <a:pos x="15" y="26"/>
                </a:cxn>
                <a:cxn ang="0">
                  <a:pos x="24" y="17"/>
                </a:cxn>
                <a:cxn ang="0">
                  <a:pos x="34" y="12"/>
                </a:cxn>
                <a:cxn ang="0">
                  <a:pos x="32" y="6"/>
                </a:cxn>
              </a:cxnLst>
              <a:rect l="0" t="0" r="r" b="b"/>
              <a:pathLst>
                <a:path w="75" h="45">
                  <a:moveTo>
                    <a:pt x="32" y="6"/>
                  </a:moveTo>
                  <a:lnTo>
                    <a:pt x="18" y="15"/>
                  </a:lnTo>
                  <a:lnTo>
                    <a:pt x="8" y="26"/>
                  </a:lnTo>
                  <a:lnTo>
                    <a:pt x="1" y="36"/>
                  </a:lnTo>
                  <a:lnTo>
                    <a:pt x="1" y="39"/>
                  </a:lnTo>
                  <a:lnTo>
                    <a:pt x="0" y="40"/>
                  </a:lnTo>
                  <a:lnTo>
                    <a:pt x="0" y="42"/>
                  </a:lnTo>
                  <a:lnTo>
                    <a:pt x="1" y="44"/>
                  </a:lnTo>
                  <a:lnTo>
                    <a:pt x="6" y="44"/>
                  </a:lnTo>
                  <a:lnTo>
                    <a:pt x="15" y="45"/>
                  </a:lnTo>
                  <a:lnTo>
                    <a:pt x="28" y="42"/>
                  </a:lnTo>
                  <a:lnTo>
                    <a:pt x="37" y="40"/>
                  </a:lnTo>
                  <a:lnTo>
                    <a:pt x="46" y="37"/>
                  </a:lnTo>
                  <a:lnTo>
                    <a:pt x="54" y="33"/>
                  </a:lnTo>
                  <a:lnTo>
                    <a:pt x="60" y="28"/>
                  </a:lnTo>
                  <a:lnTo>
                    <a:pt x="69" y="18"/>
                  </a:lnTo>
                  <a:lnTo>
                    <a:pt x="74" y="9"/>
                  </a:lnTo>
                  <a:lnTo>
                    <a:pt x="75" y="6"/>
                  </a:lnTo>
                  <a:lnTo>
                    <a:pt x="75" y="4"/>
                  </a:lnTo>
                  <a:lnTo>
                    <a:pt x="75" y="1"/>
                  </a:lnTo>
                  <a:lnTo>
                    <a:pt x="73" y="1"/>
                  </a:lnTo>
                  <a:lnTo>
                    <a:pt x="69" y="1"/>
                  </a:lnTo>
                  <a:lnTo>
                    <a:pt x="60" y="0"/>
                  </a:lnTo>
                  <a:lnTo>
                    <a:pt x="47" y="1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4" y="12"/>
                  </a:lnTo>
                  <a:lnTo>
                    <a:pt x="44" y="8"/>
                  </a:lnTo>
                  <a:lnTo>
                    <a:pt x="54" y="6"/>
                  </a:lnTo>
                  <a:lnTo>
                    <a:pt x="69" y="6"/>
                  </a:lnTo>
                  <a:lnTo>
                    <a:pt x="67" y="12"/>
                  </a:lnTo>
                  <a:lnTo>
                    <a:pt x="63" y="18"/>
                  </a:lnTo>
                  <a:lnTo>
                    <a:pt x="55" y="26"/>
                  </a:lnTo>
                  <a:lnTo>
                    <a:pt x="44" y="33"/>
                  </a:lnTo>
                  <a:lnTo>
                    <a:pt x="31" y="38"/>
                  </a:lnTo>
                  <a:lnTo>
                    <a:pt x="20" y="39"/>
                  </a:lnTo>
                  <a:lnTo>
                    <a:pt x="11" y="39"/>
                  </a:lnTo>
                  <a:lnTo>
                    <a:pt x="5" y="39"/>
                  </a:lnTo>
                  <a:lnTo>
                    <a:pt x="9" y="33"/>
                  </a:lnTo>
                  <a:lnTo>
                    <a:pt x="15" y="26"/>
                  </a:lnTo>
                  <a:lnTo>
                    <a:pt x="24" y="17"/>
                  </a:lnTo>
                  <a:lnTo>
                    <a:pt x="34" y="12"/>
                  </a:lnTo>
                  <a:lnTo>
                    <a:pt x="32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800">
                <a:solidFill>
                  <a:schemeClr val="bg2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9" name="Freeform 128"/>
            <p:cNvSpPr>
              <a:spLocks/>
            </p:cNvSpPr>
            <p:nvPr/>
          </p:nvSpPr>
          <p:spPr bwMode="auto">
            <a:xfrm>
              <a:off x="1653" y="2275"/>
              <a:ext cx="78" cy="43"/>
            </a:xfrm>
            <a:custGeom>
              <a:avLst/>
              <a:gdLst/>
              <a:ahLst/>
              <a:cxnLst>
                <a:cxn ang="0">
                  <a:pos x="35" y="4"/>
                </a:cxn>
                <a:cxn ang="0">
                  <a:pos x="21" y="14"/>
                </a:cxn>
                <a:cxn ang="0">
                  <a:pos x="10" y="25"/>
                </a:cxn>
                <a:cxn ang="0">
                  <a:pos x="4" y="34"/>
                </a:cxn>
                <a:cxn ang="0">
                  <a:pos x="3" y="37"/>
                </a:cxn>
                <a:cxn ang="0">
                  <a:pos x="2" y="39"/>
                </a:cxn>
                <a:cxn ang="0">
                  <a:pos x="0" y="41"/>
                </a:cxn>
                <a:cxn ang="0">
                  <a:pos x="5" y="41"/>
                </a:cxn>
                <a:cxn ang="0">
                  <a:pos x="6" y="41"/>
                </a:cxn>
                <a:cxn ang="0">
                  <a:pos x="8" y="42"/>
                </a:cxn>
                <a:cxn ang="0">
                  <a:pos x="17" y="43"/>
                </a:cxn>
                <a:cxn ang="0">
                  <a:pos x="30" y="41"/>
                </a:cxn>
                <a:cxn ang="0">
                  <a:pos x="38" y="39"/>
                </a:cxn>
                <a:cxn ang="0">
                  <a:pos x="46" y="35"/>
                </a:cxn>
                <a:cxn ang="0">
                  <a:pos x="55" y="31"/>
                </a:cxn>
                <a:cxn ang="0">
                  <a:pos x="62" y="27"/>
                </a:cxn>
                <a:cxn ang="0">
                  <a:pos x="72" y="17"/>
                </a:cxn>
                <a:cxn ang="0">
                  <a:pos x="74" y="12"/>
                </a:cxn>
                <a:cxn ang="0">
                  <a:pos x="76" y="8"/>
                </a:cxn>
                <a:cxn ang="0">
                  <a:pos x="78" y="5"/>
                </a:cxn>
                <a:cxn ang="0">
                  <a:pos x="78" y="4"/>
                </a:cxn>
                <a:cxn ang="0">
                  <a:pos x="78" y="1"/>
                </a:cxn>
                <a:cxn ang="0">
                  <a:pos x="76" y="1"/>
                </a:cxn>
                <a:cxn ang="0">
                  <a:pos x="74" y="1"/>
                </a:cxn>
                <a:cxn ang="0">
                  <a:pos x="72" y="0"/>
                </a:cxn>
                <a:cxn ang="0">
                  <a:pos x="63" y="0"/>
                </a:cxn>
                <a:cxn ang="0">
                  <a:pos x="50" y="1"/>
                </a:cxn>
                <a:cxn ang="0">
                  <a:pos x="35" y="4"/>
                </a:cxn>
                <a:cxn ang="0">
                  <a:pos x="35" y="4"/>
                </a:cxn>
                <a:cxn ang="0">
                  <a:pos x="37" y="10"/>
                </a:cxn>
                <a:cxn ang="0">
                  <a:pos x="48" y="6"/>
                </a:cxn>
                <a:cxn ang="0">
                  <a:pos x="59" y="4"/>
                </a:cxn>
                <a:cxn ang="0">
                  <a:pos x="72" y="4"/>
                </a:cxn>
                <a:cxn ang="0">
                  <a:pos x="69" y="10"/>
                </a:cxn>
                <a:cxn ang="0">
                  <a:pos x="64" y="17"/>
                </a:cxn>
                <a:cxn ang="0">
                  <a:pos x="56" y="25"/>
                </a:cxn>
                <a:cxn ang="0">
                  <a:pos x="45" y="31"/>
                </a:cxn>
                <a:cxn ang="0">
                  <a:pos x="33" y="35"/>
                </a:cxn>
                <a:cxn ang="0">
                  <a:pos x="23" y="37"/>
                </a:cxn>
                <a:cxn ang="0">
                  <a:pos x="8" y="37"/>
                </a:cxn>
                <a:cxn ang="0">
                  <a:pos x="12" y="31"/>
                </a:cxn>
                <a:cxn ang="0">
                  <a:pos x="19" y="24"/>
                </a:cxn>
                <a:cxn ang="0">
                  <a:pos x="27" y="16"/>
                </a:cxn>
                <a:cxn ang="0">
                  <a:pos x="37" y="10"/>
                </a:cxn>
                <a:cxn ang="0">
                  <a:pos x="35" y="4"/>
                </a:cxn>
              </a:cxnLst>
              <a:rect l="0" t="0" r="r" b="b"/>
              <a:pathLst>
                <a:path w="78" h="43">
                  <a:moveTo>
                    <a:pt x="35" y="4"/>
                  </a:moveTo>
                  <a:lnTo>
                    <a:pt x="21" y="14"/>
                  </a:lnTo>
                  <a:lnTo>
                    <a:pt x="10" y="25"/>
                  </a:lnTo>
                  <a:lnTo>
                    <a:pt x="4" y="34"/>
                  </a:lnTo>
                  <a:lnTo>
                    <a:pt x="3" y="37"/>
                  </a:lnTo>
                  <a:lnTo>
                    <a:pt x="2" y="39"/>
                  </a:lnTo>
                  <a:lnTo>
                    <a:pt x="0" y="41"/>
                  </a:lnTo>
                  <a:lnTo>
                    <a:pt x="5" y="41"/>
                  </a:lnTo>
                  <a:lnTo>
                    <a:pt x="6" y="41"/>
                  </a:lnTo>
                  <a:lnTo>
                    <a:pt x="8" y="42"/>
                  </a:lnTo>
                  <a:lnTo>
                    <a:pt x="17" y="43"/>
                  </a:lnTo>
                  <a:lnTo>
                    <a:pt x="30" y="41"/>
                  </a:lnTo>
                  <a:lnTo>
                    <a:pt x="38" y="39"/>
                  </a:lnTo>
                  <a:lnTo>
                    <a:pt x="46" y="35"/>
                  </a:lnTo>
                  <a:lnTo>
                    <a:pt x="55" y="31"/>
                  </a:lnTo>
                  <a:lnTo>
                    <a:pt x="62" y="27"/>
                  </a:lnTo>
                  <a:lnTo>
                    <a:pt x="72" y="17"/>
                  </a:lnTo>
                  <a:lnTo>
                    <a:pt x="74" y="12"/>
                  </a:lnTo>
                  <a:lnTo>
                    <a:pt x="76" y="8"/>
                  </a:lnTo>
                  <a:lnTo>
                    <a:pt x="78" y="5"/>
                  </a:lnTo>
                  <a:lnTo>
                    <a:pt x="78" y="4"/>
                  </a:lnTo>
                  <a:lnTo>
                    <a:pt x="78" y="1"/>
                  </a:lnTo>
                  <a:lnTo>
                    <a:pt x="76" y="1"/>
                  </a:lnTo>
                  <a:lnTo>
                    <a:pt x="74" y="1"/>
                  </a:lnTo>
                  <a:lnTo>
                    <a:pt x="72" y="0"/>
                  </a:lnTo>
                  <a:lnTo>
                    <a:pt x="63" y="0"/>
                  </a:lnTo>
                  <a:lnTo>
                    <a:pt x="50" y="1"/>
                  </a:lnTo>
                  <a:lnTo>
                    <a:pt x="35" y="4"/>
                  </a:lnTo>
                  <a:lnTo>
                    <a:pt x="35" y="4"/>
                  </a:lnTo>
                  <a:lnTo>
                    <a:pt x="37" y="10"/>
                  </a:lnTo>
                  <a:lnTo>
                    <a:pt x="48" y="6"/>
                  </a:lnTo>
                  <a:lnTo>
                    <a:pt x="59" y="4"/>
                  </a:lnTo>
                  <a:lnTo>
                    <a:pt x="72" y="4"/>
                  </a:lnTo>
                  <a:lnTo>
                    <a:pt x="69" y="10"/>
                  </a:lnTo>
                  <a:lnTo>
                    <a:pt x="64" y="17"/>
                  </a:lnTo>
                  <a:lnTo>
                    <a:pt x="56" y="25"/>
                  </a:lnTo>
                  <a:lnTo>
                    <a:pt x="45" y="31"/>
                  </a:lnTo>
                  <a:lnTo>
                    <a:pt x="33" y="35"/>
                  </a:lnTo>
                  <a:lnTo>
                    <a:pt x="23" y="37"/>
                  </a:lnTo>
                  <a:lnTo>
                    <a:pt x="8" y="37"/>
                  </a:lnTo>
                  <a:lnTo>
                    <a:pt x="12" y="31"/>
                  </a:lnTo>
                  <a:lnTo>
                    <a:pt x="19" y="24"/>
                  </a:lnTo>
                  <a:lnTo>
                    <a:pt x="27" y="16"/>
                  </a:lnTo>
                  <a:lnTo>
                    <a:pt x="37" y="10"/>
                  </a:lnTo>
                  <a:lnTo>
                    <a:pt x="35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800">
                <a:solidFill>
                  <a:schemeClr val="bg2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0" name="Freeform 129"/>
            <p:cNvSpPr>
              <a:spLocks/>
            </p:cNvSpPr>
            <p:nvPr/>
          </p:nvSpPr>
          <p:spPr bwMode="auto">
            <a:xfrm>
              <a:off x="1692" y="2232"/>
              <a:ext cx="79" cy="42"/>
            </a:xfrm>
            <a:custGeom>
              <a:avLst/>
              <a:gdLst/>
              <a:ahLst/>
              <a:cxnLst>
                <a:cxn ang="0">
                  <a:pos x="37" y="5"/>
                </a:cxn>
                <a:cxn ang="0">
                  <a:pos x="30" y="8"/>
                </a:cxn>
                <a:cxn ang="0">
                  <a:pos x="23" y="13"/>
                </a:cxn>
                <a:cxn ang="0">
                  <a:pos x="12" y="24"/>
                </a:cxn>
                <a:cxn ang="0">
                  <a:pos x="6" y="34"/>
                </a:cxn>
                <a:cxn ang="0">
                  <a:pos x="3" y="36"/>
                </a:cxn>
                <a:cxn ang="0">
                  <a:pos x="2" y="37"/>
                </a:cxn>
                <a:cxn ang="0">
                  <a:pos x="0" y="41"/>
                </a:cxn>
                <a:cxn ang="0">
                  <a:pos x="4" y="41"/>
                </a:cxn>
                <a:cxn ang="0">
                  <a:pos x="6" y="41"/>
                </a:cxn>
                <a:cxn ang="0">
                  <a:pos x="8" y="42"/>
                </a:cxn>
                <a:cxn ang="0">
                  <a:pos x="18" y="42"/>
                </a:cxn>
                <a:cxn ang="0">
                  <a:pos x="31" y="41"/>
                </a:cxn>
                <a:cxn ang="0">
                  <a:pos x="39" y="38"/>
                </a:cxn>
                <a:cxn ang="0">
                  <a:pos x="48" y="35"/>
                </a:cxn>
                <a:cxn ang="0">
                  <a:pos x="57" y="31"/>
                </a:cxn>
                <a:cxn ang="0">
                  <a:pos x="62" y="26"/>
                </a:cxn>
                <a:cxn ang="0">
                  <a:pos x="72" y="16"/>
                </a:cxn>
                <a:cxn ang="0">
                  <a:pos x="76" y="7"/>
                </a:cxn>
                <a:cxn ang="0">
                  <a:pos x="77" y="6"/>
                </a:cxn>
                <a:cxn ang="0">
                  <a:pos x="77" y="5"/>
                </a:cxn>
                <a:cxn ang="0">
                  <a:pos x="79" y="1"/>
                </a:cxn>
                <a:cxn ang="0">
                  <a:pos x="75" y="1"/>
                </a:cxn>
                <a:cxn ang="0">
                  <a:pos x="72" y="1"/>
                </a:cxn>
                <a:cxn ang="0">
                  <a:pos x="64" y="0"/>
                </a:cxn>
                <a:cxn ang="0">
                  <a:pos x="52" y="1"/>
                </a:cxn>
                <a:cxn ang="0">
                  <a:pos x="37" y="5"/>
                </a:cxn>
                <a:cxn ang="0">
                  <a:pos x="37" y="5"/>
                </a:cxn>
                <a:cxn ang="0">
                  <a:pos x="39" y="8"/>
                </a:cxn>
                <a:cxn ang="0">
                  <a:pos x="50" y="6"/>
                </a:cxn>
                <a:cxn ang="0">
                  <a:pos x="59" y="5"/>
                </a:cxn>
                <a:cxn ang="0">
                  <a:pos x="72" y="5"/>
                </a:cxn>
                <a:cxn ang="0">
                  <a:pos x="70" y="10"/>
                </a:cxn>
                <a:cxn ang="0">
                  <a:pos x="65" y="17"/>
                </a:cxn>
                <a:cxn ang="0">
                  <a:pos x="58" y="23"/>
                </a:cxn>
                <a:cxn ang="0">
                  <a:pos x="46" y="30"/>
                </a:cxn>
                <a:cxn ang="0">
                  <a:pos x="34" y="34"/>
                </a:cxn>
                <a:cxn ang="0">
                  <a:pos x="23" y="36"/>
                </a:cxn>
                <a:cxn ang="0">
                  <a:pos x="15" y="37"/>
                </a:cxn>
                <a:cxn ang="0">
                  <a:pos x="7" y="37"/>
                </a:cxn>
                <a:cxn ang="0">
                  <a:pos x="13" y="31"/>
                </a:cxn>
                <a:cxn ang="0">
                  <a:pos x="20" y="23"/>
                </a:cxn>
                <a:cxn ang="0">
                  <a:pos x="29" y="15"/>
                </a:cxn>
                <a:cxn ang="0">
                  <a:pos x="39" y="8"/>
                </a:cxn>
                <a:cxn ang="0">
                  <a:pos x="37" y="5"/>
                </a:cxn>
              </a:cxnLst>
              <a:rect l="0" t="0" r="r" b="b"/>
              <a:pathLst>
                <a:path w="79" h="42">
                  <a:moveTo>
                    <a:pt x="37" y="5"/>
                  </a:moveTo>
                  <a:lnTo>
                    <a:pt x="30" y="8"/>
                  </a:lnTo>
                  <a:lnTo>
                    <a:pt x="23" y="13"/>
                  </a:lnTo>
                  <a:lnTo>
                    <a:pt x="12" y="24"/>
                  </a:lnTo>
                  <a:lnTo>
                    <a:pt x="6" y="34"/>
                  </a:lnTo>
                  <a:lnTo>
                    <a:pt x="3" y="36"/>
                  </a:lnTo>
                  <a:lnTo>
                    <a:pt x="2" y="37"/>
                  </a:lnTo>
                  <a:lnTo>
                    <a:pt x="0" y="41"/>
                  </a:lnTo>
                  <a:lnTo>
                    <a:pt x="4" y="41"/>
                  </a:lnTo>
                  <a:lnTo>
                    <a:pt x="6" y="41"/>
                  </a:lnTo>
                  <a:lnTo>
                    <a:pt x="8" y="42"/>
                  </a:lnTo>
                  <a:lnTo>
                    <a:pt x="18" y="42"/>
                  </a:lnTo>
                  <a:lnTo>
                    <a:pt x="31" y="41"/>
                  </a:lnTo>
                  <a:lnTo>
                    <a:pt x="39" y="38"/>
                  </a:lnTo>
                  <a:lnTo>
                    <a:pt x="48" y="35"/>
                  </a:lnTo>
                  <a:lnTo>
                    <a:pt x="57" y="31"/>
                  </a:lnTo>
                  <a:lnTo>
                    <a:pt x="62" y="26"/>
                  </a:lnTo>
                  <a:lnTo>
                    <a:pt x="72" y="16"/>
                  </a:lnTo>
                  <a:lnTo>
                    <a:pt x="76" y="7"/>
                  </a:lnTo>
                  <a:lnTo>
                    <a:pt x="77" y="6"/>
                  </a:lnTo>
                  <a:lnTo>
                    <a:pt x="77" y="5"/>
                  </a:lnTo>
                  <a:lnTo>
                    <a:pt x="79" y="1"/>
                  </a:lnTo>
                  <a:lnTo>
                    <a:pt x="75" y="1"/>
                  </a:lnTo>
                  <a:lnTo>
                    <a:pt x="72" y="1"/>
                  </a:lnTo>
                  <a:lnTo>
                    <a:pt x="64" y="0"/>
                  </a:lnTo>
                  <a:lnTo>
                    <a:pt x="52" y="1"/>
                  </a:lnTo>
                  <a:lnTo>
                    <a:pt x="37" y="5"/>
                  </a:lnTo>
                  <a:lnTo>
                    <a:pt x="37" y="5"/>
                  </a:lnTo>
                  <a:lnTo>
                    <a:pt x="39" y="8"/>
                  </a:lnTo>
                  <a:lnTo>
                    <a:pt x="50" y="6"/>
                  </a:lnTo>
                  <a:lnTo>
                    <a:pt x="59" y="5"/>
                  </a:lnTo>
                  <a:lnTo>
                    <a:pt x="72" y="5"/>
                  </a:lnTo>
                  <a:lnTo>
                    <a:pt x="70" y="10"/>
                  </a:lnTo>
                  <a:lnTo>
                    <a:pt x="65" y="17"/>
                  </a:lnTo>
                  <a:lnTo>
                    <a:pt x="58" y="23"/>
                  </a:lnTo>
                  <a:lnTo>
                    <a:pt x="46" y="30"/>
                  </a:lnTo>
                  <a:lnTo>
                    <a:pt x="34" y="34"/>
                  </a:lnTo>
                  <a:lnTo>
                    <a:pt x="23" y="36"/>
                  </a:lnTo>
                  <a:lnTo>
                    <a:pt x="15" y="37"/>
                  </a:lnTo>
                  <a:lnTo>
                    <a:pt x="7" y="37"/>
                  </a:lnTo>
                  <a:lnTo>
                    <a:pt x="13" y="31"/>
                  </a:lnTo>
                  <a:lnTo>
                    <a:pt x="20" y="23"/>
                  </a:lnTo>
                  <a:lnTo>
                    <a:pt x="29" y="15"/>
                  </a:lnTo>
                  <a:lnTo>
                    <a:pt x="39" y="8"/>
                  </a:lnTo>
                  <a:lnTo>
                    <a:pt x="37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800">
                <a:solidFill>
                  <a:schemeClr val="bg2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1" name="Freeform 130"/>
            <p:cNvSpPr>
              <a:spLocks/>
            </p:cNvSpPr>
            <p:nvPr/>
          </p:nvSpPr>
          <p:spPr bwMode="auto">
            <a:xfrm>
              <a:off x="1735" y="2191"/>
              <a:ext cx="79" cy="42"/>
            </a:xfrm>
            <a:custGeom>
              <a:avLst/>
              <a:gdLst/>
              <a:ahLst/>
              <a:cxnLst>
                <a:cxn ang="0">
                  <a:pos x="39" y="5"/>
                </a:cxn>
                <a:cxn ang="0">
                  <a:pos x="24" y="13"/>
                </a:cxn>
                <a:cxn ang="0">
                  <a:pos x="12" y="23"/>
                </a:cxn>
                <a:cxn ang="0">
                  <a:pos x="4" y="33"/>
                </a:cxn>
                <a:cxn ang="0">
                  <a:pos x="3" y="36"/>
                </a:cxn>
                <a:cxn ang="0">
                  <a:pos x="2" y="38"/>
                </a:cxn>
                <a:cxn ang="0">
                  <a:pos x="0" y="42"/>
                </a:cxn>
                <a:cxn ang="0">
                  <a:pos x="3" y="42"/>
                </a:cxn>
                <a:cxn ang="0">
                  <a:pos x="16" y="42"/>
                </a:cxn>
                <a:cxn ang="0">
                  <a:pos x="30" y="39"/>
                </a:cxn>
                <a:cxn ang="0">
                  <a:pos x="48" y="34"/>
                </a:cxn>
                <a:cxn ang="0">
                  <a:pos x="56" y="30"/>
                </a:cxn>
                <a:cxn ang="0">
                  <a:pos x="62" y="25"/>
                </a:cxn>
                <a:cxn ang="0">
                  <a:pos x="71" y="16"/>
                </a:cxn>
                <a:cxn ang="0">
                  <a:pos x="76" y="8"/>
                </a:cxn>
                <a:cxn ang="0">
                  <a:pos x="77" y="6"/>
                </a:cxn>
                <a:cxn ang="0">
                  <a:pos x="77" y="5"/>
                </a:cxn>
                <a:cxn ang="0">
                  <a:pos x="79" y="3"/>
                </a:cxn>
                <a:cxn ang="0">
                  <a:pos x="77" y="1"/>
                </a:cxn>
                <a:cxn ang="0">
                  <a:pos x="73" y="1"/>
                </a:cxn>
                <a:cxn ang="0">
                  <a:pos x="65" y="0"/>
                </a:cxn>
                <a:cxn ang="0">
                  <a:pos x="53" y="1"/>
                </a:cxn>
                <a:cxn ang="0">
                  <a:pos x="39" y="5"/>
                </a:cxn>
                <a:cxn ang="0">
                  <a:pos x="39" y="5"/>
                </a:cxn>
                <a:cxn ang="0">
                  <a:pos x="41" y="9"/>
                </a:cxn>
                <a:cxn ang="0">
                  <a:pos x="51" y="7"/>
                </a:cxn>
                <a:cxn ang="0">
                  <a:pos x="59" y="6"/>
                </a:cxn>
                <a:cxn ang="0">
                  <a:pos x="67" y="6"/>
                </a:cxn>
                <a:cxn ang="0">
                  <a:pos x="71" y="7"/>
                </a:cxn>
                <a:cxn ang="0">
                  <a:pos x="69" y="10"/>
                </a:cxn>
                <a:cxn ang="0">
                  <a:pos x="65" y="17"/>
                </a:cxn>
                <a:cxn ang="0">
                  <a:pos x="57" y="23"/>
                </a:cxn>
                <a:cxn ang="0">
                  <a:pos x="46" y="30"/>
                </a:cxn>
                <a:cxn ang="0">
                  <a:pos x="34" y="34"/>
                </a:cxn>
                <a:cxn ang="0">
                  <a:pos x="24" y="36"/>
                </a:cxn>
                <a:cxn ang="0">
                  <a:pos x="16" y="37"/>
                </a:cxn>
                <a:cxn ang="0">
                  <a:pos x="9" y="38"/>
                </a:cxn>
                <a:cxn ang="0">
                  <a:pos x="14" y="31"/>
                </a:cxn>
                <a:cxn ang="0">
                  <a:pos x="20" y="22"/>
                </a:cxn>
                <a:cxn ang="0">
                  <a:pos x="29" y="15"/>
                </a:cxn>
                <a:cxn ang="0">
                  <a:pos x="41" y="9"/>
                </a:cxn>
                <a:cxn ang="0">
                  <a:pos x="39" y="5"/>
                </a:cxn>
              </a:cxnLst>
              <a:rect l="0" t="0" r="r" b="b"/>
              <a:pathLst>
                <a:path w="79" h="42">
                  <a:moveTo>
                    <a:pt x="39" y="5"/>
                  </a:moveTo>
                  <a:lnTo>
                    <a:pt x="24" y="13"/>
                  </a:lnTo>
                  <a:lnTo>
                    <a:pt x="12" y="23"/>
                  </a:lnTo>
                  <a:lnTo>
                    <a:pt x="4" y="33"/>
                  </a:lnTo>
                  <a:lnTo>
                    <a:pt x="3" y="36"/>
                  </a:lnTo>
                  <a:lnTo>
                    <a:pt x="2" y="38"/>
                  </a:lnTo>
                  <a:lnTo>
                    <a:pt x="0" y="42"/>
                  </a:lnTo>
                  <a:lnTo>
                    <a:pt x="3" y="42"/>
                  </a:lnTo>
                  <a:lnTo>
                    <a:pt x="16" y="42"/>
                  </a:lnTo>
                  <a:lnTo>
                    <a:pt x="30" y="39"/>
                  </a:lnTo>
                  <a:lnTo>
                    <a:pt x="48" y="34"/>
                  </a:lnTo>
                  <a:lnTo>
                    <a:pt x="56" y="30"/>
                  </a:lnTo>
                  <a:lnTo>
                    <a:pt x="62" y="25"/>
                  </a:lnTo>
                  <a:lnTo>
                    <a:pt x="71" y="16"/>
                  </a:lnTo>
                  <a:lnTo>
                    <a:pt x="76" y="8"/>
                  </a:lnTo>
                  <a:lnTo>
                    <a:pt x="77" y="6"/>
                  </a:lnTo>
                  <a:lnTo>
                    <a:pt x="77" y="5"/>
                  </a:lnTo>
                  <a:lnTo>
                    <a:pt x="79" y="3"/>
                  </a:lnTo>
                  <a:lnTo>
                    <a:pt x="77" y="1"/>
                  </a:lnTo>
                  <a:lnTo>
                    <a:pt x="73" y="1"/>
                  </a:lnTo>
                  <a:lnTo>
                    <a:pt x="65" y="0"/>
                  </a:lnTo>
                  <a:lnTo>
                    <a:pt x="53" y="1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41" y="9"/>
                  </a:lnTo>
                  <a:lnTo>
                    <a:pt x="51" y="7"/>
                  </a:lnTo>
                  <a:lnTo>
                    <a:pt x="59" y="6"/>
                  </a:lnTo>
                  <a:lnTo>
                    <a:pt x="67" y="6"/>
                  </a:lnTo>
                  <a:lnTo>
                    <a:pt x="71" y="7"/>
                  </a:lnTo>
                  <a:lnTo>
                    <a:pt x="69" y="10"/>
                  </a:lnTo>
                  <a:lnTo>
                    <a:pt x="65" y="17"/>
                  </a:lnTo>
                  <a:lnTo>
                    <a:pt x="57" y="23"/>
                  </a:lnTo>
                  <a:lnTo>
                    <a:pt x="46" y="30"/>
                  </a:lnTo>
                  <a:lnTo>
                    <a:pt x="34" y="34"/>
                  </a:lnTo>
                  <a:lnTo>
                    <a:pt x="24" y="36"/>
                  </a:lnTo>
                  <a:lnTo>
                    <a:pt x="16" y="37"/>
                  </a:lnTo>
                  <a:lnTo>
                    <a:pt x="9" y="38"/>
                  </a:lnTo>
                  <a:lnTo>
                    <a:pt x="14" y="31"/>
                  </a:lnTo>
                  <a:lnTo>
                    <a:pt x="20" y="22"/>
                  </a:lnTo>
                  <a:lnTo>
                    <a:pt x="29" y="15"/>
                  </a:lnTo>
                  <a:lnTo>
                    <a:pt x="41" y="9"/>
                  </a:lnTo>
                  <a:lnTo>
                    <a:pt x="39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800">
                <a:solidFill>
                  <a:schemeClr val="bg2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2" name="Freeform 131"/>
            <p:cNvSpPr>
              <a:spLocks/>
            </p:cNvSpPr>
            <p:nvPr/>
          </p:nvSpPr>
          <p:spPr bwMode="auto">
            <a:xfrm>
              <a:off x="1779" y="2154"/>
              <a:ext cx="79" cy="41"/>
            </a:xfrm>
            <a:custGeom>
              <a:avLst/>
              <a:gdLst/>
              <a:ahLst/>
              <a:cxnLst>
                <a:cxn ang="0">
                  <a:pos x="38" y="6"/>
                </a:cxn>
                <a:cxn ang="0">
                  <a:pos x="24" y="14"/>
                </a:cxn>
                <a:cxn ang="0">
                  <a:pos x="12" y="24"/>
                </a:cxn>
                <a:cxn ang="0">
                  <a:pos x="9" y="29"/>
                </a:cxn>
                <a:cxn ang="0">
                  <a:pos x="5" y="33"/>
                </a:cxn>
                <a:cxn ang="0">
                  <a:pos x="3" y="35"/>
                </a:cxn>
                <a:cxn ang="0">
                  <a:pos x="2" y="36"/>
                </a:cxn>
                <a:cxn ang="0">
                  <a:pos x="0" y="40"/>
                </a:cxn>
                <a:cxn ang="0">
                  <a:pos x="4" y="40"/>
                </a:cxn>
                <a:cxn ang="0">
                  <a:pos x="8" y="40"/>
                </a:cxn>
                <a:cxn ang="0">
                  <a:pos x="17" y="41"/>
                </a:cxn>
                <a:cxn ang="0">
                  <a:pos x="30" y="39"/>
                </a:cxn>
                <a:cxn ang="0">
                  <a:pos x="47" y="34"/>
                </a:cxn>
                <a:cxn ang="0">
                  <a:pos x="55" y="30"/>
                </a:cxn>
                <a:cxn ang="0">
                  <a:pos x="63" y="25"/>
                </a:cxn>
                <a:cxn ang="0">
                  <a:pos x="67" y="20"/>
                </a:cxn>
                <a:cxn ang="0">
                  <a:pos x="72" y="16"/>
                </a:cxn>
                <a:cxn ang="0">
                  <a:pos x="77" y="8"/>
                </a:cxn>
                <a:cxn ang="0">
                  <a:pos x="77" y="7"/>
                </a:cxn>
                <a:cxn ang="0">
                  <a:pos x="77" y="6"/>
                </a:cxn>
                <a:cxn ang="0">
                  <a:pos x="79" y="3"/>
                </a:cxn>
                <a:cxn ang="0">
                  <a:pos x="77" y="1"/>
                </a:cxn>
                <a:cxn ang="0">
                  <a:pos x="74" y="1"/>
                </a:cxn>
                <a:cxn ang="0">
                  <a:pos x="65" y="0"/>
                </a:cxn>
                <a:cxn ang="0">
                  <a:pos x="53" y="1"/>
                </a:cxn>
                <a:cxn ang="0">
                  <a:pos x="38" y="6"/>
                </a:cxn>
                <a:cxn ang="0">
                  <a:pos x="38" y="6"/>
                </a:cxn>
                <a:cxn ang="0">
                  <a:pos x="41" y="9"/>
                </a:cxn>
                <a:cxn ang="0">
                  <a:pos x="51" y="6"/>
                </a:cxn>
                <a:cxn ang="0">
                  <a:pos x="61" y="5"/>
                </a:cxn>
                <a:cxn ang="0">
                  <a:pos x="67" y="6"/>
                </a:cxn>
                <a:cxn ang="0">
                  <a:pos x="72" y="6"/>
                </a:cxn>
                <a:cxn ang="0">
                  <a:pos x="69" y="10"/>
                </a:cxn>
                <a:cxn ang="0">
                  <a:pos x="64" y="17"/>
                </a:cxn>
                <a:cxn ang="0">
                  <a:pos x="57" y="23"/>
                </a:cxn>
                <a:cxn ang="0">
                  <a:pos x="47" y="29"/>
                </a:cxn>
                <a:cxn ang="0">
                  <a:pos x="35" y="33"/>
                </a:cxn>
                <a:cxn ang="0">
                  <a:pos x="24" y="35"/>
                </a:cxn>
                <a:cxn ang="0">
                  <a:pos x="14" y="36"/>
                </a:cxn>
                <a:cxn ang="0">
                  <a:pos x="8" y="36"/>
                </a:cxn>
                <a:cxn ang="0">
                  <a:pos x="13" y="30"/>
                </a:cxn>
                <a:cxn ang="0">
                  <a:pos x="22" y="22"/>
                </a:cxn>
                <a:cxn ang="0">
                  <a:pos x="31" y="15"/>
                </a:cxn>
                <a:cxn ang="0">
                  <a:pos x="41" y="9"/>
                </a:cxn>
                <a:cxn ang="0">
                  <a:pos x="38" y="6"/>
                </a:cxn>
              </a:cxnLst>
              <a:rect l="0" t="0" r="r" b="b"/>
              <a:pathLst>
                <a:path w="79" h="41">
                  <a:moveTo>
                    <a:pt x="38" y="6"/>
                  </a:moveTo>
                  <a:lnTo>
                    <a:pt x="24" y="14"/>
                  </a:lnTo>
                  <a:lnTo>
                    <a:pt x="12" y="24"/>
                  </a:lnTo>
                  <a:lnTo>
                    <a:pt x="9" y="29"/>
                  </a:lnTo>
                  <a:lnTo>
                    <a:pt x="5" y="33"/>
                  </a:lnTo>
                  <a:lnTo>
                    <a:pt x="3" y="35"/>
                  </a:lnTo>
                  <a:lnTo>
                    <a:pt x="2" y="36"/>
                  </a:lnTo>
                  <a:lnTo>
                    <a:pt x="0" y="40"/>
                  </a:lnTo>
                  <a:lnTo>
                    <a:pt x="4" y="40"/>
                  </a:lnTo>
                  <a:lnTo>
                    <a:pt x="8" y="40"/>
                  </a:lnTo>
                  <a:lnTo>
                    <a:pt x="17" y="41"/>
                  </a:lnTo>
                  <a:lnTo>
                    <a:pt x="30" y="39"/>
                  </a:lnTo>
                  <a:lnTo>
                    <a:pt x="47" y="34"/>
                  </a:lnTo>
                  <a:lnTo>
                    <a:pt x="55" y="30"/>
                  </a:lnTo>
                  <a:lnTo>
                    <a:pt x="63" y="25"/>
                  </a:lnTo>
                  <a:lnTo>
                    <a:pt x="67" y="20"/>
                  </a:lnTo>
                  <a:lnTo>
                    <a:pt x="72" y="16"/>
                  </a:lnTo>
                  <a:lnTo>
                    <a:pt x="77" y="8"/>
                  </a:lnTo>
                  <a:lnTo>
                    <a:pt x="77" y="7"/>
                  </a:lnTo>
                  <a:lnTo>
                    <a:pt x="77" y="6"/>
                  </a:lnTo>
                  <a:lnTo>
                    <a:pt x="79" y="3"/>
                  </a:lnTo>
                  <a:lnTo>
                    <a:pt x="77" y="1"/>
                  </a:lnTo>
                  <a:lnTo>
                    <a:pt x="74" y="1"/>
                  </a:lnTo>
                  <a:lnTo>
                    <a:pt x="65" y="0"/>
                  </a:lnTo>
                  <a:lnTo>
                    <a:pt x="53" y="1"/>
                  </a:lnTo>
                  <a:lnTo>
                    <a:pt x="38" y="6"/>
                  </a:lnTo>
                  <a:lnTo>
                    <a:pt x="38" y="6"/>
                  </a:lnTo>
                  <a:lnTo>
                    <a:pt x="41" y="9"/>
                  </a:lnTo>
                  <a:lnTo>
                    <a:pt x="51" y="6"/>
                  </a:lnTo>
                  <a:lnTo>
                    <a:pt x="61" y="5"/>
                  </a:lnTo>
                  <a:lnTo>
                    <a:pt x="67" y="6"/>
                  </a:lnTo>
                  <a:lnTo>
                    <a:pt x="72" y="6"/>
                  </a:lnTo>
                  <a:lnTo>
                    <a:pt x="69" y="10"/>
                  </a:lnTo>
                  <a:lnTo>
                    <a:pt x="64" y="17"/>
                  </a:lnTo>
                  <a:lnTo>
                    <a:pt x="57" y="23"/>
                  </a:lnTo>
                  <a:lnTo>
                    <a:pt x="47" y="29"/>
                  </a:lnTo>
                  <a:lnTo>
                    <a:pt x="35" y="33"/>
                  </a:lnTo>
                  <a:lnTo>
                    <a:pt x="24" y="35"/>
                  </a:lnTo>
                  <a:lnTo>
                    <a:pt x="14" y="36"/>
                  </a:lnTo>
                  <a:lnTo>
                    <a:pt x="8" y="36"/>
                  </a:lnTo>
                  <a:lnTo>
                    <a:pt x="13" y="30"/>
                  </a:lnTo>
                  <a:lnTo>
                    <a:pt x="22" y="22"/>
                  </a:lnTo>
                  <a:lnTo>
                    <a:pt x="31" y="15"/>
                  </a:lnTo>
                  <a:lnTo>
                    <a:pt x="41" y="9"/>
                  </a:lnTo>
                  <a:lnTo>
                    <a:pt x="38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800">
                <a:solidFill>
                  <a:schemeClr val="bg2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3" name="Freeform 132"/>
            <p:cNvSpPr>
              <a:spLocks/>
            </p:cNvSpPr>
            <p:nvPr/>
          </p:nvSpPr>
          <p:spPr bwMode="auto">
            <a:xfrm>
              <a:off x="1824" y="2121"/>
              <a:ext cx="79" cy="40"/>
            </a:xfrm>
            <a:custGeom>
              <a:avLst/>
              <a:gdLst/>
              <a:ahLst/>
              <a:cxnLst>
                <a:cxn ang="0">
                  <a:pos x="40" y="3"/>
                </a:cxn>
                <a:cxn ang="0">
                  <a:pos x="26" y="12"/>
                </a:cxn>
                <a:cxn ang="0">
                  <a:pos x="14" y="22"/>
                </a:cxn>
                <a:cxn ang="0">
                  <a:pos x="6" y="31"/>
                </a:cxn>
                <a:cxn ang="0">
                  <a:pos x="3" y="34"/>
                </a:cxn>
                <a:cxn ang="0">
                  <a:pos x="2" y="36"/>
                </a:cxn>
                <a:cxn ang="0">
                  <a:pos x="0" y="40"/>
                </a:cxn>
                <a:cxn ang="0">
                  <a:pos x="4" y="40"/>
                </a:cxn>
                <a:cxn ang="0">
                  <a:pos x="17" y="40"/>
                </a:cxn>
                <a:cxn ang="0">
                  <a:pos x="31" y="38"/>
                </a:cxn>
                <a:cxn ang="0">
                  <a:pos x="48" y="32"/>
                </a:cxn>
                <a:cxn ang="0">
                  <a:pos x="57" y="28"/>
                </a:cxn>
                <a:cxn ang="0">
                  <a:pos x="63" y="24"/>
                </a:cxn>
                <a:cxn ang="0">
                  <a:pos x="72" y="15"/>
                </a:cxn>
                <a:cxn ang="0">
                  <a:pos x="77" y="8"/>
                </a:cxn>
                <a:cxn ang="0">
                  <a:pos x="79" y="6"/>
                </a:cxn>
                <a:cxn ang="0">
                  <a:pos x="79" y="5"/>
                </a:cxn>
                <a:cxn ang="0">
                  <a:pos x="79" y="1"/>
                </a:cxn>
                <a:cxn ang="0">
                  <a:pos x="77" y="1"/>
                </a:cxn>
                <a:cxn ang="0">
                  <a:pos x="76" y="1"/>
                </a:cxn>
                <a:cxn ang="0">
                  <a:pos x="74" y="1"/>
                </a:cxn>
                <a:cxn ang="0">
                  <a:pos x="67" y="0"/>
                </a:cxn>
                <a:cxn ang="0">
                  <a:pos x="55" y="0"/>
                </a:cxn>
                <a:cxn ang="0">
                  <a:pos x="40" y="3"/>
                </a:cxn>
                <a:cxn ang="0">
                  <a:pos x="40" y="3"/>
                </a:cxn>
                <a:cxn ang="0">
                  <a:pos x="43" y="9"/>
                </a:cxn>
                <a:cxn ang="0">
                  <a:pos x="53" y="6"/>
                </a:cxn>
                <a:cxn ang="0">
                  <a:pos x="61" y="5"/>
                </a:cxn>
                <a:cxn ang="0">
                  <a:pos x="73" y="5"/>
                </a:cxn>
                <a:cxn ang="0">
                  <a:pos x="70" y="10"/>
                </a:cxn>
                <a:cxn ang="0">
                  <a:pos x="65" y="16"/>
                </a:cxn>
                <a:cxn ang="0">
                  <a:pos x="58" y="23"/>
                </a:cxn>
                <a:cxn ang="0">
                  <a:pos x="46" y="28"/>
                </a:cxn>
                <a:cxn ang="0">
                  <a:pos x="34" y="31"/>
                </a:cxn>
                <a:cxn ang="0">
                  <a:pos x="23" y="33"/>
                </a:cxn>
                <a:cxn ang="0">
                  <a:pos x="15" y="34"/>
                </a:cxn>
                <a:cxn ang="0">
                  <a:pos x="9" y="34"/>
                </a:cxn>
                <a:cxn ang="0">
                  <a:pos x="15" y="28"/>
                </a:cxn>
                <a:cxn ang="0">
                  <a:pos x="22" y="22"/>
                </a:cxn>
                <a:cxn ang="0">
                  <a:pos x="32" y="14"/>
                </a:cxn>
                <a:cxn ang="0">
                  <a:pos x="43" y="9"/>
                </a:cxn>
                <a:cxn ang="0">
                  <a:pos x="40" y="3"/>
                </a:cxn>
              </a:cxnLst>
              <a:rect l="0" t="0" r="r" b="b"/>
              <a:pathLst>
                <a:path w="79" h="40">
                  <a:moveTo>
                    <a:pt x="40" y="3"/>
                  </a:moveTo>
                  <a:lnTo>
                    <a:pt x="26" y="12"/>
                  </a:lnTo>
                  <a:lnTo>
                    <a:pt x="14" y="22"/>
                  </a:lnTo>
                  <a:lnTo>
                    <a:pt x="6" y="31"/>
                  </a:lnTo>
                  <a:lnTo>
                    <a:pt x="3" y="34"/>
                  </a:lnTo>
                  <a:lnTo>
                    <a:pt x="2" y="36"/>
                  </a:lnTo>
                  <a:lnTo>
                    <a:pt x="0" y="40"/>
                  </a:lnTo>
                  <a:lnTo>
                    <a:pt x="4" y="40"/>
                  </a:lnTo>
                  <a:lnTo>
                    <a:pt x="17" y="40"/>
                  </a:lnTo>
                  <a:lnTo>
                    <a:pt x="31" y="38"/>
                  </a:lnTo>
                  <a:lnTo>
                    <a:pt x="48" y="32"/>
                  </a:lnTo>
                  <a:lnTo>
                    <a:pt x="57" y="28"/>
                  </a:lnTo>
                  <a:lnTo>
                    <a:pt x="63" y="24"/>
                  </a:lnTo>
                  <a:lnTo>
                    <a:pt x="72" y="15"/>
                  </a:lnTo>
                  <a:lnTo>
                    <a:pt x="77" y="8"/>
                  </a:lnTo>
                  <a:lnTo>
                    <a:pt x="79" y="6"/>
                  </a:lnTo>
                  <a:lnTo>
                    <a:pt x="79" y="5"/>
                  </a:lnTo>
                  <a:lnTo>
                    <a:pt x="79" y="1"/>
                  </a:lnTo>
                  <a:lnTo>
                    <a:pt x="77" y="1"/>
                  </a:lnTo>
                  <a:lnTo>
                    <a:pt x="76" y="1"/>
                  </a:lnTo>
                  <a:lnTo>
                    <a:pt x="74" y="1"/>
                  </a:lnTo>
                  <a:lnTo>
                    <a:pt x="67" y="0"/>
                  </a:lnTo>
                  <a:lnTo>
                    <a:pt x="55" y="0"/>
                  </a:lnTo>
                  <a:lnTo>
                    <a:pt x="40" y="3"/>
                  </a:lnTo>
                  <a:lnTo>
                    <a:pt x="40" y="3"/>
                  </a:lnTo>
                  <a:lnTo>
                    <a:pt x="43" y="9"/>
                  </a:lnTo>
                  <a:lnTo>
                    <a:pt x="53" y="6"/>
                  </a:lnTo>
                  <a:lnTo>
                    <a:pt x="61" y="5"/>
                  </a:lnTo>
                  <a:lnTo>
                    <a:pt x="73" y="5"/>
                  </a:lnTo>
                  <a:lnTo>
                    <a:pt x="70" y="10"/>
                  </a:lnTo>
                  <a:lnTo>
                    <a:pt x="65" y="16"/>
                  </a:lnTo>
                  <a:lnTo>
                    <a:pt x="58" y="23"/>
                  </a:lnTo>
                  <a:lnTo>
                    <a:pt x="46" y="28"/>
                  </a:lnTo>
                  <a:lnTo>
                    <a:pt x="34" y="31"/>
                  </a:lnTo>
                  <a:lnTo>
                    <a:pt x="23" y="33"/>
                  </a:lnTo>
                  <a:lnTo>
                    <a:pt x="15" y="34"/>
                  </a:lnTo>
                  <a:lnTo>
                    <a:pt x="9" y="34"/>
                  </a:lnTo>
                  <a:lnTo>
                    <a:pt x="15" y="28"/>
                  </a:lnTo>
                  <a:lnTo>
                    <a:pt x="22" y="22"/>
                  </a:lnTo>
                  <a:lnTo>
                    <a:pt x="32" y="14"/>
                  </a:lnTo>
                  <a:lnTo>
                    <a:pt x="43" y="9"/>
                  </a:lnTo>
                  <a:lnTo>
                    <a:pt x="40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800">
                <a:solidFill>
                  <a:schemeClr val="bg2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4" name="Freeform 133"/>
            <p:cNvSpPr>
              <a:spLocks/>
            </p:cNvSpPr>
            <p:nvPr/>
          </p:nvSpPr>
          <p:spPr bwMode="auto">
            <a:xfrm>
              <a:off x="1526" y="2410"/>
              <a:ext cx="39" cy="88"/>
            </a:xfrm>
            <a:custGeom>
              <a:avLst/>
              <a:gdLst/>
              <a:ahLst/>
              <a:cxnLst>
                <a:cxn ang="0">
                  <a:pos x="17" y="2"/>
                </a:cxn>
                <a:cxn ang="0">
                  <a:pos x="16" y="4"/>
                </a:cxn>
                <a:cxn ang="0">
                  <a:pos x="14" y="7"/>
                </a:cxn>
                <a:cxn ang="0">
                  <a:pos x="9" y="16"/>
                </a:cxn>
                <a:cxn ang="0">
                  <a:pos x="3" y="29"/>
                </a:cxn>
                <a:cxn ang="0">
                  <a:pos x="0" y="45"/>
                </a:cxn>
                <a:cxn ang="0">
                  <a:pos x="0" y="53"/>
                </a:cxn>
                <a:cxn ang="0">
                  <a:pos x="2" y="61"/>
                </a:cxn>
                <a:cxn ang="0">
                  <a:pos x="8" y="74"/>
                </a:cxn>
                <a:cxn ang="0">
                  <a:pos x="16" y="83"/>
                </a:cxn>
                <a:cxn ang="0">
                  <a:pos x="17" y="85"/>
                </a:cxn>
                <a:cxn ang="0">
                  <a:pos x="19" y="86"/>
                </a:cxn>
                <a:cxn ang="0">
                  <a:pos x="19" y="88"/>
                </a:cxn>
                <a:cxn ang="0">
                  <a:pos x="21" y="86"/>
                </a:cxn>
                <a:cxn ang="0">
                  <a:pos x="22" y="85"/>
                </a:cxn>
                <a:cxn ang="0">
                  <a:pos x="24" y="83"/>
                </a:cxn>
                <a:cxn ang="0">
                  <a:pos x="27" y="80"/>
                </a:cxn>
                <a:cxn ang="0">
                  <a:pos x="29" y="76"/>
                </a:cxn>
                <a:cxn ang="0">
                  <a:pos x="35" y="63"/>
                </a:cxn>
                <a:cxn ang="0">
                  <a:pos x="37" y="54"/>
                </a:cxn>
                <a:cxn ang="0">
                  <a:pos x="39" y="45"/>
                </a:cxn>
                <a:cxn ang="0">
                  <a:pos x="39" y="36"/>
                </a:cxn>
                <a:cxn ang="0">
                  <a:pos x="37" y="27"/>
                </a:cxn>
                <a:cxn ang="0">
                  <a:pos x="30" y="14"/>
                </a:cxn>
                <a:cxn ang="0">
                  <a:pos x="28" y="9"/>
                </a:cxn>
                <a:cxn ang="0">
                  <a:pos x="24" y="5"/>
                </a:cxn>
                <a:cxn ang="0">
                  <a:pos x="22" y="3"/>
                </a:cxn>
                <a:cxn ang="0">
                  <a:pos x="21" y="2"/>
                </a:cxn>
                <a:cxn ang="0">
                  <a:pos x="19" y="0"/>
                </a:cxn>
                <a:cxn ang="0">
                  <a:pos x="17" y="2"/>
                </a:cxn>
                <a:cxn ang="0">
                  <a:pos x="17" y="2"/>
                </a:cxn>
                <a:cxn ang="0">
                  <a:pos x="5" y="47"/>
                </a:cxn>
                <a:cxn ang="0">
                  <a:pos x="5" y="45"/>
                </a:cxn>
                <a:cxn ang="0">
                  <a:pos x="7" y="34"/>
                </a:cxn>
                <a:cxn ang="0">
                  <a:pos x="11" y="24"/>
                </a:cxn>
                <a:cxn ang="0">
                  <a:pos x="16" y="14"/>
                </a:cxn>
                <a:cxn ang="0">
                  <a:pos x="19" y="9"/>
                </a:cxn>
                <a:cxn ang="0">
                  <a:pos x="23" y="13"/>
                </a:cxn>
                <a:cxn ang="0">
                  <a:pos x="28" y="21"/>
                </a:cxn>
                <a:cxn ang="0">
                  <a:pos x="30" y="31"/>
                </a:cxn>
                <a:cxn ang="0">
                  <a:pos x="32" y="43"/>
                </a:cxn>
                <a:cxn ang="0">
                  <a:pos x="32" y="45"/>
                </a:cxn>
                <a:cxn ang="0">
                  <a:pos x="30" y="58"/>
                </a:cxn>
                <a:cxn ang="0">
                  <a:pos x="28" y="69"/>
                </a:cxn>
                <a:cxn ang="0">
                  <a:pos x="23" y="77"/>
                </a:cxn>
                <a:cxn ang="0">
                  <a:pos x="19" y="82"/>
                </a:cxn>
                <a:cxn ang="0">
                  <a:pos x="16" y="77"/>
                </a:cxn>
                <a:cxn ang="0">
                  <a:pos x="11" y="69"/>
                </a:cxn>
                <a:cxn ang="0">
                  <a:pos x="7" y="59"/>
                </a:cxn>
                <a:cxn ang="0">
                  <a:pos x="5" y="47"/>
                </a:cxn>
                <a:cxn ang="0">
                  <a:pos x="17" y="2"/>
                </a:cxn>
              </a:cxnLst>
              <a:rect l="0" t="0" r="r" b="b"/>
              <a:pathLst>
                <a:path w="39" h="88">
                  <a:moveTo>
                    <a:pt x="17" y="2"/>
                  </a:moveTo>
                  <a:lnTo>
                    <a:pt x="16" y="4"/>
                  </a:lnTo>
                  <a:lnTo>
                    <a:pt x="14" y="7"/>
                  </a:lnTo>
                  <a:lnTo>
                    <a:pt x="9" y="16"/>
                  </a:lnTo>
                  <a:lnTo>
                    <a:pt x="3" y="29"/>
                  </a:lnTo>
                  <a:lnTo>
                    <a:pt x="0" y="45"/>
                  </a:lnTo>
                  <a:lnTo>
                    <a:pt x="0" y="53"/>
                  </a:lnTo>
                  <a:lnTo>
                    <a:pt x="2" y="61"/>
                  </a:lnTo>
                  <a:lnTo>
                    <a:pt x="8" y="74"/>
                  </a:lnTo>
                  <a:lnTo>
                    <a:pt x="16" y="83"/>
                  </a:lnTo>
                  <a:lnTo>
                    <a:pt x="17" y="85"/>
                  </a:lnTo>
                  <a:lnTo>
                    <a:pt x="19" y="86"/>
                  </a:lnTo>
                  <a:lnTo>
                    <a:pt x="19" y="88"/>
                  </a:lnTo>
                  <a:lnTo>
                    <a:pt x="21" y="86"/>
                  </a:lnTo>
                  <a:lnTo>
                    <a:pt x="22" y="85"/>
                  </a:lnTo>
                  <a:lnTo>
                    <a:pt x="24" y="83"/>
                  </a:lnTo>
                  <a:lnTo>
                    <a:pt x="27" y="80"/>
                  </a:lnTo>
                  <a:lnTo>
                    <a:pt x="29" y="76"/>
                  </a:lnTo>
                  <a:lnTo>
                    <a:pt x="35" y="63"/>
                  </a:lnTo>
                  <a:lnTo>
                    <a:pt x="37" y="54"/>
                  </a:lnTo>
                  <a:lnTo>
                    <a:pt x="39" y="45"/>
                  </a:lnTo>
                  <a:lnTo>
                    <a:pt x="39" y="36"/>
                  </a:lnTo>
                  <a:lnTo>
                    <a:pt x="37" y="27"/>
                  </a:lnTo>
                  <a:lnTo>
                    <a:pt x="30" y="14"/>
                  </a:lnTo>
                  <a:lnTo>
                    <a:pt x="28" y="9"/>
                  </a:lnTo>
                  <a:lnTo>
                    <a:pt x="24" y="5"/>
                  </a:lnTo>
                  <a:lnTo>
                    <a:pt x="22" y="3"/>
                  </a:lnTo>
                  <a:lnTo>
                    <a:pt x="21" y="2"/>
                  </a:lnTo>
                  <a:lnTo>
                    <a:pt x="19" y="0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5" y="47"/>
                  </a:lnTo>
                  <a:lnTo>
                    <a:pt x="5" y="45"/>
                  </a:lnTo>
                  <a:lnTo>
                    <a:pt x="7" y="34"/>
                  </a:lnTo>
                  <a:lnTo>
                    <a:pt x="11" y="24"/>
                  </a:lnTo>
                  <a:lnTo>
                    <a:pt x="16" y="14"/>
                  </a:lnTo>
                  <a:lnTo>
                    <a:pt x="19" y="9"/>
                  </a:lnTo>
                  <a:lnTo>
                    <a:pt x="23" y="13"/>
                  </a:lnTo>
                  <a:lnTo>
                    <a:pt x="28" y="21"/>
                  </a:lnTo>
                  <a:lnTo>
                    <a:pt x="30" y="31"/>
                  </a:lnTo>
                  <a:lnTo>
                    <a:pt x="32" y="43"/>
                  </a:lnTo>
                  <a:lnTo>
                    <a:pt x="32" y="45"/>
                  </a:lnTo>
                  <a:lnTo>
                    <a:pt x="30" y="58"/>
                  </a:lnTo>
                  <a:lnTo>
                    <a:pt x="28" y="69"/>
                  </a:lnTo>
                  <a:lnTo>
                    <a:pt x="23" y="77"/>
                  </a:lnTo>
                  <a:lnTo>
                    <a:pt x="19" y="82"/>
                  </a:lnTo>
                  <a:lnTo>
                    <a:pt x="16" y="77"/>
                  </a:lnTo>
                  <a:lnTo>
                    <a:pt x="11" y="69"/>
                  </a:lnTo>
                  <a:lnTo>
                    <a:pt x="7" y="59"/>
                  </a:lnTo>
                  <a:lnTo>
                    <a:pt x="5" y="47"/>
                  </a:lnTo>
                  <a:lnTo>
                    <a:pt x="17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800">
                <a:solidFill>
                  <a:schemeClr val="bg2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5" name="Freeform 134"/>
            <p:cNvSpPr>
              <a:spLocks/>
            </p:cNvSpPr>
            <p:nvPr/>
          </p:nvSpPr>
          <p:spPr bwMode="auto">
            <a:xfrm>
              <a:off x="1553" y="2360"/>
              <a:ext cx="38" cy="86"/>
            </a:xfrm>
            <a:custGeom>
              <a:avLst/>
              <a:gdLst/>
              <a:ahLst/>
              <a:cxnLst>
                <a:cxn ang="0">
                  <a:pos x="19" y="2"/>
                </a:cxn>
                <a:cxn ang="0">
                  <a:pos x="18" y="3"/>
                </a:cxn>
                <a:cxn ang="0">
                  <a:pos x="17" y="5"/>
                </a:cxn>
                <a:cxn ang="0">
                  <a:pos x="13" y="11"/>
                </a:cxn>
                <a:cxn ang="0">
                  <a:pos x="7" y="23"/>
                </a:cxn>
                <a:cxn ang="0">
                  <a:pos x="2" y="36"/>
                </a:cxn>
                <a:cxn ang="0">
                  <a:pos x="1" y="38"/>
                </a:cxn>
                <a:cxn ang="0">
                  <a:pos x="0" y="43"/>
                </a:cxn>
                <a:cxn ang="0">
                  <a:pos x="0" y="50"/>
                </a:cxn>
                <a:cxn ang="0">
                  <a:pos x="2" y="59"/>
                </a:cxn>
                <a:cxn ang="0">
                  <a:pos x="6" y="72"/>
                </a:cxn>
                <a:cxn ang="0">
                  <a:pos x="12" y="80"/>
                </a:cxn>
                <a:cxn ang="0">
                  <a:pos x="15" y="83"/>
                </a:cxn>
                <a:cxn ang="0">
                  <a:pos x="15" y="84"/>
                </a:cxn>
                <a:cxn ang="0">
                  <a:pos x="15" y="86"/>
                </a:cxn>
                <a:cxn ang="0">
                  <a:pos x="17" y="84"/>
                </a:cxn>
                <a:cxn ang="0">
                  <a:pos x="18" y="83"/>
                </a:cxn>
                <a:cxn ang="0">
                  <a:pos x="20" y="81"/>
                </a:cxn>
                <a:cxn ang="0">
                  <a:pos x="26" y="74"/>
                </a:cxn>
                <a:cxn ang="0">
                  <a:pos x="32" y="62"/>
                </a:cxn>
                <a:cxn ang="0">
                  <a:pos x="37" y="45"/>
                </a:cxn>
                <a:cxn ang="0">
                  <a:pos x="38" y="36"/>
                </a:cxn>
                <a:cxn ang="0">
                  <a:pos x="36" y="27"/>
                </a:cxn>
                <a:cxn ang="0">
                  <a:pos x="31" y="14"/>
                </a:cxn>
                <a:cxn ang="0">
                  <a:pos x="28" y="9"/>
                </a:cxn>
                <a:cxn ang="0">
                  <a:pos x="26" y="5"/>
                </a:cxn>
                <a:cxn ang="0">
                  <a:pos x="24" y="3"/>
                </a:cxn>
                <a:cxn ang="0">
                  <a:pos x="23" y="2"/>
                </a:cxn>
                <a:cxn ang="0">
                  <a:pos x="21" y="0"/>
                </a:cxn>
                <a:cxn ang="0">
                  <a:pos x="19" y="2"/>
                </a:cxn>
                <a:cxn ang="0">
                  <a:pos x="19" y="2"/>
                </a:cxn>
                <a:cxn ang="0">
                  <a:pos x="5" y="49"/>
                </a:cxn>
                <a:cxn ang="0">
                  <a:pos x="5" y="43"/>
                </a:cxn>
                <a:cxn ang="0">
                  <a:pos x="5" y="36"/>
                </a:cxn>
                <a:cxn ang="0">
                  <a:pos x="14" y="19"/>
                </a:cxn>
                <a:cxn ang="0">
                  <a:pos x="17" y="12"/>
                </a:cxn>
                <a:cxn ang="0">
                  <a:pos x="21" y="9"/>
                </a:cxn>
                <a:cxn ang="0">
                  <a:pos x="25" y="12"/>
                </a:cxn>
                <a:cxn ang="0">
                  <a:pos x="28" y="20"/>
                </a:cxn>
                <a:cxn ang="0">
                  <a:pos x="31" y="28"/>
                </a:cxn>
                <a:cxn ang="0">
                  <a:pos x="32" y="39"/>
                </a:cxn>
                <a:cxn ang="0">
                  <a:pos x="32" y="45"/>
                </a:cxn>
                <a:cxn ang="0">
                  <a:pos x="28" y="57"/>
                </a:cxn>
                <a:cxn ang="0">
                  <a:pos x="25" y="67"/>
                </a:cxn>
                <a:cxn ang="0">
                  <a:pos x="21" y="75"/>
                </a:cxn>
                <a:cxn ang="0">
                  <a:pos x="17" y="80"/>
                </a:cxn>
                <a:cxn ang="0">
                  <a:pos x="14" y="75"/>
                </a:cxn>
                <a:cxn ang="0">
                  <a:pos x="10" y="67"/>
                </a:cxn>
                <a:cxn ang="0">
                  <a:pos x="6" y="59"/>
                </a:cxn>
                <a:cxn ang="0">
                  <a:pos x="5" y="49"/>
                </a:cxn>
                <a:cxn ang="0">
                  <a:pos x="19" y="2"/>
                </a:cxn>
              </a:cxnLst>
              <a:rect l="0" t="0" r="r" b="b"/>
              <a:pathLst>
                <a:path w="38" h="86">
                  <a:moveTo>
                    <a:pt x="19" y="2"/>
                  </a:moveTo>
                  <a:lnTo>
                    <a:pt x="18" y="3"/>
                  </a:lnTo>
                  <a:lnTo>
                    <a:pt x="17" y="5"/>
                  </a:lnTo>
                  <a:lnTo>
                    <a:pt x="13" y="11"/>
                  </a:lnTo>
                  <a:lnTo>
                    <a:pt x="7" y="23"/>
                  </a:lnTo>
                  <a:lnTo>
                    <a:pt x="2" y="36"/>
                  </a:lnTo>
                  <a:lnTo>
                    <a:pt x="1" y="38"/>
                  </a:lnTo>
                  <a:lnTo>
                    <a:pt x="0" y="43"/>
                  </a:lnTo>
                  <a:lnTo>
                    <a:pt x="0" y="50"/>
                  </a:lnTo>
                  <a:lnTo>
                    <a:pt x="2" y="59"/>
                  </a:lnTo>
                  <a:lnTo>
                    <a:pt x="6" y="72"/>
                  </a:lnTo>
                  <a:lnTo>
                    <a:pt x="12" y="80"/>
                  </a:lnTo>
                  <a:lnTo>
                    <a:pt x="15" y="83"/>
                  </a:lnTo>
                  <a:lnTo>
                    <a:pt x="15" y="84"/>
                  </a:lnTo>
                  <a:lnTo>
                    <a:pt x="15" y="86"/>
                  </a:lnTo>
                  <a:lnTo>
                    <a:pt x="17" y="84"/>
                  </a:lnTo>
                  <a:lnTo>
                    <a:pt x="18" y="83"/>
                  </a:lnTo>
                  <a:lnTo>
                    <a:pt x="20" y="81"/>
                  </a:lnTo>
                  <a:lnTo>
                    <a:pt x="26" y="74"/>
                  </a:lnTo>
                  <a:lnTo>
                    <a:pt x="32" y="62"/>
                  </a:lnTo>
                  <a:lnTo>
                    <a:pt x="37" y="45"/>
                  </a:lnTo>
                  <a:lnTo>
                    <a:pt x="38" y="36"/>
                  </a:lnTo>
                  <a:lnTo>
                    <a:pt x="36" y="27"/>
                  </a:lnTo>
                  <a:lnTo>
                    <a:pt x="31" y="14"/>
                  </a:lnTo>
                  <a:lnTo>
                    <a:pt x="28" y="9"/>
                  </a:lnTo>
                  <a:lnTo>
                    <a:pt x="26" y="5"/>
                  </a:lnTo>
                  <a:lnTo>
                    <a:pt x="24" y="3"/>
                  </a:lnTo>
                  <a:lnTo>
                    <a:pt x="23" y="2"/>
                  </a:lnTo>
                  <a:lnTo>
                    <a:pt x="21" y="0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5" y="49"/>
                  </a:lnTo>
                  <a:lnTo>
                    <a:pt x="5" y="43"/>
                  </a:lnTo>
                  <a:lnTo>
                    <a:pt x="5" y="36"/>
                  </a:lnTo>
                  <a:lnTo>
                    <a:pt x="14" y="19"/>
                  </a:lnTo>
                  <a:lnTo>
                    <a:pt x="17" y="12"/>
                  </a:lnTo>
                  <a:lnTo>
                    <a:pt x="21" y="9"/>
                  </a:lnTo>
                  <a:lnTo>
                    <a:pt x="25" y="12"/>
                  </a:lnTo>
                  <a:lnTo>
                    <a:pt x="28" y="20"/>
                  </a:lnTo>
                  <a:lnTo>
                    <a:pt x="31" y="28"/>
                  </a:lnTo>
                  <a:lnTo>
                    <a:pt x="32" y="39"/>
                  </a:lnTo>
                  <a:lnTo>
                    <a:pt x="32" y="45"/>
                  </a:lnTo>
                  <a:lnTo>
                    <a:pt x="28" y="57"/>
                  </a:lnTo>
                  <a:lnTo>
                    <a:pt x="25" y="67"/>
                  </a:lnTo>
                  <a:lnTo>
                    <a:pt x="21" y="75"/>
                  </a:lnTo>
                  <a:lnTo>
                    <a:pt x="17" y="80"/>
                  </a:lnTo>
                  <a:lnTo>
                    <a:pt x="14" y="75"/>
                  </a:lnTo>
                  <a:lnTo>
                    <a:pt x="10" y="67"/>
                  </a:lnTo>
                  <a:lnTo>
                    <a:pt x="6" y="59"/>
                  </a:lnTo>
                  <a:lnTo>
                    <a:pt x="5" y="49"/>
                  </a:lnTo>
                  <a:lnTo>
                    <a:pt x="19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800">
                <a:solidFill>
                  <a:schemeClr val="bg2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6" name="Freeform 135"/>
            <p:cNvSpPr>
              <a:spLocks/>
            </p:cNvSpPr>
            <p:nvPr/>
          </p:nvSpPr>
          <p:spPr bwMode="auto">
            <a:xfrm>
              <a:off x="1582" y="2314"/>
              <a:ext cx="38" cy="83"/>
            </a:xfrm>
            <a:custGeom>
              <a:avLst/>
              <a:gdLst/>
              <a:ahLst/>
              <a:cxnLst>
                <a:cxn ang="0">
                  <a:pos x="23" y="2"/>
                </a:cxn>
                <a:cxn ang="0">
                  <a:pos x="21" y="4"/>
                </a:cxn>
                <a:cxn ang="0">
                  <a:pos x="15" y="10"/>
                </a:cxn>
                <a:cxn ang="0">
                  <a:pos x="9" y="19"/>
                </a:cxn>
                <a:cxn ang="0">
                  <a:pos x="3" y="31"/>
                </a:cxn>
                <a:cxn ang="0">
                  <a:pos x="2" y="36"/>
                </a:cxn>
                <a:cxn ang="0">
                  <a:pos x="1" y="39"/>
                </a:cxn>
                <a:cxn ang="0">
                  <a:pos x="0" y="47"/>
                </a:cxn>
                <a:cxn ang="0">
                  <a:pos x="1" y="55"/>
                </a:cxn>
                <a:cxn ang="0">
                  <a:pos x="5" y="69"/>
                </a:cxn>
                <a:cxn ang="0">
                  <a:pos x="7" y="73"/>
                </a:cxn>
                <a:cxn ang="0">
                  <a:pos x="10" y="77"/>
                </a:cxn>
                <a:cxn ang="0">
                  <a:pos x="11" y="80"/>
                </a:cxn>
                <a:cxn ang="0">
                  <a:pos x="12" y="82"/>
                </a:cxn>
                <a:cxn ang="0">
                  <a:pos x="13" y="83"/>
                </a:cxn>
                <a:cxn ang="0">
                  <a:pos x="15" y="82"/>
                </a:cxn>
                <a:cxn ang="0">
                  <a:pos x="16" y="81"/>
                </a:cxn>
                <a:cxn ang="0">
                  <a:pos x="18" y="79"/>
                </a:cxn>
                <a:cxn ang="0">
                  <a:pos x="24" y="71"/>
                </a:cxn>
                <a:cxn ang="0">
                  <a:pos x="31" y="60"/>
                </a:cxn>
                <a:cxn ang="0">
                  <a:pos x="37" y="44"/>
                </a:cxn>
                <a:cxn ang="0">
                  <a:pos x="38" y="35"/>
                </a:cxn>
                <a:cxn ang="0">
                  <a:pos x="38" y="27"/>
                </a:cxn>
                <a:cxn ang="0">
                  <a:pos x="36" y="19"/>
                </a:cxn>
                <a:cxn ang="0">
                  <a:pos x="34" y="13"/>
                </a:cxn>
                <a:cxn ang="0">
                  <a:pos x="29" y="4"/>
                </a:cxn>
                <a:cxn ang="0">
                  <a:pos x="27" y="3"/>
                </a:cxn>
                <a:cxn ang="0">
                  <a:pos x="26" y="2"/>
                </a:cxn>
                <a:cxn ang="0">
                  <a:pos x="25" y="0"/>
                </a:cxn>
                <a:cxn ang="0">
                  <a:pos x="23" y="2"/>
                </a:cxn>
                <a:cxn ang="0">
                  <a:pos x="23" y="2"/>
                </a:cxn>
                <a:cxn ang="0">
                  <a:pos x="6" y="48"/>
                </a:cxn>
                <a:cxn ang="0">
                  <a:pos x="6" y="43"/>
                </a:cxn>
                <a:cxn ang="0">
                  <a:pos x="8" y="41"/>
                </a:cxn>
                <a:cxn ang="0">
                  <a:pos x="8" y="33"/>
                </a:cxn>
                <a:cxn ang="0">
                  <a:pos x="12" y="24"/>
                </a:cxn>
                <a:cxn ang="0">
                  <a:pos x="17" y="16"/>
                </a:cxn>
                <a:cxn ang="0">
                  <a:pos x="21" y="10"/>
                </a:cxn>
                <a:cxn ang="0">
                  <a:pos x="25" y="5"/>
                </a:cxn>
                <a:cxn ang="0">
                  <a:pos x="26" y="11"/>
                </a:cxn>
                <a:cxn ang="0">
                  <a:pos x="29" y="17"/>
                </a:cxn>
                <a:cxn ang="0">
                  <a:pos x="32" y="24"/>
                </a:cxn>
                <a:cxn ang="0">
                  <a:pos x="33" y="33"/>
                </a:cxn>
                <a:cxn ang="0">
                  <a:pos x="33" y="43"/>
                </a:cxn>
                <a:cxn ang="0">
                  <a:pos x="29" y="55"/>
                </a:cxn>
                <a:cxn ang="0">
                  <a:pos x="25" y="64"/>
                </a:cxn>
                <a:cxn ang="0">
                  <a:pos x="19" y="71"/>
                </a:cxn>
                <a:cxn ang="0">
                  <a:pos x="17" y="74"/>
                </a:cxn>
                <a:cxn ang="0">
                  <a:pos x="15" y="76"/>
                </a:cxn>
                <a:cxn ang="0">
                  <a:pos x="12" y="71"/>
                </a:cxn>
                <a:cxn ang="0">
                  <a:pos x="10" y="65"/>
                </a:cxn>
                <a:cxn ang="0">
                  <a:pos x="7" y="56"/>
                </a:cxn>
                <a:cxn ang="0">
                  <a:pos x="6" y="48"/>
                </a:cxn>
                <a:cxn ang="0">
                  <a:pos x="23" y="2"/>
                </a:cxn>
              </a:cxnLst>
              <a:rect l="0" t="0" r="r" b="b"/>
              <a:pathLst>
                <a:path w="38" h="83">
                  <a:moveTo>
                    <a:pt x="23" y="2"/>
                  </a:moveTo>
                  <a:lnTo>
                    <a:pt x="21" y="4"/>
                  </a:lnTo>
                  <a:lnTo>
                    <a:pt x="15" y="10"/>
                  </a:lnTo>
                  <a:lnTo>
                    <a:pt x="9" y="19"/>
                  </a:lnTo>
                  <a:lnTo>
                    <a:pt x="3" y="31"/>
                  </a:lnTo>
                  <a:lnTo>
                    <a:pt x="2" y="36"/>
                  </a:lnTo>
                  <a:lnTo>
                    <a:pt x="1" y="39"/>
                  </a:lnTo>
                  <a:lnTo>
                    <a:pt x="0" y="47"/>
                  </a:lnTo>
                  <a:lnTo>
                    <a:pt x="1" y="55"/>
                  </a:lnTo>
                  <a:lnTo>
                    <a:pt x="5" y="69"/>
                  </a:lnTo>
                  <a:lnTo>
                    <a:pt x="7" y="73"/>
                  </a:lnTo>
                  <a:lnTo>
                    <a:pt x="10" y="77"/>
                  </a:lnTo>
                  <a:lnTo>
                    <a:pt x="11" y="80"/>
                  </a:lnTo>
                  <a:lnTo>
                    <a:pt x="12" y="82"/>
                  </a:lnTo>
                  <a:lnTo>
                    <a:pt x="13" y="83"/>
                  </a:lnTo>
                  <a:lnTo>
                    <a:pt x="15" y="82"/>
                  </a:lnTo>
                  <a:lnTo>
                    <a:pt x="16" y="81"/>
                  </a:lnTo>
                  <a:lnTo>
                    <a:pt x="18" y="79"/>
                  </a:lnTo>
                  <a:lnTo>
                    <a:pt x="24" y="71"/>
                  </a:lnTo>
                  <a:lnTo>
                    <a:pt x="31" y="60"/>
                  </a:lnTo>
                  <a:lnTo>
                    <a:pt x="37" y="44"/>
                  </a:lnTo>
                  <a:lnTo>
                    <a:pt x="38" y="35"/>
                  </a:lnTo>
                  <a:lnTo>
                    <a:pt x="38" y="27"/>
                  </a:lnTo>
                  <a:lnTo>
                    <a:pt x="36" y="19"/>
                  </a:lnTo>
                  <a:lnTo>
                    <a:pt x="34" y="13"/>
                  </a:lnTo>
                  <a:lnTo>
                    <a:pt x="29" y="4"/>
                  </a:lnTo>
                  <a:lnTo>
                    <a:pt x="27" y="3"/>
                  </a:lnTo>
                  <a:lnTo>
                    <a:pt x="26" y="2"/>
                  </a:lnTo>
                  <a:lnTo>
                    <a:pt x="25" y="0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6" y="48"/>
                  </a:lnTo>
                  <a:lnTo>
                    <a:pt x="6" y="43"/>
                  </a:lnTo>
                  <a:lnTo>
                    <a:pt x="8" y="41"/>
                  </a:lnTo>
                  <a:lnTo>
                    <a:pt x="8" y="33"/>
                  </a:lnTo>
                  <a:lnTo>
                    <a:pt x="12" y="24"/>
                  </a:lnTo>
                  <a:lnTo>
                    <a:pt x="17" y="16"/>
                  </a:lnTo>
                  <a:lnTo>
                    <a:pt x="21" y="10"/>
                  </a:lnTo>
                  <a:lnTo>
                    <a:pt x="25" y="5"/>
                  </a:lnTo>
                  <a:lnTo>
                    <a:pt x="26" y="11"/>
                  </a:lnTo>
                  <a:lnTo>
                    <a:pt x="29" y="17"/>
                  </a:lnTo>
                  <a:lnTo>
                    <a:pt x="32" y="24"/>
                  </a:lnTo>
                  <a:lnTo>
                    <a:pt x="33" y="33"/>
                  </a:lnTo>
                  <a:lnTo>
                    <a:pt x="33" y="43"/>
                  </a:lnTo>
                  <a:lnTo>
                    <a:pt x="29" y="55"/>
                  </a:lnTo>
                  <a:lnTo>
                    <a:pt x="25" y="64"/>
                  </a:lnTo>
                  <a:lnTo>
                    <a:pt x="19" y="71"/>
                  </a:lnTo>
                  <a:lnTo>
                    <a:pt x="17" y="74"/>
                  </a:lnTo>
                  <a:lnTo>
                    <a:pt x="15" y="76"/>
                  </a:lnTo>
                  <a:lnTo>
                    <a:pt x="12" y="71"/>
                  </a:lnTo>
                  <a:lnTo>
                    <a:pt x="10" y="65"/>
                  </a:lnTo>
                  <a:lnTo>
                    <a:pt x="7" y="56"/>
                  </a:lnTo>
                  <a:lnTo>
                    <a:pt x="6" y="48"/>
                  </a:lnTo>
                  <a:lnTo>
                    <a:pt x="23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800">
                <a:solidFill>
                  <a:schemeClr val="bg2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7" name="Freeform 136"/>
            <p:cNvSpPr>
              <a:spLocks/>
            </p:cNvSpPr>
            <p:nvPr/>
          </p:nvSpPr>
          <p:spPr bwMode="auto">
            <a:xfrm>
              <a:off x="1617" y="2269"/>
              <a:ext cx="36" cy="82"/>
            </a:xfrm>
            <a:custGeom>
              <a:avLst/>
              <a:gdLst/>
              <a:ahLst/>
              <a:cxnLst>
                <a:cxn ang="0">
                  <a:pos x="25" y="2"/>
                </a:cxn>
                <a:cxn ang="0">
                  <a:pos x="22" y="4"/>
                </a:cxn>
                <a:cxn ang="0">
                  <a:pos x="16" y="10"/>
                </a:cxn>
                <a:cxn ang="0">
                  <a:pos x="10" y="19"/>
                </a:cxn>
                <a:cxn ang="0">
                  <a:pos x="3" y="32"/>
                </a:cxn>
                <a:cxn ang="0">
                  <a:pos x="2" y="37"/>
                </a:cxn>
                <a:cxn ang="0">
                  <a:pos x="0" y="53"/>
                </a:cxn>
                <a:cxn ang="0">
                  <a:pos x="2" y="66"/>
                </a:cxn>
                <a:cxn ang="0">
                  <a:pos x="4" y="75"/>
                </a:cxn>
                <a:cxn ang="0">
                  <a:pos x="6" y="78"/>
                </a:cxn>
                <a:cxn ang="0">
                  <a:pos x="7" y="80"/>
                </a:cxn>
                <a:cxn ang="0">
                  <a:pos x="7" y="82"/>
                </a:cxn>
                <a:cxn ang="0">
                  <a:pos x="11" y="80"/>
                </a:cxn>
                <a:cxn ang="0">
                  <a:pos x="12" y="79"/>
                </a:cxn>
                <a:cxn ang="0">
                  <a:pos x="14" y="78"/>
                </a:cxn>
                <a:cxn ang="0">
                  <a:pos x="20" y="71"/>
                </a:cxn>
                <a:cxn ang="0">
                  <a:pos x="28" y="60"/>
                </a:cxn>
                <a:cxn ang="0">
                  <a:pos x="34" y="45"/>
                </a:cxn>
                <a:cxn ang="0">
                  <a:pos x="35" y="36"/>
                </a:cxn>
                <a:cxn ang="0">
                  <a:pos x="36" y="27"/>
                </a:cxn>
                <a:cxn ang="0">
                  <a:pos x="33" y="14"/>
                </a:cxn>
                <a:cxn ang="0">
                  <a:pos x="29" y="5"/>
                </a:cxn>
                <a:cxn ang="0">
                  <a:pos x="28" y="3"/>
                </a:cxn>
                <a:cxn ang="0">
                  <a:pos x="27" y="2"/>
                </a:cxn>
                <a:cxn ang="0">
                  <a:pos x="27" y="0"/>
                </a:cxn>
                <a:cxn ang="0">
                  <a:pos x="25" y="2"/>
                </a:cxn>
                <a:cxn ang="0">
                  <a:pos x="25" y="2"/>
                </a:cxn>
                <a:cxn ang="0">
                  <a:pos x="3" y="49"/>
                </a:cxn>
                <a:cxn ang="0">
                  <a:pos x="3" y="47"/>
                </a:cxn>
                <a:cxn ang="0">
                  <a:pos x="4" y="45"/>
                </a:cxn>
                <a:cxn ang="0">
                  <a:pos x="5" y="39"/>
                </a:cxn>
                <a:cxn ang="0">
                  <a:pos x="7" y="34"/>
                </a:cxn>
                <a:cxn ang="0">
                  <a:pos x="12" y="24"/>
                </a:cxn>
                <a:cxn ang="0">
                  <a:pos x="16" y="17"/>
                </a:cxn>
                <a:cxn ang="0">
                  <a:pos x="21" y="11"/>
                </a:cxn>
                <a:cxn ang="0">
                  <a:pos x="25" y="9"/>
                </a:cxn>
                <a:cxn ang="0">
                  <a:pos x="27" y="11"/>
                </a:cxn>
                <a:cxn ang="0">
                  <a:pos x="29" y="16"/>
                </a:cxn>
                <a:cxn ang="0">
                  <a:pos x="30" y="30"/>
                </a:cxn>
                <a:cxn ang="0">
                  <a:pos x="30" y="36"/>
                </a:cxn>
                <a:cxn ang="0">
                  <a:pos x="29" y="43"/>
                </a:cxn>
                <a:cxn ang="0">
                  <a:pos x="25" y="55"/>
                </a:cxn>
                <a:cxn ang="0">
                  <a:pos x="19" y="63"/>
                </a:cxn>
                <a:cxn ang="0">
                  <a:pos x="14" y="70"/>
                </a:cxn>
                <a:cxn ang="0">
                  <a:pos x="9" y="74"/>
                </a:cxn>
                <a:cxn ang="0">
                  <a:pos x="7" y="70"/>
                </a:cxn>
                <a:cxn ang="0">
                  <a:pos x="5" y="64"/>
                </a:cxn>
                <a:cxn ang="0">
                  <a:pos x="4" y="57"/>
                </a:cxn>
                <a:cxn ang="0">
                  <a:pos x="3" y="49"/>
                </a:cxn>
                <a:cxn ang="0">
                  <a:pos x="25" y="2"/>
                </a:cxn>
              </a:cxnLst>
              <a:rect l="0" t="0" r="r" b="b"/>
              <a:pathLst>
                <a:path w="36" h="82">
                  <a:moveTo>
                    <a:pt x="25" y="2"/>
                  </a:moveTo>
                  <a:lnTo>
                    <a:pt x="22" y="4"/>
                  </a:lnTo>
                  <a:lnTo>
                    <a:pt x="16" y="10"/>
                  </a:lnTo>
                  <a:lnTo>
                    <a:pt x="10" y="19"/>
                  </a:lnTo>
                  <a:lnTo>
                    <a:pt x="3" y="32"/>
                  </a:lnTo>
                  <a:lnTo>
                    <a:pt x="2" y="37"/>
                  </a:lnTo>
                  <a:lnTo>
                    <a:pt x="0" y="53"/>
                  </a:lnTo>
                  <a:lnTo>
                    <a:pt x="2" y="66"/>
                  </a:lnTo>
                  <a:lnTo>
                    <a:pt x="4" y="75"/>
                  </a:lnTo>
                  <a:lnTo>
                    <a:pt x="6" y="78"/>
                  </a:lnTo>
                  <a:lnTo>
                    <a:pt x="7" y="80"/>
                  </a:lnTo>
                  <a:lnTo>
                    <a:pt x="7" y="82"/>
                  </a:lnTo>
                  <a:lnTo>
                    <a:pt x="11" y="80"/>
                  </a:lnTo>
                  <a:lnTo>
                    <a:pt x="12" y="79"/>
                  </a:lnTo>
                  <a:lnTo>
                    <a:pt x="14" y="78"/>
                  </a:lnTo>
                  <a:lnTo>
                    <a:pt x="20" y="71"/>
                  </a:lnTo>
                  <a:lnTo>
                    <a:pt x="28" y="60"/>
                  </a:lnTo>
                  <a:lnTo>
                    <a:pt x="34" y="45"/>
                  </a:lnTo>
                  <a:lnTo>
                    <a:pt x="35" y="36"/>
                  </a:lnTo>
                  <a:lnTo>
                    <a:pt x="36" y="27"/>
                  </a:lnTo>
                  <a:lnTo>
                    <a:pt x="33" y="14"/>
                  </a:lnTo>
                  <a:lnTo>
                    <a:pt x="29" y="5"/>
                  </a:lnTo>
                  <a:lnTo>
                    <a:pt x="28" y="3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3" y="49"/>
                  </a:lnTo>
                  <a:lnTo>
                    <a:pt x="3" y="47"/>
                  </a:lnTo>
                  <a:lnTo>
                    <a:pt x="4" y="45"/>
                  </a:lnTo>
                  <a:lnTo>
                    <a:pt x="5" y="39"/>
                  </a:lnTo>
                  <a:lnTo>
                    <a:pt x="7" y="34"/>
                  </a:lnTo>
                  <a:lnTo>
                    <a:pt x="12" y="24"/>
                  </a:lnTo>
                  <a:lnTo>
                    <a:pt x="16" y="17"/>
                  </a:lnTo>
                  <a:lnTo>
                    <a:pt x="21" y="11"/>
                  </a:lnTo>
                  <a:lnTo>
                    <a:pt x="25" y="9"/>
                  </a:lnTo>
                  <a:lnTo>
                    <a:pt x="27" y="11"/>
                  </a:lnTo>
                  <a:lnTo>
                    <a:pt x="29" y="16"/>
                  </a:lnTo>
                  <a:lnTo>
                    <a:pt x="30" y="30"/>
                  </a:lnTo>
                  <a:lnTo>
                    <a:pt x="30" y="36"/>
                  </a:lnTo>
                  <a:lnTo>
                    <a:pt x="29" y="43"/>
                  </a:lnTo>
                  <a:lnTo>
                    <a:pt x="25" y="55"/>
                  </a:lnTo>
                  <a:lnTo>
                    <a:pt x="19" y="63"/>
                  </a:lnTo>
                  <a:lnTo>
                    <a:pt x="14" y="70"/>
                  </a:lnTo>
                  <a:lnTo>
                    <a:pt x="9" y="74"/>
                  </a:lnTo>
                  <a:lnTo>
                    <a:pt x="7" y="70"/>
                  </a:lnTo>
                  <a:lnTo>
                    <a:pt x="5" y="64"/>
                  </a:lnTo>
                  <a:lnTo>
                    <a:pt x="4" y="57"/>
                  </a:lnTo>
                  <a:lnTo>
                    <a:pt x="3" y="49"/>
                  </a:lnTo>
                  <a:lnTo>
                    <a:pt x="25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800">
                <a:solidFill>
                  <a:schemeClr val="bg2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8" name="Freeform 137"/>
            <p:cNvSpPr>
              <a:spLocks/>
            </p:cNvSpPr>
            <p:nvPr/>
          </p:nvSpPr>
          <p:spPr bwMode="auto">
            <a:xfrm>
              <a:off x="1652" y="2229"/>
              <a:ext cx="37" cy="79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28" y="0"/>
                </a:cxn>
                <a:cxn ang="0">
                  <a:pos x="27" y="2"/>
                </a:cxn>
                <a:cxn ang="0">
                  <a:pos x="21" y="7"/>
                </a:cxn>
                <a:cxn ang="0">
                  <a:pos x="13" y="15"/>
                </a:cxn>
                <a:cxn ang="0">
                  <a:pos x="6" y="27"/>
                </a:cxn>
                <a:cxn ang="0">
                  <a:pos x="5" y="31"/>
                </a:cxn>
                <a:cxn ang="0">
                  <a:pos x="3" y="35"/>
                </a:cxn>
                <a:cxn ang="0">
                  <a:pos x="0" y="50"/>
                </a:cxn>
                <a:cxn ang="0">
                  <a:pos x="2" y="63"/>
                </a:cxn>
                <a:cxn ang="0">
                  <a:pos x="4" y="72"/>
                </a:cxn>
                <a:cxn ang="0">
                  <a:pos x="6" y="75"/>
                </a:cxn>
                <a:cxn ang="0">
                  <a:pos x="6" y="76"/>
                </a:cxn>
                <a:cxn ang="0">
                  <a:pos x="6" y="79"/>
                </a:cxn>
                <a:cxn ang="0">
                  <a:pos x="9" y="77"/>
                </a:cxn>
                <a:cxn ang="0">
                  <a:pos x="10" y="76"/>
                </a:cxn>
                <a:cxn ang="0">
                  <a:pos x="12" y="76"/>
                </a:cxn>
                <a:cxn ang="0">
                  <a:pos x="15" y="73"/>
                </a:cxn>
                <a:cxn ang="0">
                  <a:pos x="18" y="68"/>
                </a:cxn>
                <a:cxn ang="0">
                  <a:pos x="26" y="57"/>
                </a:cxn>
                <a:cxn ang="0">
                  <a:pos x="34" y="42"/>
                </a:cxn>
                <a:cxn ang="0">
                  <a:pos x="36" y="34"/>
                </a:cxn>
                <a:cxn ang="0">
                  <a:pos x="37" y="26"/>
                </a:cxn>
                <a:cxn ang="0">
                  <a:pos x="36" y="13"/>
                </a:cxn>
                <a:cxn ang="0">
                  <a:pos x="34" y="5"/>
                </a:cxn>
                <a:cxn ang="0">
                  <a:pos x="33" y="3"/>
                </a:cxn>
                <a:cxn ang="0">
                  <a:pos x="33" y="2"/>
                </a:cxn>
                <a:cxn ang="0">
                  <a:pos x="31" y="0"/>
                </a:cxn>
                <a:cxn ang="0">
                  <a:pos x="29" y="0"/>
                </a:cxn>
                <a:cxn ang="0">
                  <a:pos x="29" y="0"/>
                </a:cxn>
                <a:cxn ang="0">
                  <a:pos x="6" y="52"/>
                </a:cxn>
                <a:cxn ang="0">
                  <a:pos x="6" y="44"/>
                </a:cxn>
                <a:cxn ang="0">
                  <a:pos x="7" y="37"/>
                </a:cxn>
                <a:cxn ang="0">
                  <a:pos x="8" y="32"/>
                </a:cxn>
                <a:cxn ang="0">
                  <a:pos x="9" y="29"/>
                </a:cxn>
                <a:cxn ang="0">
                  <a:pos x="15" y="21"/>
                </a:cxn>
                <a:cxn ang="0">
                  <a:pos x="21" y="14"/>
                </a:cxn>
                <a:cxn ang="0">
                  <a:pos x="25" y="10"/>
                </a:cxn>
                <a:cxn ang="0">
                  <a:pos x="29" y="6"/>
                </a:cxn>
                <a:cxn ang="0">
                  <a:pos x="32" y="13"/>
                </a:cxn>
                <a:cxn ang="0">
                  <a:pos x="33" y="23"/>
                </a:cxn>
                <a:cxn ang="0">
                  <a:pos x="33" y="32"/>
                </a:cxn>
                <a:cxn ang="0">
                  <a:pos x="29" y="40"/>
                </a:cxn>
                <a:cxn ang="0">
                  <a:pos x="23" y="52"/>
                </a:cxn>
                <a:cxn ang="0">
                  <a:pos x="18" y="61"/>
                </a:cxn>
                <a:cxn ang="0">
                  <a:pos x="13" y="67"/>
                </a:cxn>
                <a:cxn ang="0">
                  <a:pos x="11" y="70"/>
                </a:cxn>
                <a:cxn ang="0">
                  <a:pos x="9" y="72"/>
                </a:cxn>
                <a:cxn ang="0">
                  <a:pos x="7" y="63"/>
                </a:cxn>
                <a:cxn ang="0">
                  <a:pos x="6" y="52"/>
                </a:cxn>
                <a:cxn ang="0">
                  <a:pos x="29" y="0"/>
                </a:cxn>
              </a:cxnLst>
              <a:rect l="0" t="0" r="r" b="b"/>
              <a:pathLst>
                <a:path w="37" h="79">
                  <a:moveTo>
                    <a:pt x="29" y="0"/>
                  </a:moveTo>
                  <a:lnTo>
                    <a:pt x="28" y="0"/>
                  </a:lnTo>
                  <a:lnTo>
                    <a:pt x="27" y="2"/>
                  </a:lnTo>
                  <a:lnTo>
                    <a:pt x="21" y="7"/>
                  </a:lnTo>
                  <a:lnTo>
                    <a:pt x="13" y="15"/>
                  </a:lnTo>
                  <a:lnTo>
                    <a:pt x="6" y="27"/>
                  </a:lnTo>
                  <a:lnTo>
                    <a:pt x="5" y="31"/>
                  </a:lnTo>
                  <a:lnTo>
                    <a:pt x="3" y="35"/>
                  </a:lnTo>
                  <a:lnTo>
                    <a:pt x="0" y="50"/>
                  </a:lnTo>
                  <a:lnTo>
                    <a:pt x="2" y="63"/>
                  </a:lnTo>
                  <a:lnTo>
                    <a:pt x="4" y="72"/>
                  </a:lnTo>
                  <a:lnTo>
                    <a:pt x="6" y="75"/>
                  </a:lnTo>
                  <a:lnTo>
                    <a:pt x="6" y="76"/>
                  </a:lnTo>
                  <a:lnTo>
                    <a:pt x="6" y="79"/>
                  </a:lnTo>
                  <a:lnTo>
                    <a:pt x="9" y="77"/>
                  </a:lnTo>
                  <a:lnTo>
                    <a:pt x="10" y="76"/>
                  </a:lnTo>
                  <a:lnTo>
                    <a:pt x="12" y="76"/>
                  </a:lnTo>
                  <a:lnTo>
                    <a:pt x="15" y="73"/>
                  </a:lnTo>
                  <a:lnTo>
                    <a:pt x="18" y="68"/>
                  </a:lnTo>
                  <a:lnTo>
                    <a:pt x="26" y="57"/>
                  </a:lnTo>
                  <a:lnTo>
                    <a:pt x="34" y="42"/>
                  </a:lnTo>
                  <a:lnTo>
                    <a:pt x="36" y="34"/>
                  </a:lnTo>
                  <a:lnTo>
                    <a:pt x="37" y="26"/>
                  </a:lnTo>
                  <a:lnTo>
                    <a:pt x="36" y="13"/>
                  </a:lnTo>
                  <a:lnTo>
                    <a:pt x="34" y="5"/>
                  </a:lnTo>
                  <a:lnTo>
                    <a:pt x="33" y="3"/>
                  </a:lnTo>
                  <a:lnTo>
                    <a:pt x="33" y="2"/>
                  </a:lnTo>
                  <a:lnTo>
                    <a:pt x="31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6" y="52"/>
                  </a:lnTo>
                  <a:lnTo>
                    <a:pt x="6" y="44"/>
                  </a:lnTo>
                  <a:lnTo>
                    <a:pt x="7" y="37"/>
                  </a:lnTo>
                  <a:lnTo>
                    <a:pt x="8" y="32"/>
                  </a:lnTo>
                  <a:lnTo>
                    <a:pt x="9" y="29"/>
                  </a:lnTo>
                  <a:lnTo>
                    <a:pt x="15" y="21"/>
                  </a:lnTo>
                  <a:lnTo>
                    <a:pt x="21" y="14"/>
                  </a:lnTo>
                  <a:lnTo>
                    <a:pt x="25" y="10"/>
                  </a:lnTo>
                  <a:lnTo>
                    <a:pt x="29" y="6"/>
                  </a:lnTo>
                  <a:lnTo>
                    <a:pt x="32" y="13"/>
                  </a:lnTo>
                  <a:lnTo>
                    <a:pt x="33" y="23"/>
                  </a:lnTo>
                  <a:lnTo>
                    <a:pt x="33" y="32"/>
                  </a:lnTo>
                  <a:lnTo>
                    <a:pt x="29" y="40"/>
                  </a:lnTo>
                  <a:lnTo>
                    <a:pt x="23" y="52"/>
                  </a:lnTo>
                  <a:lnTo>
                    <a:pt x="18" y="61"/>
                  </a:lnTo>
                  <a:lnTo>
                    <a:pt x="13" y="67"/>
                  </a:lnTo>
                  <a:lnTo>
                    <a:pt x="11" y="70"/>
                  </a:lnTo>
                  <a:lnTo>
                    <a:pt x="9" y="72"/>
                  </a:lnTo>
                  <a:lnTo>
                    <a:pt x="7" y="63"/>
                  </a:lnTo>
                  <a:lnTo>
                    <a:pt x="6" y="52"/>
                  </a:lnTo>
                  <a:lnTo>
                    <a:pt x="29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800">
                <a:solidFill>
                  <a:schemeClr val="bg2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9" name="Freeform 138"/>
            <p:cNvSpPr>
              <a:spLocks/>
            </p:cNvSpPr>
            <p:nvPr/>
          </p:nvSpPr>
          <p:spPr bwMode="auto">
            <a:xfrm>
              <a:off x="1690" y="2190"/>
              <a:ext cx="38" cy="77"/>
            </a:xfrm>
            <a:custGeom>
              <a:avLst/>
              <a:gdLst/>
              <a:ahLst/>
              <a:cxnLst>
                <a:cxn ang="0">
                  <a:pos x="33" y="2"/>
                </a:cxn>
                <a:cxn ang="0">
                  <a:pos x="29" y="3"/>
                </a:cxn>
                <a:cxn ang="0">
                  <a:pos x="23" y="8"/>
                </a:cxn>
                <a:cxn ang="0">
                  <a:pos x="16" y="15"/>
                </a:cxn>
                <a:cxn ang="0">
                  <a:pos x="8" y="27"/>
                </a:cxn>
                <a:cxn ang="0">
                  <a:pos x="4" y="33"/>
                </a:cxn>
                <a:cxn ang="0">
                  <a:pos x="0" y="48"/>
                </a:cxn>
                <a:cxn ang="0">
                  <a:pos x="0" y="61"/>
                </a:cxn>
                <a:cxn ang="0">
                  <a:pos x="1" y="66"/>
                </a:cxn>
                <a:cxn ang="0">
                  <a:pos x="1" y="71"/>
                </a:cxn>
                <a:cxn ang="0">
                  <a:pos x="2" y="74"/>
                </a:cxn>
                <a:cxn ang="0">
                  <a:pos x="2" y="76"/>
                </a:cxn>
                <a:cxn ang="0">
                  <a:pos x="4" y="77"/>
                </a:cxn>
                <a:cxn ang="0">
                  <a:pos x="6" y="76"/>
                </a:cxn>
                <a:cxn ang="0">
                  <a:pos x="7" y="76"/>
                </a:cxn>
                <a:cxn ang="0">
                  <a:pos x="9" y="74"/>
                </a:cxn>
                <a:cxn ang="0">
                  <a:pos x="16" y="68"/>
                </a:cxn>
                <a:cxn ang="0">
                  <a:pos x="24" y="58"/>
                </a:cxn>
                <a:cxn ang="0">
                  <a:pos x="29" y="51"/>
                </a:cxn>
                <a:cxn ang="0">
                  <a:pos x="33" y="43"/>
                </a:cxn>
                <a:cxn ang="0">
                  <a:pos x="36" y="35"/>
                </a:cxn>
                <a:cxn ang="0">
                  <a:pos x="38" y="27"/>
                </a:cxn>
                <a:cxn ang="0">
                  <a:pos x="38" y="14"/>
                </a:cxn>
                <a:cxn ang="0">
                  <a:pos x="36" y="5"/>
                </a:cxn>
                <a:cxn ang="0">
                  <a:pos x="35" y="3"/>
                </a:cxn>
                <a:cxn ang="0">
                  <a:pos x="35" y="2"/>
                </a:cxn>
                <a:cxn ang="0">
                  <a:pos x="35" y="0"/>
                </a:cxn>
                <a:cxn ang="0">
                  <a:pos x="33" y="2"/>
                </a:cxn>
                <a:cxn ang="0">
                  <a:pos x="33" y="2"/>
                </a:cxn>
                <a:cxn ang="0">
                  <a:pos x="6" y="56"/>
                </a:cxn>
                <a:cxn ang="0">
                  <a:pos x="7" y="47"/>
                </a:cxn>
                <a:cxn ang="0">
                  <a:pos x="9" y="35"/>
                </a:cxn>
                <a:cxn ang="0">
                  <a:pos x="11" y="29"/>
                </a:cxn>
                <a:cxn ang="0">
                  <a:pos x="18" y="21"/>
                </a:cxn>
                <a:cxn ang="0">
                  <a:pos x="23" y="14"/>
                </a:cxn>
                <a:cxn ang="0">
                  <a:pos x="28" y="10"/>
                </a:cxn>
                <a:cxn ang="0">
                  <a:pos x="33" y="8"/>
                </a:cxn>
                <a:cxn ang="0">
                  <a:pos x="34" y="12"/>
                </a:cxn>
                <a:cxn ang="0">
                  <a:pos x="35" y="20"/>
                </a:cxn>
                <a:cxn ang="0">
                  <a:pos x="34" y="29"/>
                </a:cxn>
                <a:cxn ang="0">
                  <a:pos x="29" y="41"/>
                </a:cxn>
                <a:cxn ang="0">
                  <a:pos x="23" y="51"/>
                </a:cxn>
                <a:cxn ang="0">
                  <a:pos x="17" y="60"/>
                </a:cxn>
                <a:cxn ang="0">
                  <a:pos x="10" y="66"/>
                </a:cxn>
                <a:cxn ang="0">
                  <a:pos x="6" y="70"/>
                </a:cxn>
                <a:cxn ang="0">
                  <a:pos x="6" y="56"/>
                </a:cxn>
                <a:cxn ang="0">
                  <a:pos x="33" y="2"/>
                </a:cxn>
              </a:cxnLst>
              <a:rect l="0" t="0" r="r" b="b"/>
              <a:pathLst>
                <a:path w="38" h="77">
                  <a:moveTo>
                    <a:pt x="33" y="2"/>
                  </a:moveTo>
                  <a:lnTo>
                    <a:pt x="29" y="3"/>
                  </a:lnTo>
                  <a:lnTo>
                    <a:pt x="23" y="8"/>
                  </a:lnTo>
                  <a:lnTo>
                    <a:pt x="16" y="15"/>
                  </a:lnTo>
                  <a:lnTo>
                    <a:pt x="8" y="27"/>
                  </a:lnTo>
                  <a:lnTo>
                    <a:pt x="4" y="33"/>
                  </a:lnTo>
                  <a:lnTo>
                    <a:pt x="0" y="48"/>
                  </a:lnTo>
                  <a:lnTo>
                    <a:pt x="0" y="61"/>
                  </a:lnTo>
                  <a:lnTo>
                    <a:pt x="1" y="66"/>
                  </a:lnTo>
                  <a:lnTo>
                    <a:pt x="1" y="71"/>
                  </a:lnTo>
                  <a:lnTo>
                    <a:pt x="2" y="74"/>
                  </a:lnTo>
                  <a:lnTo>
                    <a:pt x="2" y="76"/>
                  </a:lnTo>
                  <a:lnTo>
                    <a:pt x="4" y="77"/>
                  </a:lnTo>
                  <a:lnTo>
                    <a:pt x="6" y="76"/>
                  </a:lnTo>
                  <a:lnTo>
                    <a:pt x="7" y="76"/>
                  </a:lnTo>
                  <a:lnTo>
                    <a:pt x="9" y="74"/>
                  </a:lnTo>
                  <a:lnTo>
                    <a:pt x="16" y="68"/>
                  </a:lnTo>
                  <a:lnTo>
                    <a:pt x="24" y="58"/>
                  </a:lnTo>
                  <a:lnTo>
                    <a:pt x="29" y="51"/>
                  </a:lnTo>
                  <a:lnTo>
                    <a:pt x="33" y="43"/>
                  </a:lnTo>
                  <a:lnTo>
                    <a:pt x="36" y="35"/>
                  </a:lnTo>
                  <a:lnTo>
                    <a:pt x="38" y="27"/>
                  </a:lnTo>
                  <a:lnTo>
                    <a:pt x="38" y="14"/>
                  </a:lnTo>
                  <a:lnTo>
                    <a:pt x="36" y="5"/>
                  </a:lnTo>
                  <a:lnTo>
                    <a:pt x="35" y="3"/>
                  </a:lnTo>
                  <a:lnTo>
                    <a:pt x="35" y="2"/>
                  </a:lnTo>
                  <a:lnTo>
                    <a:pt x="35" y="0"/>
                  </a:lnTo>
                  <a:lnTo>
                    <a:pt x="33" y="2"/>
                  </a:lnTo>
                  <a:lnTo>
                    <a:pt x="33" y="2"/>
                  </a:lnTo>
                  <a:lnTo>
                    <a:pt x="6" y="56"/>
                  </a:lnTo>
                  <a:lnTo>
                    <a:pt x="7" y="47"/>
                  </a:lnTo>
                  <a:lnTo>
                    <a:pt x="9" y="35"/>
                  </a:lnTo>
                  <a:lnTo>
                    <a:pt x="11" y="29"/>
                  </a:lnTo>
                  <a:lnTo>
                    <a:pt x="18" y="21"/>
                  </a:lnTo>
                  <a:lnTo>
                    <a:pt x="23" y="14"/>
                  </a:lnTo>
                  <a:lnTo>
                    <a:pt x="28" y="10"/>
                  </a:lnTo>
                  <a:lnTo>
                    <a:pt x="33" y="8"/>
                  </a:lnTo>
                  <a:lnTo>
                    <a:pt x="34" y="12"/>
                  </a:lnTo>
                  <a:lnTo>
                    <a:pt x="35" y="20"/>
                  </a:lnTo>
                  <a:lnTo>
                    <a:pt x="34" y="29"/>
                  </a:lnTo>
                  <a:lnTo>
                    <a:pt x="29" y="41"/>
                  </a:lnTo>
                  <a:lnTo>
                    <a:pt x="23" y="51"/>
                  </a:lnTo>
                  <a:lnTo>
                    <a:pt x="17" y="60"/>
                  </a:lnTo>
                  <a:lnTo>
                    <a:pt x="10" y="66"/>
                  </a:lnTo>
                  <a:lnTo>
                    <a:pt x="6" y="70"/>
                  </a:lnTo>
                  <a:lnTo>
                    <a:pt x="6" y="56"/>
                  </a:lnTo>
                  <a:lnTo>
                    <a:pt x="33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800">
                <a:solidFill>
                  <a:schemeClr val="bg2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0" name="Freeform 139"/>
            <p:cNvSpPr>
              <a:spLocks/>
            </p:cNvSpPr>
            <p:nvPr/>
          </p:nvSpPr>
          <p:spPr bwMode="auto">
            <a:xfrm>
              <a:off x="1731" y="2155"/>
              <a:ext cx="41" cy="76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33" y="1"/>
                </a:cxn>
                <a:cxn ang="0">
                  <a:pos x="27" y="6"/>
                </a:cxn>
                <a:cxn ang="0">
                  <a:pos x="19" y="13"/>
                </a:cxn>
                <a:cxn ang="0">
                  <a:pos x="9" y="25"/>
                </a:cxn>
                <a:cxn ang="0">
                  <a:pos x="7" y="29"/>
                </a:cxn>
                <a:cxn ang="0">
                  <a:pos x="6" y="32"/>
                </a:cxn>
                <a:cxn ang="0">
                  <a:pos x="2" y="46"/>
                </a:cxn>
                <a:cxn ang="0">
                  <a:pos x="0" y="58"/>
                </a:cxn>
                <a:cxn ang="0">
                  <a:pos x="0" y="71"/>
                </a:cxn>
                <a:cxn ang="0">
                  <a:pos x="0" y="76"/>
                </a:cxn>
                <a:cxn ang="0">
                  <a:pos x="4" y="74"/>
                </a:cxn>
                <a:cxn ang="0">
                  <a:pos x="5" y="73"/>
                </a:cxn>
                <a:cxn ang="0">
                  <a:pos x="7" y="72"/>
                </a:cxn>
                <a:cxn ang="0">
                  <a:pos x="14" y="67"/>
                </a:cxn>
                <a:cxn ang="0">
                  <a:pos x="23" y="57"/>
                </a:cxn>
                <a:cxn ang="0">
                  <a:pos x="33" y="43"/>
                </a:cxn>
                <a:cxn ang="0">
                  <a:pos x="37" y="34"/>
                </a:cxn>
                <a:cxn ang="0">
                  <a:pos x="39" y="27"/>
                </a:cxn>
                <a:cxn ang="0">
                  <a:pos x="40" y="19"/>
                </a:cxn>
                <a:cxn ang="0">
                  <a:pos x="41" y="14"/>
                </a:cxn>
                <a:cxn ang="0">
                  <a:pos x="39" y="5"/>
                </a:cxn>
                <a:cxn ang="0">
                  <a:pos x="38" y="3"/>
                </a:cxn>
                <a:cxn ang="0">
                  <a:pos x="38" y="2"/>
                </a:cxn>
                <a:cxn ang="0">
                  <a:pos x="38" y="0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4" y="64"/>
                </a:cxn>
                <a:cxn ang="0">
                  <a:pos x="4" y="58"/>
                </a:cxn>
                <a:cxn ang="0">
                  <a:pos x="6" y="50"/>
                </a:cxn>
                <a:cxn ang="0">
                  <a:pos x="9" y="33"/>
                </a:cxn>
                <a:cxn ang="0">
                  <a:pos x="13" y="28"/>
                </a:cxn>
                <a:cxn ang="0">
                  <a:pos x="20" y="19"/>
                </a:cxn>
                <a:cxn ang="0">
                  <a:pos x="25" y="13"/>
                </a:cxn>
                <a:cxn ang="0">
                  <a:pos x="31" y="9"/>
                </a:cxn>
                <a:cxn ang="0">
                  <a:pos x="34" y="6"/>
                </a:cxn>
                <a:cxn ang="0">
                  <a:pos x="35" y="10"/>
                </a:cxn>
                <a:cxn ang="0">
                  <a:pos x="36" y="16"/>
                </a:cxn>
                <a:cxn ang="0">
                  <a:pos x="36" y="20"/>
                </a:cxn>
                <a:cxn ang="0">
                  <a:pos x="34" y="27"/>
                </a:cxn>
                <a:cxn ang="0">
                  <a:pos x="29" y="41"/>
                </a:cxn>
                <a:cxn ang="0">
                  <a:pos x="22" y="50"/>
                </a:cxn>
                <a:cxn ang="0">
                  <a:pos x="16" y="58"/>
                </a:cxn>
                <a:cxn ang="0">
                  <a:pos x="9" y="64"/>
                </a:cxn>
                <a:cxn ang="0">
                  <a:pos x="4" y="68"/>
                </a:cxn>
                <a:cxn ang="0">
                  <a:pos x="4" y="64"/>
                </a:cxn>
                <a:cxn ang="0">
                  <a:pos x="36" y="0"/>
                </a:cxn>
              </a:cxnLst>
              <a:rect l="0" t="0" r="r" b="b"/>
              <a:pathLst>
                <a:path w="41" h="76">
                  <a:moveTo>
                    <a:pt x="36" y="0"/>
                  </a:moveTo>
                  <a:lnTo>
                    <a:pt x="33" y="1"/>
                  </a:lnTo>
                  <a:lnTo>
                    <a:pt x="27" y="6"/>
                  </a:lnTo>
                  <a:lnTo>
                    <a:pt x="19" y="13"/>
                  </a:lnTo>
                  <a:lnTo>
                    <a:pt x="9" y="25"/>
                  </a:lnTo>
                  <a:lnTo>
                    <a:pt x="7" y="29"/>
                  </a:lnTo>
                  <a:lnTo>
                    <a:pt x="6" y="32"/>
                  </a:lnTo>
                  <a:lnTo>
                    <a:pt x="2" y="46"/>
                  </a:lnTo>
                  <a:lnTo>
                    <a:pt x="0" y="58"/>
                  </a:lnTo>
                  <a:lnTo>
                    <a:pt x="0" y="71"/>
                  </a:lnTo>
                  <a:lnTo>
                    <a:pt x="0" y="76"/>
                  </a:lnTo>
                  <a:lnTo>
                    <a:pt x="4" y="74"/>
                  </a:lnTo>
                  <a:lnTo>
                    <a:pt x="5" y="73"/>
                  </a:lnTo>
                  <a:lnTo>
                    <a:pt x="7" y="72"/>
                  </a:lnTo>
                  <a:lnTo>
                    <a:pt x="14" y="67"/>
                  </a:lnTo>
                  <a:lnTo>
                    <a:pt x="23" y="57"/>
                  </a:lnTo>
                  <a:lnTo>
                    <a:pt x="33" y="43"/>
                  </a:lnTo>
                  <a:lnTo>
                    <a:pt x="37" y="34"/>
                  </a:lnTo>
                  <a:lnTo>
                    <a:pt x="39" y="27"/>
                  </a:lnTo>
                  <a:lnTo>
                    <a:pt x="40" y="19"/>
                  </a:lnTo>
                  <a:lnTo>
                    <a:pt x="41" y="14"/>
                  </a:lnTo>
                  <a:lnTo>
                    <a:pt x="39" y="5"/>
                  </a:lnTo>
                  <a:lnTo>
                    <a:pt x="38" y="3"/>
                  </a:lnTo>
                  <a:lnTo>
                    <a:pt x="38" y="2"/>
                  </a:lnTo>
                  <a:lnTo>
                    <a:pt x="38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4" y="64"/>
                  </a:lnTo>
                  <a:lnTo>
                    <a:pt x="4" y="58"/>
                  </a:lnTo>
                  <a:lnTo>
                    <a:pt x="6" y="50"/>
                  </a:lnTo>
                  <a:lnTo>
                    <a:pt x="9" y="33"/>
                  </a:lnTo>
                  <a:lnTo>
                    <a:pt x="13" y="28"/>
                  </a:lnTo>
                  <a:lnTo>
                    <a:pt x="20" y="19"/>
                  </a:lnTo>
                  <a:lnTo>
                    <a:pt x="25" y="13"/>
                  </a:lnTo>
                  <a:lnTo>
                    <a:pt x="31" y="9"/>
                  </a:lnTo>
                  <a:lnTo>
                    <a:pt x="34" y="6"/>
                  </a:lnTo>
                  <a:lnTo>
                    <a:pt x="35" y="10"/>
                  </a:lnTo>
                  <a:lnTo>
                    <a:pt x="36" y="16"/>
                  </a:lnTo>
                  <a:lnTo>
                    <a:pt x="36" y="20"/>
                  </a:lnTo>
                  <a:lnTo>
                    <a:pt x="34" y="27"/>
                  </a:lnTo>
                  <a:lnTo>
                    <a:pt x="29" y="41"/>
                  </a:lnTo>
                  <a:lnTo>
                    <a:pt x="22" y="50"/>
                  </a:lnTo>
                  <a:lnTo>
                    <a:pt x="16" y="58"/>
                  </a:lnTo>
                  <a:lnTo>
                    <a:pt x="9" y="64"/>
                  </a:lnTo>
                  <a:lnTo>
                    <a:pt x="4" y="68"/>
                  </a:lnTo>
                  <a:lnTo>
                    <a:pt x="4" y="64"/>
                  </a:lnTo>
                  <a:lnTo>
                    <a:pt x="3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800">
                <a:solidFill>
                  <a:schemeClr val="bg2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1" name="Freeform 140"/>
            <p:cNvSpPr>
              <a:spLocks/>
            </p:cNvSpPr>
            <p:nvPr/>
          </p:nvSpPr>
          <p:spPr bwMode="auto">
            <a:xfrm>
              <a:off x="1771" y="2122"/>
              <a:ext cx="46" cy="74"/>
            </a:xfrm>
            <a:custGeom>
              <a:avLst/>
              <a:gdLst/>
              <a:ahLst/>
              <a:cxnLst>
                <a:cxn ang="0">
                  <a:pos x="43" y="0"/>
                </a:cxn>
                <a:cxn ang="0">
                  <a:pos x="40" y="2"/>
                </a:cxn>
                <a:cxn ang="0">
                  <a:pos x="33" y="6"/>
                </a:cxn>
                <a:cxn ang="0">
                  <a:pos x="24" y="13"/>
                </a:cxn>
                <a:cxn ang="0">
                  <a:pos x="14" y="24"/>
                </a:cxn>
                <a:cxn ang="0">
                  <a:pos x="10" y="29"/>
                </a:cxn>
                <a:cxn ang="0">
                  <a:pos x="5" y="43"/>
                </a:cxn>
                <a:cxn ang="0">
                  <a:pos x="1" y="56"/>
                </a:cxn>
                <a:cxn ang="0">
                  <a:pos x="0" y="66"/>
                </a:cxn>
                <a:cxn ang="0">
                  <a:pos x="0" y="70"/>
                </a:cxn>
                <a:cxn ang="0">
                  <a:pos x="0" y="74"/>
                </a:cxn>
                <a:cxn ang="0">
                  <a:pos x="5" y="74"/>
                </a:cxn>
                <a:cxn ang="0">
                  <a:pos x="6" y="73"/>
                </a:cxn>
                <a:cxn ang="0">
                  <a:pos x="7" y="71"/>
                </a:cxn>
                <a:cxn ang="0">
                  <a:pos x="15" y="65"/>
                </a:cxn>
                <a:cxn ang="0">
                  <a:pos x="25" y="57"/>
                </a:cxn>
                <a:cxn ang="0">
                  <a:pos x="35" y="43"/>
                </a:cxn>
                <a:cxn ang="0">
                  <a:pos x="40" y="36"/>
                </a:cxn>
                <a:cxn ang="0">
                  <a:pos x="44" y="28"/>
                </a:cxn>
                <a:cxn ang="0">
                  <a:pos x="45" y="21"/>
                </a:cxn>
                <a:cxn ang="0">
                  <a:pos x="46" y="15"/>
                </a:cxn>
                <a:cxn ang="0">
                  <a:pos x="46" y="6"/>
                </a:cxn>
                <a:cxn ang="0">
                  <a:pos x="45" y="2"/>
                </a:cxn>
                <a:cxn ang="0">
                  <a:pos x="45" y="0"/>
                </a:cxn>
                <a:cxn ang="0">
                  <a:pos x="43" y="0"/>
                </a:cxn>
                <a:cxn ang="0">
                  <a:pos x="43" y="0"/>
                </a:cxn>
                <a:cxn ang="0">
                  <a:pos x="14" y="31"/>
                </a:cxn>
                <a:cxn ang="0">
                  <a:pos x="18" y="26"/>
                </a:cxn>
                <a:cxn ang="0">
                  <a:pos x="25" y="18"/>
                </a:cxn>
                <a:cxn ang="0">
                  <a:pos x="32" y="13"/>
                </a:cxn>
                <a:cxn ang="0">
                  <a:pos x="37" y="8"/>
                </a:cxn>
                <a:cxn ang="0">
                  <a:pos x="41" y="6"/>
                </a:cxn>
                <a:cxn ang="0">
                  <a:pos x="41" y="12"/>
                </a:cxn>
                <a:cxn ang="0">
                  <a:pos x="41" y="17"/>
                </a:cxn>
                <a:cxn ang="0">
                  <a:pos x="39" y="25"/>
                </a:cxn>
                <a:cxn ang="0">
                  <a:pos x="36" y="33"/>
                </a:cxn>
                <a:cxn ang="0">
                  <a:pos x="32" y="41"/>
                </a:cxn>
                <a:cxn ang="0">
                  <a:pos x="24" y="51"/>
                </a:cxn>
                <a:cxn ang="0">
                  <a:pos x="17" y="57"/>
                </a:cxn>
                <a:cxn ang="0">
                  <a:pos x="10" y="63"/>
                </a:cxn>
                <a:cxn ang="0">
                  <a:pos x="6" y="66"/>
                </a:cxn>
                <a:cxn ang="0">
                  <a:pos x="6" y="59"/>
                </a:cxn>
                <a:cxn ang="0">
                  <a:pos x="8" y="51"/>
                </a:cxn>
                <a:cxn ang="0">
                  <a:pos x="10" y="41"/>
                </a:cxn>
                <a:cxn ang="0">
                  <a:pos x="14" y="31"/>
                </a:cxn>
                <a:cxn ang="0">
                  <a:pos x="43" y="0"/>
                </a:cxn>
              </a:cxnLst>
              <a:rect l="0" t="0" r="r" b="b"/>
              <a:pathLst>
                <a:path w="46" h="74">
                  <a:moveTo>
                    <a:pt x="43" y="0"/>
                  </a:moveTo>
                  <a:lnTo>
                    <a:pt x="40" y="2"/>
                  </a:lnTo>
                  <a:lnTo>
                    <a:pt x="33" y="6"/>
                  </a:lnTo>
                  <a:lnTo>
                    <a:pt x="24" y="13"/>
                  </a:lnTo>
                  <a:lnTo>
                    <a:pt x="14" y="24"/>
                  </a:lnTo>
                  <a:lnTo>
                    <a:pt x="10" y="29"/>
                  </a:lnTo>
                  <a:lnTo>
                    <a:pt x="5" y="43"/>
                  </a:lnTo>
                  <a:lnTo>
                    <a:pt x="1" y="56"/>
                  </a:lnTo>
                  <a:lnTo>
                    <a:pt x="0" y="66"/>
                  </a:lnTo>
                  <a:lnTo>
                    <a:pt x="0" y="70"/>
                  </a:lnTo>
                  <a:lnTo>
                    <a:pt x="0" y="74"/>
                  </a:lnTo>
                  <a:lnTo>
                    <a:pt x="5" y="74"/>
                  </a:lnTo>
                  <a:lnTo>
                    <a:pt x="6" y="73"/>
                  </a:lnTo>
                  <a:lnTo>
                    <a:pt x="7" y="71"/>
                  </a:lnTo>
                  <a:lnTo>
                    <a:pt x="15" y="65"/>
                  </a:lnTo>
                  <a:lnTo>
                    <a:pt x="25" y="57"/>
                  </a:lnTo>
                  <a:lnTo>
                    <a:pt x="35" y="43"/>
                  </a:lnTo>
                  <a:lnTo>
                    <a:pt x="40" y="36"/>
                  </a:lnTo>
                  <a:lnTo>
                    <a:pt x="44" y="28"/>
                  </a:lnTo>
                  <a:lnTo>
                    <a:pt x="45" y="21"/>
                  </a:lnTo>
                  <a:lnTo>
                    <a:pt x="46" y="15"/>
                  </a:lnTo>
                  <a:lnTo>
                    <a:pt x="46" y="6"/>
                  </a:lnTo>
                  <a:lnTo>
                    <a:pt x="45" y="2"/>
                  </a:lnTo>
                  <a:lnTo>
                    <a:pt x="45" y="0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14" y="31"/>
                  </a:lnTo>
                  <a:lnTo>
                    <a:pt x="18" y="26"/>
                  </a:lnTo>
                  <a:lnTo>
                    <a:pt x="25" y="18"/>
                  </a:lnTo>
                  <a:lnTo>
                    <a:pt x="32" y="13"/>
                  </a:lnTo>
                  <a:lnTo>
                    <a:pt x="37" y="8"/>
                  </a:lnTo>
                  <a:lnTo>
                    <a:pt x="41" y="6"/>
                  </a:lnTo>
                  <a:lnTo>
                    <a:pt x="41" y="12"/>
                  </a:lnTo>
                  <a:lnTo>
                    <a:pt x="41" y="17"/>
                  </a:lnTo>
                  <a:lnTo>
                    <a:pt x="39" y="25"/>
                  </a:lnTo>
                  <a:lnTo>
                    <a:pt x="36" y="33"/>
                  </a:lnTo>
                  <a:lnTo>
                    <a:pt x="32" y="41"/>
                  </a:lnTo>
                  <a:lnTo>
                    <a:pt x="24" y="51"/>
                  </a:lnTo>
                  <a:lnTo>
                    <a:pt x="17" y="57"/>
                  </a:lnTo>
                  <a:lnTo>
                    <a:pt x="10" y="63"/>
                  </a:lnTo>
                  <a:lnTo>
                    <a:pt x="6" y="66"/>
                  </a:lnTo>
                  <a:lnTo>
                    <a:pt x="6" y="59"/>
                  </a:lnTo>
                  <a:lnTo>
                    <a:pt x="8" y="51"/>
                  </a:lnTo>
                  <a:lnTo>
                    <a:pt x="10" y="41"/>
                  </a:lnTo>
                  <a:lnTo>
                    <a:pt x="14" y="31"/>
                  </a:lnTo>
                  <a:lnTo>
                    <a:pt x="43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800">
                <a:solidFill>
                  <a:schemeClr val="bg2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2" name="Freeform 141"/>
            <p:cNvSpPr>
              <a:spLocks/>
            </p:cNvSpPr>
            <p:nvPr/>
          </p:nvSpPr>
          <p:spPr bwMode="auto">
            <a:xfrm>
              <a:off x="1814" y="2094"/>
              <a:ext cx="53" cy="71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47" y="0"/>
                </a:cxn>
                <a:cxn ang="0">
                  <a:pos x="45" y="1"/>
                </a:cxn>
                <a:cxn ang="0">
                  <a:pos x="39" y="3"/>
                </a:cxn>
                <a:cxn ang="0">
                  <a:pos x="29" y="10"/>
                </a:cxn>
                <a:cxn ang="0">
                  <a:pos x="17" y="21"/>
                </a:cxn>
                <a:cxn ang="0">
                  <a:pos x="9" y="35"/>
                </a:cxn>
                <a:cxn ang="0">
                  <a:pos x="3" y="50"/>
                </a:cxn>
                <a:cxn ang="0">
                  <a:pos x="1" y="62"/>
                </a:cxn>
                <a:cxn ang="0">
                  <a:pos x="0" y="66"/>
                </a:cxn>
                <a:cxn ang="0">
                  <a:pos x="0" y="67"/>
                </a:cxn>
                <a:cxn ang="0">
                  <a:pos x="0" y="71"/>
                </a:cxn>
                <a:cxn ang="0">
                  <a:pos x="3" y="69"/>
                </a:cxn>
                <a:cxn ang="0">
                  <a:pos x="4" y="69"/>
                </a:cxn>
                <a:cxn ang="0">
                  <a:pos x="6" y="67"/>
                </a:cxn>
                <a:cxn ang="0">
                  <a:pos x="10" y="66"/>
                </a:cxn>
                <a:cxn ang="0">
                  <a:pos x="15" y="63"/>
                </a:cxn>
                <a:cxn ang="0">
                  <a:pos x="26" y="54"/>
                </a:cxn>
                <a:cxn ang="0">
                  <a:pos x="39" y="42"/>
                </a:cxn>
                <a:cxn ang="0">
                  <a:pos x="44" y="35"/>
                </a:cxn>
                <a:cxn ang="0">
                  <a:pos x="48" y="28"/>
                </a:cxn>
                <a:cxn ang="0">
                  <a:pos x="52" y="15"/>
                </a:cxn>
                <a:cxn ang="0">
                  <a:pos x="53" y="5"/>
                </a:cxn>
                <a:cxn ang="0">
                  <a:pos x="53" y="2"/>
                </a:cxn>
                <a:cxn ang="0">
                  <a:pos x="50" y="0"/>
                </a:cxn>
                <a:cxn ang="0">
                  <a:pos x="48" y="0"/>
                </a:cxn>
                <a:cxn ang="0">
                  <a:pos x="48" y="0"/>
                </a:cxn>
                <a:cxn ang="0">
                  <a:pos x="21" y="23"/>
                </a:cxn>
                <a:cxn ang="0">
                  <a:pos x="29" y="15"/>
                </a:cxn>
                <a:cxn ang="0">
                  <a:pos x="36" y="10"/>
                </a:cxn>
                <a:cxn ang="0">
                  <a:pos x="42" y="7"/>
                </a:cxn>
                <a:cxn ang="0">
                  <a:pos x="46" y="5"/>
                </a:cxn>
                <a:cxn ang="0">
                  <a:pos x="46" y="11"/>
                </a:cxn>
                <a:cxn ang="0">
                  <a:pos x="44" y="19"/>
                </a:cxn>
                <a:cxn ang="0">
                  <a:pos x="41" y="28"/>
                </a:cxn>
                <a:cxn ang="0">
                  <a:pos x="35" y="38"/>
                </a:cxn>
                <a:cxn ang="0">
                  <a:pos x="27" y="47"/>
                </a:cxn>
                <a:cxn ang="0">
                  <a:pos x="18" y="54"/>
                </a:cxn>
                <a:cxn ang="0">
                  <a:pos x="12" y="59"/>
                </a:cxn>
                <a:cxn ang="0">
                  <a:pos x="6" y="63"/>
                </a:cxn>
                <a:cxn ang="0">
                  <a:pos x="8" y="54"/>
                </a:cxn>
                <a:cxn ang="0">
                  <a:pos x="11" y="44"/>
                </a:cxn>
                <a:cxn ang="0">
                  <a:pos x="16" y="33"/>
                </a:cxn>
                <a:cxn ang="0">
                  <a:pos x="21" y="23"/>
                </a:cxn>
                <a:cxn ang="0">
                  <a:pos x="48" y="0"/>
                </a:cxn>
              </a:cxnLst>
              <a:rect l="0" t="0" r="r" b="b"/>
              <a:pathLst>
                <a:path w="53" h="71">
                  <a:moveTo>
                    <a:pt x="48" y="0"/>
                  </a:moveTo>
                  <a:lnTo>
                    <a:pt x="47" y="0"/>
                  </a:lnTo>
                  <a:lnTo>
                    <a:pt x="45" y="1"/>
                  </a:lnTo>
                  <a:lnTo>
                    <a:pt x="39" y="3"/>
                  </a:lnTo>
                  <a:lnTo>
                    <a:pt x="29" y="10"/>
                  </a:lnTo>
                  <a:lnTo>
                    <a:pt x="17" y="21"/>
                  </a:lnTo>
                  <a:lnTo>
                    <a:pt x="9" y="35"/>
                  </a:lnTo>
                  <a:lnTo>
                    <a:pt x="3" y="50"/>
                  </a:lnTo>
                  <a:lnTo>
                    <a:pt x="1" y="62"/>
                  </a:lnTo>
                  <a:lnTo>
                    <a:pt x="0" y="66"/>
                  </a:lnTo>
                  <a:lnTo>
                    <a:pt x="0" y="67"/>
                  </a:lnTo>
                  <a:lnTo>
                    <a:pt x="0" y="71"/>
                  </a:lnTo>
                  <a:lnTo>
                    <a:pt x="3" y="69"/>
                  </a:lnTo>
                  <a:lnTo>
                    <a:pt x="4" y="69"/>
                  </a:lnTo>
                  <a:lnTo>
                    <a:pt x="6" y="67"/>
                  </a:lnTo>
                  <a:lnTo>
                    <a:pt x="10" y="66"/>
                  </a:lnTo>
                  <a:lnTo>
                    <a:pt x="15" y="63"/>
                  </a:lnTo>
                  <a:lnTo>
                    <a:pt x="26" y="54"/>
                  </a:lnTo>
                  <a:lnTo>
                    <a:pt x="39" y="42"/>
                  </a:lnTo>
                  <a:lnTo>
                    <a:pt x="44" y="35"/>
                  </a:lnTo>
                  <a:lnTo>
                    <a:pt x="48" y="28"/>
                  </a:lnTo>
                  <a:lnTo>
                    <a:pt x="52" y="15"/>
                  </a:lnTo>
                  <a:lnTo>
                    <a:pt x="53" y="5"/>
                  </a:lnTo>
                  <a:lnTo>
                    <a:pt x="53" y="2"/>
                  </a:lnTo>
                  <a:lnTo>
                    <a:pt x="50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21" y="23"/>
                  </a:lnTo>
                  <a:lnTo>
                    <a:pt x="29" y="15"/>
                  </a:lnTo>
                  <a:lnTo>
                    <a:pt x="36" y="10"/>
                  </a:lnTo>
                  <a:lnTo>
                    <a:pt x="42" y="7"/>
                  </a:lnTo>
                  <a:lnTo>
                    <a:pt x="46" y="5"/>
                  </a:lnTo>
                  <a:lnTo>
                    <a:pt x="46" y="11"/>
                  </a:lnTo>
                  <a:lnTo>
                    <a:pt x="44" y="19"/>
                  </a:lnTo>
                  <a:lnTo>
                    <a:pt x="41" y="28"/>
                  </a:lnTo>
                  <a:lnTo>
                    <a:pt x="35" y="38"/>
                  </a:lnTo>
                  <a:lnTo>
                    <a:pt x="27" y="47"/>
                  </a:lnTo>
                  <a:lnTo>
                    <a:pt x="18" y="54"/>
                  </a:lnTo>
                  <a:lnTo>
                    <a:pt x="12" y="59"/>
                  </a:lnTo>
                  <a:lnTo>
                    <a:pt x="6" y="63"/>
                  </a:lnTo>
                  <a:lnTo>
                    <a:pt x="8" y="54"/>
                  </a:lnTo>
                  <a:lnTo>
                    <a:pt x="11" y="44"/>
                  </a:lnTo>
                  <a:lnTo>
                    <a:pt x="16" y="33"/>
                  </a:lnTo>
                  <a:lnTo>
                    <a:pt x="21" y="23"/>
                  </a:lnTo>
                  <a:lnTo>
                    <a:pt x="4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800">
                <a:solidFill>
                  <a:schemeClr val="bg2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3" name="Freeform 142"/>
            <p:cNvSpPr>
              <a:spLocks/>
            </p:cNvSpPr>
            <p:nvPr/>
          </p:nvSpPr>
          <p:spPr bwMode="auto">
            <a:xfrm>
              <a:off x="1394" y="1989"/>
              <a:ext cx="527" cy="652"/>
            </a:xfrm>
            <a:custGeom>
              <a:avLst/>
              <a:gdLst/>
              <a:ahLst/>
              <a:cxnLst>
                <a:cxn ang="0">
                  <a:pos x="3" y="394"/>
                </a:cxn>
                <a:cxn ang="0">
                  <a:pos x="18" y="458"/>
                </a:cxn>
                <a:cxn ang="0">
                  <a:pos x="45" y="519"/>
                </a:cxn>
                <a:cxn ang="0">
                  <a:pos x="98" y="590"/>
                </a:cxn>
                <a:cxn ang="0">
                  <a:pos x="168" y="648"/>
                </a:cxn>
                <a:cxn ang="0">
                  <a:pos x="178" y="644"/>
                </a:cxn>
                <a:cxn ang="0">
                  <a:pos x="168" y="633"/>
                </a:cxn>
                <a:cxn ang="0">
                  <a:pos x="147" y="597"/>
                </a:cxn>
                <a:cxn ang="0">
                  <a:pos x="142" y="554"/>
                </a:cxn>
                <a:cxn ang="0">
                  <a:pos x="149" y="534"/>
                </a:cxn>
                <a:cxn ang="0">
                  <a:pos x="133" y="509"/>
                </a:cxn>
                <a:cxn ang="0">
                  <a:pos x="98" y="445"/>
                </a:cxn>
                <a:cxn ang="0">
                  <a:pos x="82" y="374"/>
                </a:cxn>
                <a:cxn ang="0">
                  <a:pos x="87" y="296"/>
                </a:cxn>
                <a:cxn ang="0">
                  <a:pos x="114" y="222"/>
                </a:cxn>
                <a:cxn ang="0">
                  <a:pos x="161" y="159"/>
                </a:cxn>
                <a:cxn ang="0">
                  <a:pos x="222" y="112"/>
                </a:cxn>
                <a:cxn ang="0">
                  <a:pos x="296" y="85"/>
                </a:cxn>
                <a:cxn ang="0">
                  <a:pos x="381" y="81"/>
                </a:cxn>
                <a:cxn ang="0">
                  <a:pos x="468" y="107"/>
                </a:cxn>
                <a:cxn ang="0">
                  <a:pos x="521" y="44"/>
                </a:cxn>
                <a:cxn ang="0">
                  <a:pos x="460" y="17"/>
                </a:cxn>
                <a:cxn ang="0">
                  <a:pos x="395" y="2"/>
                </a:cxn>
                <a:cxn ang="0">
                  <a:pos x="314" y="2"/>
                </a:cxn>
                <a:cxn ang="0">
                  <a:pos x="213" y="28"/>
                </a:cxn>
                <a:cxn ang="0">
                  <a:pos x="127" y="80"/>
                </a:cxn>
                <a:cxn ang="0">
                  <a:pos x="59" y="154"/>
                </a:cxn>
                <a:cxn ang="0">
                  <a:pos x="16" y="246"/>
                </a:cxn>
                <a:cxn ang="0">
                  <a:pos x="0" y="350"/>
                </a:cxn>
                <a:cxn ang="0">
                  <a:pos x="14" y="316"/>
                </a:cxn>
                <a:cxn ang="0">
                  <a:pos x="39" y="218"/>
                </a:cxn>
                <a:cxn ang="0">
                  <a:pos x="89" y="134"/>
                </a:cxn>
                <a:cxn ang="0">
                  <a:pos x="161" y="69"/>
                </a:cxn>
                <a:cxn ang="0">
                  <a:pos x="250" y="27"/>
                </a:cxn>
                <a:cxn ang="0">
                  <a:pos x="350" y="12"/>
                </a:cxn>
                <a:cxn ang="0">
                  <a:pos x="472" y="33"/>
                </a:cxn>
                <a:cxn ang="0">
                  <a:pos x="501" y="60"/>
                </a:cxn>
                <a:cxn ang="0">
                  <a:pos x="472" y="92"/>
                </a:cxn>
                <a:cxn ang="0">
                  <a:pos x="411" y="75"/>
                </a:cxn>
                <a:cxn ang="0">
                  <a:pos x="321" y="69"/>
                </a:cxn>
                <a:cxn ang="0">
                  <a:pos x="241" y="90"/>
                </a:cxn>
                <a:cxn ang="0">
                  <a:pos x="172" y="133"/>
                </a:cxn>
                <a:cxn ang="0">
                  <a:pos x="118" y="193"/>
                </a:cxn>
                <a:cxn ang="0">
                  <a:pos x="82" y="266"/>
                </a:cxn>
                <a:cxn ang="0">
                  <a:pos x="69" y="350"/>
                </a:cxn>
                <a:cxn ang="0">
                  <a:pos x="79" y="424"/>
                </a:cxn>
                <a:cxn ang="0">
                  <a:pos x="108" y="492"/>
                </a:cxn>
                <a:cxn ang="0">
                  <a:pos x="135" y="538"/>
                </a:cxn>
                <a:cxn ang="0">
                  <a:pos x="130" y="567"/>
                </a:cxn>
                <a:cxn ang="0">
                  <a:pos x="137" y="604"/>
                </a:cxn>
                <a:cxn ang="0">
                  <a:pos x="88" y="563"/>
                </a:cxn>
                <a:cxn ang="0">
                  <a:pos x="32" y="462"/>
                </a:cxn>
                <a:cxn ang="0">
                  <a:pos x="12" y="350"/>
                </a:cxn>
              </a:cxnLst>
              <a:rect l="0" t="0" r="r" b="b"/>
              <a:pathLst>
                <a:path w="527" h="652">
                  <a:moveTo>
                    <a:pt x="0" y="350"/>
                  </a:moveTo>
                  <a:lnTo>
                    <a:pt x="1" y="372"/>
                  </a:lnTo>
                  <a:lnTo>
                    <a:pt x="3" y="394"/>
                  </a:lnTo>
                  <a:lnTo>
                    <a:pt x="6" y="416"/>
                  </a:lnTo>
                  <a:lnTo>
                    <a:pt x="12" y="437"/>
                  </a:lnTo>
                  <a:lnTo>
                    <a:pt x="18" y="458"/>
                  </a:lnTo>
                  <a:lnTo>
                    <a:pt x="26" y="479"/>
                  </a:lnTo>
                  <a:lnTo>
                    <a:pt x="35" y="499"/>
                  </a:lnTo>
                  <a:lnTo>
                    <a:pt x="45" y="519"/>
                  </a:lnTo>
                  <a:lnTo>
                    <a:pt x="69" y="556"/>
                  </a:lnTo>
                  <a:lnTo>
                    <a:pt x="83" y="574"/>
                  </a:lnTo>
                  <a:lnTo>
                    <a:pt x="98" y="590"/>
                  </a:lnTo>
                  <a:lnTo>
                    <a:pt x="132" y="621"/>
                  </a:lnTo>
                  <a:lnTo>
                    <a:pt x="149" y="635"/>
                  </a:lnTo>
                  <a:lnTo>
                    <a:pt x="168" y="648"/>
                  </a:lnTo>
                  <a:lnTo>
                    <a:pt x="174" y="652"/>
                  </a:lnTo>
                  <a:lnTo>
                    <a:pt x="176" y="646"/>
                  </a:lnTo>
                  <a:lnTo>
                    <a:pt x="178" y="644"/>
                  </a:lnTo>
                  <a:lnTo>
                    <a:pt x="177" y="641"/>
                  </a:lnTo>
                  <a:lnTo>
                    <a:pt x="174" y="639"/>
                  </a:lnTo>
                  <a:lnTo>
                    <a:pt x="168" y="633"/>
                  </a:lnTo>
                  <a:lnTo>
                    <a:pt x="168" y="632"/>
                  </a:lnTo>
                  <a:lnTo>
                    <a:pt x="155" y="614"/>
                  </a:lnTo>
                  <a:lnTo>
                    <a:pt x="147" y="597"/>
                  </a:lnTo>
                  <a:lnTo>
                    <a:pt x="142" y="581"/>
                  </a:lnTo>
                  <a:lnTo>
                    <a:pt x="141" y="567"/>
                  </a:lnTo>
                  <a:lnTo>
                    <a:pt x="142" y="554"/>
                  </a:lnTo>
                  <a:lnTo>
                    <a:pt x="145" y="543"/>
                  </a:lnTo>
                  <a:lnTo>
                    <a:pt x="148" y="537"/>
                  </a:lnTo>
                  <a:lnTo>
                    <a:pt x="149" y="534"/>
                  </a:lnTo>
                  <a:lnTo>
                    <a:pt x="151" y="530"/>
                  </a:lnTo>
                  <a:lnTo>
                    <a:pt x="148" y="528"/>
                  </a:lnTo>
                  <a:lnTo>
                    <a:pt x="133" y="509"/>
                  </a:lnTo>
                  <a:lnTo>
                    <a:pt x="120" y="488"/>
                  </a:lnTo>
                  <a:lnTo>
                    <a:pt x="108" y="467"/>
                  </a:lnTo>
                  <a:lnTo>
                    <a:pt x="98" y="445"/>
                  </a:lnTo>
                  <a:lnTo>
                    <a:pt x="91" y="422"/>
                  </a:lnTo>
                  <a:lnTo>
                    <a:pt x="86" y="398"/>
                  </a:lnTo>
                  <a:lnTo>
                    <a:pt x="82" y="374"/>
                  </a:lnTo>
                  <a:lnTo>
                    <a:pt x="82" y="350"/>
                  </a:lnTo>
                  <a:lnTo>
                    <a:pt x="82" y="322"/>
                  </a:lnTo>
                  <a:lnTo>
                    <a:pt x="87" y="296"/>
                  </a:lnTo>
                  <a:lnTo>
                    <a:pt x="94" y="270"/>
                  </a:lnTo>
                  <a:lnTo>
                    <a:pt x="103" y="245"/>
                  </a:lnTo>
                  <a:lnTo>
                    <a:pt x="114" y="222"/>
                  </a:lnTo>
                  <a:lnTo>
                    <a:pt x="127" y="199"/>
                  </a:lnTo>
                  <a:lnTo>
                    <a:pt x="143" y="178"/>
                  </a:lnTo>
                  <a:lnTo>
                    <a:pt x="161" y="159"/>
                  </a:lnTo>
                  <a:lnTo>
                    <a:pt x="179" y="142"/>
                  </a:lnTo>
                  <a:lnTo>
                    <a:pt x="200" y="126"/>
                  </a:lnTo>
                  <a:lnTo>
                    <a:pt x="222" y="112"/>
                  </a:lnTo>
                  <a:lnTo>
                    <a:pt x="245" y="101"/>
                  </a:lnTo>
                  <a:lnTo>
                    <a:pt x="270" y="92"/>
                  </a:lnTo>
                  <a:lnTo>
                    <a:pt x="296" y="85"/>
                  </a:lnTo>
                  <a:lnTo>
                    <a:pt x="322" y="81"/>
                  </a:lnTo>
                  <a:lnTo>
                    <a:pt x="350" y="80"/>
                  </a:lnTo>
                  <a:lnTo>
                    <a:pt x="381" y="81"/>
                  </a:lnTo>
                  <a:lnTo>
                    <a:pt x="410" y="86"/>
                  </a:lnTo>
                  <a:lnTo>
                    <a:pt x="440" y="94"/>
                  </a:lnTo>
                  <a:lnTo>
                    <a:pt x="468" y="107"/>
                  </a:lnTo>
                  <a:lnTo>
                    <a:pt x="473" y="108"/>
                  </a:lnTo>
                  <a:lnTo>
                    <a:pt x="527" y="46"/>
                  </a:lnTo>
                  <a:lnTo>
                    <a:pt x="521" y="44"/>
                  </a:lnTo>
                  <a:lnTo>
                    <a:pt x="501" y="34"/>
                  </a:lnTo>
                  <a:lnTo>
                    <a:pt x="480" y="25"/>
                  </a:lnTo>
                  <a:lnTo>
                    <a:pt x="460" y="17"/>
                  </a:lnTo>
                  <a:lnTo>
                    <a:pt x="438" y="11"/>
                  </a:lnTo>
                  <a:lnTo>
                    <a:pt x="417" y="6"/>
                  </a:lnTo>
                  <a:lnTo>
                    <a:pt x="395" y="2"/>
                  </a:lnTo>
                  <a:lnTo>
                    <a:pt x="372" y="1"/>
                  </a:lnTo>
                  <a:lnTo>
                    <a:pt x="350" y="0"/>
                  </a:lnTo>
                  <a:lnTo>
                    <a:pt x="314" y="2"/>
                  </a:lnTo>
                  <a:lnTo>
                    <a:pt x="279" y="7"/>
                  </a:lnTo>
                  <a:lnTo>
                    <a:pt x="246" y="15"/>
                  </a:lnTo>
                  <a:lnTo>
                    <a:pt x="213" y="28"/>
                  </a:lnTo>
                  <a:lnTo>
                    <a:pt x="183" y="42"/>
                  </a:lnTo>
                  <a:lnTo>
                    <a:pt x="154" y="59"/>
                  </a:lnTo>
                  <a:lnTo>
                    <a:pt x="127" y="80"/>
                  </a:lnTo>
                  <a:lnTo>
                    <a:pt x="103" y="103"/>
                  </a:lnTo>
                  <a:lnTo>
                    <a:pt x="80" y="127"/>
                  </a:lnTo>
                  <a:lnTo>
                    <a:pt x="59" y="154"/>
                  </a:lnTo>
                  <a:lnTo>
                    <a:pt x="43" y="183"/>
                  </a:lnTo>
                  <a:lnTo>
                    <a:pt x="28" y="213"/>
                  </a:lnTo>
                  <a:lnTo>
                    <a:pt x="16" y="246"/>
                  </a:lnTo>
                  <a:lnTo>
                    <a:pt x="7" y="279"/>
                  </a:lnTo>
                  <a:lnTo>
                    <a:pt x="2" y="314"/>
                  </a:lnTo>
                  <a:lnTo>
                    <a:pt x="0" y="350"/>
                  </a:lnTo>
                  <a:lnTo>
                    <a:pt x="0" y="350"/>
                  </a:lnTo>
                  <a:lnTo>
                    <a:pt x="12" y="350"/>
                  </a:lnTo>
                  <a:lnTo>
                    <a:pt x="14" y="316"/>
                  </a:lnTo>
                  <a:lnTo>
                    <a:pt x="18" y="281"/>
                  </a:lnTo>
                  <a:lnTo>
                    <a:pt x="27" y="249"/>
                  </a:lnTo>
                  <a:lnTo>
                    <a:pt x="39" y="218"/>
                  </a:lnTo>
                  <a:lnTo>
                    <a:pt x="53" y="188"/>
                  </a:lnTo>
                  <a:lnTo>
                    <a:pt x="69" y="160"/>
                  </a:lnTo>
                  <a:lnTo>
                    <a:pt x="89" y="134"/>
                  </a:lnTo>
                  <a:lnTo>
                    <a:pt x="111" y="110"/>
                  </a:lnTo>
                  <a:lnTo>
                    <a:pt x="135" y="89"/>
                  </a:lnTo>
                  <a:lnTo>
                    <a:pt x="161" y="69"/>
                  </a:lnTo>
                  <a:lnTo>
                    <a:pt x="189" y="53"/>
                  </a:lnTo>
                  <a:lnTo>
                    <a:pt x="219" y="38"/>
                  </a:lnTo>
                  <a:lnTo>
                    <a:pt x="250" y="27"/>
                  </a:lnTo>
                  <a:lnTo>
                    <a:pt x="282" y="18"/>
                  </a:lnTo>
                  <a:lnTo>
                    <a:pt x="316" y="14"/>
                  </a:lnTo>
                  <a:lnTo>
                    <a:pt x="350" y="12"/>
                  </a:lnTo>
                  <a:lnTo>
                    <a:pt x="392" y="15"/>
                  </a:lnTo>
                  <a:lnTo>
                    <a:pt x="433" y="21"/>
                  </a:lnTo>
                  <a:lnTo>
                    <a:pt x="472" y="33"/>
                  </a:lnTo>
                  <a:lnTo>
                    <a:pt x="509" y="50"/>
                  </a:lnTo>
                  <a:lnTo>
                    <a:pt x="505" y="54"/>
                  </a:lnTo>
                  <a:lnTo>
                    <a:pt x="501" y="60"/>
                  </a:lnTo>
                  <a:lnTo>
                    <a:pt x="488" y="74"/>
                  </a:lnTo>
                  <a:lnTo>
                    <a:pt x="476" y="87"/>
                  </a:lnTo>
                  <a:lnTo>
                    <a:pt x="472" y="92"/>
                  </a:lnTo>
                  <a:lnTo>
                    <a:pt x="468" y="94"/>
                  </a:lnTo>
                  <a:lnTo>
                    <a:pt x="440" y="83"/>
                  </a:lnTo>
                  <a:lnTo>
                    <a:pt x="411" y="75"/>
                  </a:lnTo>
                  <a:lnTo>
                    <a:pt x="382" y="69"/>
                  </a:lnTo>
                  <a:lnTo>
                    <a:pt x="350" y="67"/>
                  </a:lnTo>
                  <a:lnTo>
                    <a:pt x="321" y="69"/>
                  </a:lnTo>
                  <a:lnTo>
                    <a:pt x="293" y="73"/>
                  </a:lnTo>
                  <a:lnTo>
                    <a:pt x="266" y="80"/>
                  </a:lnTo>
                  <a:lnTo>
                    <a:pt x="241" y="90"/>
                  </a:lnTo>
                  <a:lnTo>
                    <a:pt x="216" y="102"/>
                  </a:lnTo>
                  <a:lnTo>
                    <a:pt x="193" y="116"/>
                  </a:lnTo>
                  <a:lnTo>
                    <a:pt x="172" y="133"/>
                  </a:lnTo>
                  <a:lnTo>
                    <a:pt x="152" y="151"/>
                  </a:lnTo>
                  <a:lnTo>
                    <a:pt x="134" y="171"/>
                  </a:lnTo>
                  <a:lnTo>
                    <a:pt x="118" y="193"/>
                  </a:lnTo>
                  <a:lnTo>
                    <a:pt x="104" y="216"/>
                  </a:lnTo>
                  <a:lnTo>
                    <a:pt x="92" y="240"/>
                  </a:lnTo>
                  <a:lnTo>
                    <a:pt x="82" y="266"/>
                  </a:lnTo>
                  <a:lnTo>
                    <a:pt x="75" y="293"/>
                  </a:lnTo>
                  <a:lnTo>
                    <a:pt x="71" y="321"/>
                  </a:lnTo>
                  <a:lnTo>
                    <a:pt x="69" y="350"/>
                  </a:lnTo>
                  <a:lnTo>
                    <a:pt x="70" y="375"/>
                  </a:lnTo>
                  <a:lnTo>
                    <a:pt x="74" y="400"/>
                  </a:lnTo>
                  <a:lnTo>
                    <a:pt x="79" y="424"/>
                  </a:lnTo>
                  <a:lnTo>
                    <a:pt x="87" y="447"/>
                  </a:lnTo>
                  <a:lnTo>
                    <a:pt x="96" y="471"/>
                  </a:lnTo>
                  <a:lnTo>
                    <a:pt x="108" y="492"/>
                  </a:lnTo>
                  <a:lnTo>
                    <a:pt x="122" y="512"/>
                  </a:lnTo>
                  <a:lnTo>
                    <a:pt x="137" y="532"/>
                  </a:lnTo>
                  <a:lnTo>
                    <a:pt x="135" y="538"/>
                  </a:lnTo>
                  <a:lnTo>
                    <a:pt x="133" y="546"/>
                  </a:lnTo>
                  <a:lnTo>
                    <a:pt x="131" y="556"/>
                  </a:lnTo>
                  <a:lnTo>
                    <a:pt x="130" y="567"/>
                  </a:lnTo>
                  <a:lnTo>
                    <a:pt x="131" y="578"/>
                  </a:lnTo>
                  <a:lnTo>
                    <a:pt x="133" y="590"/>
                  </a:lnTo>
                  <a:lnTo>
                    <a:pt x="137" y="604"/>
                  </a:lnTo>
                  <a:lnTo>
                    <a:pt x="143" y="617"/>
                  </a:lnTo>
                  <a:lnTo>
                    <a:pt x="114" y="591"/>
                  </a:lnTo>
                  <a:lnTo>
                    <a:pt x="88" y="563"/>
                  </a:lnTo>
                  <a:lnTo>
                    <a:pt x="66" y="531"/>
                  </a:lnTo>
                  <a:lnTo>
                    <a:pt x="47" y="498"/>
                  </a:lnTo>
                  <a:lnTo>
                    <a:pt x="32" y="462"/>
                  </a:lnTo>
                  <a:lnTo>
                    <a:pt x="21" y="426"/>
                  </a:lnTo>
                  <a:lnTo>
                    <a:pt x="14" y="388"/>
                  </a:lnTo>
                  <a:lnTo>
                    <a:pt x="12" y="350"/>
                  </a:lnTo>
                  <a:lnTo>
                    <a:pt x="0" y="35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800">
                <a:solidFill>
                  <a:schemeClr val="bg2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4" name="Freeform 143"/>
            <p:cNvSpPr>
              <a:spLocks/>
            </p:cNvSpPr>
            <p:nvPr/>
          </p:nvSpPr>
          <p:spPr bwMode="auto">
            <a:xfrm>
              <a:off x="1463" y="2056"/>
              <a:ext cx="409" cy="472"/>
            </a:xfrm>
            <a:custGeom>
              <a:avLst/>
              <a:gdLst/>
              <a:ahLst/>
              <a:cxnLst>
                <a:cxn ang="0">
                  <a:pos x="344" y="8"/>
                </a:cxn>
                <a:cxn ang="0">
                  <a:pos x="252" y="2"/>
                </a:cxn>
                <a:cxn ang="0">
                  <a:pos x="172" y="23"/>
                </a:cxn>
                <a:cxn ang="0">
                  <a:pos x="103" y="66"/>
                </a:cxn>
                <a:cxn ang="0">
                  <a:pos x="49" y="126"/>
                </a:cxn>
                <a:cxn ang="0">
                  <a:pos x="13" y="199"/>
                </a:cxn>
                <a:cxn ang="0">
                  <a:pos x="0" y="283"/>
                </a:cxn>
                <a:cxn ang="0">
                  <a:pos x="11" y="358"/>
                </a:cxn>
                <a:cxn ang="0">
                  <a:pos x="40" y="427"/>
                </a:cxn>
                <a:cxn ang="0">
                  <a:pos x="76" y="472"/>
                </a:cxn>
                <a:cxn ang="0">
                  <a:pos x="92" y="440"/>
                </a:cxn>
                <a:cxn ang="0">
                  <a:pos x="88" y="431"/>
                </a:cxn>
                <a:cxn ang="0">
                  <a:pos x="74" y="423"/>
                </a:cxn>
                <a:cxn ang="0">
                  <a:pos x="54" y="373"/>
                </a:cxn>
                <a:cxn ang="0">
                  <a:pos x="38" y="283"/>
                </a:cxn>
                <a:cxn ang="0">
                  <a:pos x="49" y="210"/>
                </a:cxn>
                <a:cxn ang="0">
                  <a:pos x="79" y="146"/>
                </a:cxn>
                <a:cxn ang="0">
                  <a:pos x="127" y="94"/>
                </a:cxn>
                <a:cxn ang="0">
                  <a:pos x="187" y="58"/>
                </a:cxn>
                <a:cxn ang="0">
                  <a:pos x="256" y="40"/>
                </a:cxn>
                <a:cxn ang="0">
                  <a:pos x="329" y="44"/>
                </a:cxn>
                <a:cxn ang="0">
                  <a:pos x="381" y="53"/>
                </a:cxn>
                <a:cxn ang="0">
                  <a:pos x="335" y="33"/>
                </a:cxn>
                <a:cxn ang="0">
                  <a:pos x="255" y="28"/>
                </a:cxn>
                <a:cxn ang="0">
                  <a:pos x="182" y="48"/>
                </a:cxn>
                <a:cxn ang="0">
                  <a:pos x="118" y="86"/>
                </a:cxn>
                <a:cxn ang="0">
                  <a:pos x="69" y="140"/>
                </a:cxn>
                <a:cxn ang="0">
                  <a:pos x="37" y="207"/>
                </a:cxn>
                <a:cxn ang="0">
                  <a:pos x="26" y="283"/>
                </a:cxn>
                <a:cxn ang="0">
                  <a:pos x="34" y="348"/>
                </a:cxn>
                <a:cxn ang="0">
                  <a:pos x="58" y="406"/>
                </a:cxn>
                <a:cxn ang="0">
                  <a:pos x="79" y="448"/>
                </a:cxn>
                <a:cxn ang="0">
                  <a:pos x="48" y="418"/>
                </a:cxn>
                <a:cxn ang="0">
                  <a:pos x="22" y="353"/>
                </a:cxn>
                <a:cxn ang="0">
                  <a:pos x="13" y="283"/>
                </a:cxn>
                <a:cxn ang="0">
                  <a:pos x="25" y="203"/>
                </a:cxn>
                <a:cxn ang="0">
                  <a:pos x="58" y="132"/>
                </a:cxn>
                <a:cxn ang="0">
                  <a:pos x="110" y="75"/>
                </a:cxn>
                <a:cxn ang="0">
                  <a:pos x="176" y="34"/>
                </a:cxn>
                <a:cxn ang="0">
                  <a:pos x="253" y="14"/>
                </a:cxn>
                <a:cxn ang="0">
                  <a:pos x="339" y="19"/>
                </a:cxn>
                <a:cxn ang="0">
                  <a:pos x="393" y="42"/>
                </a:cxn>
                <a:cxn ang="0">
                  <a:pos x="397" y="43"/>
                </a:cxn>
                <a:cxn ang="0">
                  <a:pos x="394" y="59"/>
                </a:cxn>
                <a:cxn ang="0">
                  <a:pos x="409" y="31"/>
                </a:cxn>
              </a:cxnLst>
              <a:rect l="0" t="0" r="r" b="b"/>
              <a:pathLst>
                <a:path w="409" h="472">
                  <a:moveTo>
                    <a:pt x="404" y="29"/>
                  </a:moveTo>
                  <a:lnTo>
                    <a:pt x="375" y="17"/>
                  </a:lnTo>
                  <a:lnTo>
                    <a:pt x="344" y="8"/>
                  </a:lnTo>
                  <a:lnTo>
                    <a:pt x="313" y="2"/>
                  </a:lnTo>
                  <a:lnTo>
                    <a:pt x="281" y="0"/>
                  </a:lnTo>
                  <a:lnTo>
                    <a:pt x="252" y="2"/>
                  </a:lnTo>
                  <a:lnTo>
                    <a:pt x="224" y="6"/>
                  </a:lnTo>
                  <a:lnTo>
                    <a:pt x="197" y="13"/>
                  </a:lnTo>
                  <a:lnTo>
                    <a:pt x="172" y="23"/>
                  </a:lnTo>
                  <a:lnTo>
                    <a:pt x="147" y="35"/>
                  </a:lnTo>
                  <a:lnTo>
                    <a:pt x="124" y="49"/>
                  </a:lnTo>
                  <a:lnTo>
                    <a:pt x="103" y="66"/>
                  </a:lnTo>
                  <a:lnTo>
                    <a:pt x="83" y="84"/>
                  </a:lnTo>
                  <a:lnTo>
                    <a:pt x="65" y="104"/>
                  </a:lnTo>
                  <a:lnTo>
                    <a:pt x="49" y="126"/>
                  </a:lnTo>
                  <a:lnTo>
                    <a:pt x="35" y="149"/>
                  </a:lnTo>
                  <a:lnTo>
                    <a:pt x="23" y="173"/>
                  </a:lnTo>
                  <a:lnTo>
                    <a:pt x="13" y="199"/>
                  </a:lnTo>
                  <a:lnTo>
                    <a:pt x="6" y="226"/>
                  </a:lnTo>
                  <a:lnTo>
                    <a:pt x="2" y="254"/>
                  </a:lnTo>
                  <a:lnTo>
                    <a:pt x="0" y="283"/>
                  </a:lnTo>
                  <a:lnTo>
                    <a:pt x="1" y="309"/>
                  </a:lnTo>
                  <a:lnTo>
                    <a:pt x="5" y="334"/>
                  </a:lnTo>
                  <a:lnTo>
                    <a:pt x="11" y="358"/>
                  </a:lnTo>
                  <a:lnTo>
                    <a:pt x="18" y="382"/>
                  </a:lnTo>
                  <a:lnTo>
                    <a:pt x="27" y="405"/>
                  </a:lnTo>
                  <a:lnTo>
                    <a:pt x="40" y="427"/>
                  </a:lnTo>
                  <a:lnTo>
                    <a:pt x="53" y="447"/>
                  </a:lnTo>
                  <a:lnTo>
                    <a:pt x="70" y="467"/>
                  </a:lnTo>
                  <a:lnTo>
                    <a:pt x="76" y="472"/>
                  </a:lnTo>
                  <a:lnTo>
                    <a:pt x="97" y="440"/>
                  </a:lnTo>
                  <a:lnTo>
                    <a:pt x="95" y="440"/>
                  </a:lnTo>
                  <a:lnTo>
                    <a:pt x="92" y="440"/>
                  </a:lnTo>
                  <a:lnTo>
                    <a:pt x="92" y="438"/>
                  </a:lnTo>
                  <a:lnTo>
                    <a:pt x="92" y="436"/>
                  </a:lnTo>
                  <a:lnTo>
                    <a:pt x="88" y="431"/>
                  </a:lnTo>
                  <a:lnTo>
                    <a:pt x="82" y="436"/>
                  </a:lnTo>
                  <a:lnTo>
                    <a:pt x="79" y="431"/>
                  </a:lnTo>
                  <a:lnTo>
                    <a:pt x="74" y="423"/>
                  </a:lnTo>
                  <a:lnTo>
                    <a:pt x="70" y="413"/>
                  </a:lnTo>
                  <a:lnTo>
                    <a:pt x="68" y="401"/>
                  </a:lnTo>
                  <a:lnTo>
                    <a:pt x="54" y="373"/>
                  </a:lnTo>
                  <a:lnTo>
                    <a:pt x="45" y="344"/>
                  </a:lnTo>
                  <a:lnTo>
                    <a:pt x="40" y="314"/>
                  </a:lnTo>
                  <a:lnTo>
                    <a:pt x="38" y="283"/>
                  </a:lnTo>
                  <a:lnTo>
                    <a:pt x="39" y="258"/>
                  </a:lnTo>
                  <a:lnTo>
                    <a:pt x="42" y="234"/>
                  </a:lnTo>
                  <a:lnTo>
                    <a:pt x="49" y="210"/>
                  </a:lnTo>
                  <a:lnTo>
                    <a:pt x="57" y="187"/>
                  </a:lnTo>
                  <a:lnTo>
                    <a:pt x="67" y="167"/>
                  </a:lnTo>
                  <a:lnTo>
                    <a:pt x="79" y="146"/>
                  </a:lnTo>
                  <a:lnTo>
                    <a:pt x="93" y="128"/>
                  </a:lnTo>
                  <a:lnTo>
                    <a:pt x="109" y="110"/>
                  </a:lnTo>
                  <a:lnTo>
                    <a:pt x="127" y="94"/>
                  </a:lnTo>
                  <a:lnTo>
                    <a:pt x="145" y="80"/>
                  </a:lnTo>
                  <a:lnTo>
                    <a:pt x="166" y="68"/>
                  </a:lnTo>
                  <a:lnTo>
                    <a:pt x="187" y="58"/>
                  </a:lnTo>
                  <a:lnTo>
                    <a:pt x="210" y="51"/>
                  </a:lnTo>
                  <a:lnTo>
                    <a:pt x="233" y="44"/>
                  </a:lnTo>
                  <a:lnTo>
                    <a:pt x="256" y="40"/>
                  </a:lnTo>
                  <a:lnTo>
                    <a:pt x="281" y="40"/>
                  </a:lnTo>
                  <a:lnTo>
                    <a:pt x="305" y="40"/>
                  </a:lnTo>
                  <a:lnTo>
                    <a:pt x="329" y="44"/>
                  </a:lnTo>
                  <a:lnTo>
                    <a:pt x="353" y="50"/>
                  </a:lnTo>
                  <a:lnTo>
                    <a:pt x="376" y="59"/>
                  </a:lnTo>
                  <a:lnTo>
                    <a:pt x="381" y="53"/>
                  </a:lnTo>
                  <a:lnTo>
                    <a:pt x="386" y="49"/>
                  </a:lnTo>
                  <a:lnTo>
                    <a:pt x="361" y="40"/>
                  </a:lnTo>
                  <a:lnTo>
                    <a:pt x="335" y="33"/>
                  </a:lnTo>
                  <a:lnTo>
                    <a:pt x="308" y="29"/>
                  </a:lnTo>
                  <a:lnTo>
                    <a:pt x="281" y="27"/>
                  </a:lnTo>
                  <a:lnTo>
                    <a:pt x="255" y="28"/>
                  </a:lnTo>
                  <a:lnTo>
                    <a:pt x="230" y="33"/>
                  </a:lnTo>
                  <a:lnTo>
                    <a:pt x="205" y="39"/>
                  </a:lnTo>
                  <a:lnTo>
                    <a:pt x="182" y="48"/>
                  </a:lnTo>
                  <a:lnTo>
                    <a:pt x="159" y="58"/>
                  </a:lnTo>
                  <a:lnTo>
                    <a:pt x="138" y="71"/>
                  </a:lnTo>
                  <a:lnTo>
                    <a:pt x="118" y="86"/>
                  </a:lnTo>
                  <a:lnTo>
                    <a:pt x="101" y="103"/>
                  </a:lnTo>
                  <a:lnTo>
                    <a:pt x="84" y="120"/>
                  </a:lnTo>
                  <a:lnTo>
                    <a:pt x="69" y="140"/>
                  </a:lnTo>
                  <a:lnTo>
                    <a:pt x="56" y="161"/>
                  </a:lnTo>
                  <a:lnTo>
                    <a:pt x="46" y="183"/>
                  </a:lnTo>
                  <a:lnTo>
                    <a:pt x="37" y="207"/>
                  </a:lnTo>
                  <a:lnTo>
                    <a:pt x="31" y="232"/>
                  </a:lnTo>
                  <a:lnTo>
                    <a:pt x="26" y="257"/>
                  </a:lnTo>
                  <a:lnTo>
                    <a:pt x="26" y="283"/>
                  </a:lnTo>
                  <a:lnTo>
                    <a:pt x="26" y="305"/>
                  </a:lnTo>
                  <a:lnTo>
                    <a:pt x="29" y="327"/>
                  </a:lnTo>
                  <a:lnTo>
                    <a:pt x="34" y="348"/>
                  </a:lnTo>
                  <a:lnTo>
                    <a:pt x="40" y="368"/>
                  </a:lnTo>
                  <a:lnTo>
                    <a:pt x="48" y="388"/>
                  </a:lnTo>
                  <a:lnTo>
                    <a:pt x="58" y="406"/>
                  </a:lnTo>
                  <a:lnTo>
                    <a:pt x="69" y="425"/>
                  </a:lnTo>
                  <a:lnTo>
                    <a:pt x="82" y="442"/>
                  </a:lnTo>
                  <a:lnTo>
                    <a:pt x="79" y="448"/>
                  </a:lnTo>
                  <a:lnTo>
                    <a:pt x="74" y="456"/>
                  </a:lnTo>
                  <a:lnTo>
                    <a:pt x="60" y="437"/>
                  </a:lnTo>
                  <a:lnTo>
                    <a:pt x="48" y="418"/>
                  </a:lnTo>
                  <a:lnTo>
                    <a:pt x="37" y="396"/>
                  </a:lnTo>
                  <a:lnTo>
                    <a:pt x="28" y="375"/>
                  </a:lnTo>
                  <a:lnTo>
                    <a:pt x="22" y="353"/>
                  </a:lnTo>
                  <a:lnTo>
                    <a:pt x="16" y="330"/>
                  </a:lnTo>
                  <a:lnTo>
                    <a:pt x="13" y="307"/>
                  </a:lnTo>
                  <a:lnTo>
                    <a:pt x="13" y="283"/>
                  </a:lnTo>
                  <a:lnTo>
                    <a:pt x="13" y="255"/>
                  </a:lnTo>
                  <a:lnTo>
                    <a:pt x="18" y="229"/>
                  </a:lnTo>
                  <a:lnTo>
                    <a:pt x="25" y="203"/>
                  </a:lnTo>
                  <a:lnTo>
                    <a:pt x="34" y="178"/>
                  </a:lnTo>
                  <a:lnTo>
                    <a:pt x="45" y="155"/>
                  </a:lnTo>
                  <a:lnTo>
                    <a:pt x="58" y="132"/>
                  </a:lnTo>
                  <a:lnTo>
                    <a:pt x="74" y="111"/>
                  </a:lnTo>
                  <a:lnTo>
                    <a:pt x="92" y="92"/>
                  </a:lnTo>
                  <a:lnTo>
                    <a:pt x="110" y="75"/>
                  </a:lnTo>
                  <a:lnTo>
                    <a:pt x="131" y="59"/>
                  </a:lnTo>
                  <a:lnTo>
                    <a:pt x="153" y="45"/>
                  </a:lnTo>
                  <a:lnTo>
                    <a:pt x="176" y="34"/>
                  </a:lnTo>
                  <a:lnTo>
                    <a:pt x="201" y="25"/>
                  </a:lnTo>
                  <a:lnTo>
                    <a:pt x="227" y="18"/>
                  </a:lnTo>
                  <a:lnTo>
                    <a:pt x="253" y="14"/>
                  </a:lnTo>
                  <a:lnTo>
                    <a:pt x="281" y="13"/>
                  </a:lnTo>
                  <a:lnTo>
                    <a:pt x="310" y="14"/>
                  </a:lnTo>
                  <a:lnTo>
                    <a:pt x="339" y="19"/>
                  </a:lnTo>
                  <a:lnTo>
                    <a:pt x="367" y="27"/>
                  </a:lnTo>
                  <a:lnTo>
                    <a:pt x="393" y="38"/>
                  </a:lnTo>
                  <a:lnTo>
                    <a:pt x="393" y="42"/>
                  </a:lnTo>
                  <a:lnTo>
                    <a:pt x="390" y="47"/>
                  </a:lnTo>
                  <a:lnTo>
                    <a:pt x="394" y="44"/>
                  </a:lnTo>
                  <a:lnTo>
                    <a:pt x="397" y="43"/>
                  </a:lnTo>
                  <a:lnTo>
                    <a:pt x="397" y="47"/>
                  </a:lnTo>
                  <a:lnTo>
                    <a:pt x="396" y="53"/>
                  </a:lnTo>
                  <a:lnTo>
                    <a:pt x="394" y="59"/>
                  </a:lnTo>
                  <a:lnTo>
                    <a:pt x="392" y="65"/>
                  </a:lnTo>
                  <a:lnTo>
                    <a:pt x="393" y="66"/>
                  </a:lnTo>
                  <a:lnTo>
                    <a:pt x="409" y="31"/>
                  </a:lnTo>
                  <a:lnTo>
                    <a:pt x="404" y="2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800">
                <a:solidFill>
                  <a:schemeClr val="bg2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5" name="Freeform 144"/>
            <p:cNvSpPr>
              <a:spLocks/>
            </p:cNvSpPr>
            <p:nvPr/>
          </p:nvSpPr>
          <p:spPr bwMode="auto">
            <a:xfrm>
              <a:off x="1837" y="2031"/>
              <a:ext cx="35" cy="38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0" y="33"/>
                </a:cxn>
                <a:cxn ang="0">
                  <a:pos x="5" y="36"/>
                </a:cxn>
                <a:cxn ang="0">
                  <a:pos x="8" y="38"/>
                </a:cxn>
                <a:cxn ang="0">
                  <a:pos x="35" y="2"/>
                </a:cxn>
                <a:cxn ang="0">
                  <a:pos x="32" y="1"/>
                </a:cxn>
                <a:cxn ang="0">
                  <a:pos x="27" y="0"/>
                </a:cxn>
              </a:cxnLst>
              <a:rect l="0" t="0" r="r" b="b"/>
              <a:pathLst>
                <a:path w="35" h="38">
                  <a:moveTo>
                    <a:pt x="27" y="0"/>
                  </a:moveTo>
                  <a:lnTo>
                    <a:pt x="0" y="33"/>
                  </a:lnTo>
                  <a:lnTo>
                    <a:pt x="5" y="36"/>
                  </a:lnTo>
                  <a:lnTo>
                    <a:pt x="8" y="38"/>
                  </a:lnTo>
                  <a:lnTo>
                    <a:pt x="35" y="2"/>
                  </a:lnTo>
                  <a:lnTo>
                    <a:pt x="32" y="1"/>
                  </a:lnTo>
                  <a:lnTo>
                    <a:pt x="27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800">
                <a:solidFill>
                  <a:schemeClr val="bg2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6" name="Freeform 145"/>
            <p:cNvSpPr>
              <a:spLocks/>
            </p:cNvSpPr>
            <p:nvPr/>
          </p:nvSpPr>
          <p:spPr bwMode="auto">
            <a:xfrm>
              <a:off x="1797" y="2016"/>
              <a:ext cx="23" cy="39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0" y="39"/>
                </a:cxn>
                <a:cxn ang="0">
                  <a:pos x="7" y="39"/>
                </a:cxn>
                <a:cxn ang="0">
                  <a:pos x="23" y="0"/>
                </a:cxn>
                <a:cxn ang="0">
                  <a:pos x="15" y="0"/>
                </a:cxn>
              </a:cxnLst>
              <a:rect l="0" t="0" r="r" b="b"/>
              <a:pathLst>
                <a:path w="23" h="39">
                  <a:moveTo>
                    <a:pt x="15" y="0"/>
                  </a:moveTo>
                  <a:lnTo>
                    <a:pt x="0" y="39"/>
                  </a:lnTo>
                  <a:lnTo>
                    <a:pt x="7" y="39"/>
                  </a:lnTo>
                  <a:lnTo>
                    <a:pt x="23" y="0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800">
                <a:solidFill>
                  <a:schemeClr val="bg2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7" name="Freeform 146"/>
            <p:cNvSpPr>
              <a:spLocks/>
            </p:cNvSpPr>
            <p:nvPr/>
          </p:nvSpPr>
          <p:spPr bwMode="auto">
            <a:xfrm>
              <a:off x="1746" y="2008"/>
              <a:ext cx="12" cy="41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0" y="41"/>
                </a:cxn>
                <a:cxn ang="0">
                  <a:pos x="8" y="41"/>
                </a:cxn>
                <a:cxn ang="0">
                  <a:pos x="12" y="0"/>
                </a:cxn>
                <a:cxn ang="0">
                  <a:pos x="5" y="0"/>
                </a:cxn>
              </a:cxnLst>
              <a:rect l="0" t="0" r="r" b="b"/>
              <a:pathLst>
                <a:path w="12" h="41">
                  <a:moveTo>
                    <a:pt x="5" y="0"/>
                  </a:moveTo>
                  <a:lnTo>
                    <a:pt x="0" y="41"/>
                  </a:lnTo>
                  <a:lnTo>
                    <a:pt x="8" y="41"/>
                  </a:lnTo>
                  <a:lnTo>
                    <a:pt x="12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800">
                <a:solidFill>
                  <a:schemeClr val="bg2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8" name="Freeform 147"/>
            <p:cNvSpPr>
              <a:spLocks/>
            </p:cNvSpPr>
            <p:nvPr/>
          </p:nvSpPr>
          <p:spPr bwMode="auto">
            <a:xfrm>
              <a:off x="1688" y="2012"/>
              <a:ext cx="16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" y="41"/>
                </a:cxn>
                <a:cxn ang="0">
                  <a:pos x="16" y="41"/>
                </a:cxn>
                <a:cxn ang="0">
                  <a:pos x="8" y="0"/>
                </a:cxn>
                <a:cxn ang="0">
                  <a:pos x="0" y="0"/>
                </a:cxn>
              </a:cxnLst>
              <a:rect l="0" t="0" r="r" b="b"/>
              <a:pathLst>
                <a:path w="16" h="41">
                  <a:moveTo>
                    <a:pt x="0" y="0"/>
                  </a:moveTo>
                  <a:lnTo>
                    <a:pt x="8" y="41"/>
                  </a:lnTo>
                  <a:lnTo>
                    <a:pt x="16" y="41"/>
                  </a:ln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800">
                <a:solidFill>
                  <a:schemeClr val="bg2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9" name="Freeform 148"/>
            <p:cNvSpPr>
              <a:spLocks/>
            </p:cNvSpPr>
            <p:nvPr/>
          </p:nvSpPr>
          <p:spPr bwMode="auto">
            <a:xfrm>
              <a:off x="1630" y="2026"/>
              <a:ext cx="25" cy="41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17" y="41"/>
                </a:cxn>
                <a:cxn ang="0">
                  <a:pos x="21" y="38"/>
                </a:cxn>
                <a:cxn ang="0">
                  <a:pos x="25" y="36"/>
                </a:cxn>
                <a:cxn ang="0">
                  <a:pos x="6" y="0"/>
                </a:cxn>
                <a:cxn ang="0">
                  <a:pos x="3" y="2"/>
                </a:cxn>
                <a:cxn ang="0">
                  <a:pos x="0" y="4"/>
                </a:cxn>
              </a:cxnLst>
              <a:rect l="0" t="0" r="r" b="b"/>
              <a:pathLst>
                <a:path w="25" h="41">
                  <a:moveTo>
                    <a:pt x="0" y="4"/>
                  </a:moveTo>
                  <a:lnTo>
                    <a:pt x="17" y="41"/>
                  </a:lnTo>
                  <a:lnTo>
                    <a:pt x="21" y="38"/>
                  </a:lnTo>
                  <a:lnTo>
                    <a:pt x="25" y="36"/>
                  </a:lnTo>
                  <a:lnTo>
                    <a:pt x="6" y="0"/>
                  </a:lnTo>
                  <a:lnTo>
                    <a:pt x="3" y="2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800">
                <a:solidFill>
                  <a:schemeClr val="bg2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0" name="Freeform 149"/>
            <p:cNvSpPr>
              <a:spLocks/>
            </p:cNvSpPr>
            <p:nvPr/>
          </p:nvSpPr>
          <p:spPr bwMode="auto">
            <a:xfrm>
              <a:off x="1574" y="2053"/>
              <a:ext cx="33" cy="34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27" y="34"/>
                </a:cxn>
                <a:cxn ang="0">
                  <a:pos x="33" y="30"/>
                </a:cxn>
                <a:cxn ang="0">
                  <a:pos x="6" y="0"/>
                </a:cxn>
                <a:cxn ang="0">
                  <a:pos x="0" y="3"/>
                </a:cxn>
              </a:cxnLst>
              <a:rect l="0" t="0" r="r" b="b"/>
              <a:pathLst>
                <a:path w="33" h="34">
                  <a:moveTo>
                    <a:pt x="0" y="3"/>
                  </a:moveTo>
                  <a:lnTo>
                    <a:pt x="27" y="34"/>
                  </a:lnTo>
                  <a:lnTo>
                    <a:pt x="33" y="30"/>
                  </a:lnTo>
                  <a:lnTo>
                    <a:pt x="6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800">
                <a:solidFill>
                  <a:schemeClr val="bg2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1" name="Freeform 150"/>
            <p:cNvSpPr>
              <a:spLocks/>
            </p:cNvSpPr>
            <p:nvPr/>
          </p:nvSpPr>
          <p:spPr bwMode="auto">
            <a:xfrm>
              <a:off x="1522" y="2090"/>
              <a:ext cx="43" cy="28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34" y="29"/>
                </a:cxn>
                <a:cxn ang="0">
                  <a:pos x="38" y="26"/>
                </a:cxn>
                <a:cxn ang="0">
                  <a:pos x="43" y="23"/>
                </a:cxn>
                <a:cxn ang="0">
                  <a:pos x="6" y="0"/>
                </a:cxn>
                <a:cxn ang="0">
                  <a:pos x="0" y="4"/>
                </a:cxn>
              </a:cxnLst>
              <a:rect l="0" t="0" r="r" b="b"/>
              <a:pathLst>
                <a:path w="43" h="29">
                  <a:moveTo>
                    <a:pt x="0" y="4"/>
                  </a:moveTo>
                  <a:lnTo>
                    <a:pt x="34" y="29"/>
                  </a:lnTo>
                  <a:lnTo>
                    <a:pt x="38" y="26"/>
                  </a:lnTo>
                  <a:lnTo>
                    <a:pt x="43" y="23"/>
                  </a:lnTo>
                  <a:lnTo>
                    <a:pt x="6" y="0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800">
                <a:solidFill>
                  <a:schemeClr val="bg2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" name="Freeform 151"/>
            <p:cNvSpPr>
              <a:spLocks/>
            </p:cNvSpPr>
            <p:nvPr/>
          </p:nvSpPr>
          <p:spPr bwMode="auto">
            <a:xfrm>
              <a:off x="1479" y="2136"/>
              <a:ext cx="45" cy="21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41" y="21"/>
                </a:cxn>
                <a:cxn ang="0">
                  <a:pos x="45" y="15"/>
                </a:cxn>
                <a:cxn ang="0">
                  <a:pos x="6" y="0"/>
                </a:cxn>
                <a:cxn ang="0">
                  <a:pos x="0" y="6"/>
                </a:cxn>
              </a:cxnLst>
              <a:rect l="0" t="0" r="r" b="b"/>
              <a:pathLst>
                <a:path w="45" h="21">
                  <a:moveTo>
                    <a:pt x="0" y="6"/>
                  </a:moveTo>
                  <a:lnTo>
                    <a:pt x="41" y="21"/>
                  </a:lnTo>
                  <a:lnTo>
                    <a:pt x="45" y="15"/>
                  </a:lnTo>
                  <a:lnTo>
                    <a:pt x="6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800">
                <a:solidFill>
                  <a:schemeClr val="bg2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3" name="Freeform 152"/>
            <p:cNvSpPr>
              <a:spLocks/>
            </p:cNvSpPr>
            <p:nvPr/>
          </p:nvSpPr>
          <p:spPr bwMode="auto">
            <a:xfrm>
              <a:off x="1446" y="2190"/>
              <a:ext cx="46" cy="13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43" y="13"/>
                </a:cxn>
                <a:cxn ang="0">
                  <a:pos x="44" y="9"/>
                </a:cxn>
                <a:cxn ang="0">
                  <a:pos x="46" y="6"/>
                </a:cxn>
                <a:cxn ang="0">
                  <a:pos x="4" y="0"/>
                </a:cxn>
                <a:cxn ang="0">
                  <a:pos x="1" y="3"/>
                </a:cxn>
                <a:cxn ang="0">
                  <a:pos x="0" y="8"/>
                </a:cxn>
              </a:cxnLst>
              <a:rect l="0" t="0" r="r" b="b"/>
              <a:pathLst>
                <a:path w="46" h="13">
                  <a:moveTo>
                    <a:pt x="0" y="8"/>
                  </a:moveTo>
                  <a:lnTo>
                    <a:pt x="43" y="13"/>
                  </a:lnTo>
                  <a:lnTo>
                    <a:pt x="44" y="9"/>
                  </a:lnTo>
                  <a:lnTo>
                    <a:pt x="46" y="6"/>
                  </a:lnTo>
                  <a:lnTo>
                    <a:pt x="4" y="0"/>
                  </a:lnTo>
                  <a:lnTo>
                    <a:pt x="1" y="3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800">
                <a:solidFill>
                  <a:schemeClr val="bg2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4" name="Freeform 153"/>
            <p:cNvSpPr>
              <a:spLocks/>
            </p:cNvSpPr>
            <p:nvPr/>
          </p:nvSpPr>
          <p:spPr bwMode="auto">
            <a:xfrm>
              <a:off x="1425" y="2246"/>
              <a:ext cx="44" cy="12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42" y="8"/>
                </a:cxn>
                <a:cxn ang="0">
                  <a:pos x="44" y="3"/>
                </a:cxn>
                <a:cxn ang="0">
                  <a:pos x="44" y="0"/>
                </a:cxn>
                <a:cxn ang="0">
                  <a:pos x="2" y="4"/>
                </a:cxn>
                <a:cxn ang="0">
                  <a:pos x="0" y="8"/>
                </a:cxn>
                <a:cxn ang="0">
                  <a:pos x="0" y="12"/>
                </a:cxn>
              </a:cxnLst>
              <a:rect l="0" t="0" r="r" b="b"/>
              <a:pathLst>
                <a:path w="44" h="12">
                  <a:moveTo>
                    <a:pt x="0" y="12"/>
                  </a:moveTo>
                  <a:lnTo>
                    <a:pt x="42" y="8"/>
                  </a:lnTo>
                  <a:lnTo>
                    <a:pt x="44" y="3"/>
                  </a:lnTo>
                  <a:lnTo>
                    <a:pt x="44" y="0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800">
                <a:solidFill>
                  <a:schemeClr val="bg2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5" name="Freeform 154"/>
            <p:cNvSpPr>
              <a:spLocks/>
            </p:cNvSpPr>
            <p:nvPr/>
          </p:nvSpPr>
          <p:spPr bwMode="auto">
            <a:xfrm>
              <a:off x="1415" y="2299"/>
              <a:ext cx="43" cy="23"/>
            </a:xfrm>
            <a:custGeom>
              <a:avLst/>
              <a:gdLst/>
              <a:ahLst/>
              <a:cxnLst>
                <a:cxn ang="0">
                  <a:pos x="0" y="23"/>
                </a:cxn>
                <a:cxn ang="0">
                  <a:pos x="43" y="7"/>
                </a:cxn>
                <a:cxn ang="0">
                  <a:pos x="43" y="0"/>
                </a:cxn>
                <a:cxn ang="0">
                  <a:pos x="0" y="15"/>
                </a:cxn>
                <a:cxn ang="0">
                  <a:pos x="0" y="23"/>
                </a:cxn>
              </a:cxnLst>
              <a:rect l="0" t="0" r="r" b="b"/>
              <a:pathLst>
                <a:path w="43" h="23">
                  <a:moveTo>
                    <a:pt x="0" y="23"/>
                  </a:moveTo>
                  <a:lnTo>
                    <a:pt x="43" y="7"/>
                  </a:lnTo>
                  <a:lnTo>
                    <a:pt x="43" y="0"/>
                  </a:lnTo>
                  <a:lnTo>
                    <a:pt x="0" y="15"/>
                  </a:lnTo>
                  <a:lnTo>
                    <a:pt x="0" y="2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800">
                <a:solidFill>
                  <a:schemeClr val="bg2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6" name="Freeform 155"/>
            <p:cNvSpPr>
              <a:spLocks/>
            </p:cNvSpPr>
            <p:nvPr/>
          </p:nvSpPr>
          <p:spPr bwMode="auto">
            <a:xfrm>
              <a:off x="1417" y="2353"/>
              <a:ext cx="39" cy="32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39" y="7"/>
                </a:cxn>
                <a:cxn ang="0">
                  <a:pos x="39" y="0"/>
                </a:cxn>
                <a:cxn ang="0">
                  <a:pos x="0" y="25"/>
                </a:cxn>
                <a:cxn ang="0">
                  <a:pos x="0" y="32"/>
                </a:cxn>
              </a:cxnLst>
              <a:rect l="0" t="0" r="r" b="b"/>
              <a:pathLst>
                <a:path w="39" h="32">
                  <a:moveTo>
                    <a:pt x="0" y="32"/>
                  </a:moveTo>
                  <a:lnTo>
                    <a:pt x="39" y="7"/>
                  </a:lnTo>
                  <a:lnTo>
                    <a:pt x="39" y="0"/>
                  </a:lnTo>
                  <a:lnTo>
                    <a:pt x="0" y="25"/>
                  </a:lnTo>
                  <a:lnTo>
                    <a:pt x="0" y="3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800">
                <a:solidFill>
                  <a:schemeClr val="bg2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7" name="Freeform 156"/>
            <p:cNvSpPr>
              <a:spLocks/>
            </p:cNvSpPr>
            <p:nvPr/>
          </p:nvSpPr>
          <p:spPr bwMode="auto">
            <a:xfrm>
              <a:off x="1431" y="2407"/>
              <a:ext cx="34" cy="42"/>
            </a:xfrm>
            <a:custGeom>
              <a:avLst/>
              <a:gdLst/>
              <a:ahLst/>
              <a:cxnLst>
                <a:cxn ang="0">
                  <a:pos x="4" y="42"/>
                </a:cxn>
                <a:cxn ang="0">
                  <a:pos x="34" y="8"/>
                </a:cxn>
                <a:cxn ang="0">
                  <a:pos x="32" y="3"/>
                </a:cxn>
                <a:cxn ang="0">
                  <a:pos x="32" y="0"/>
                </a:cxn>
                <a:cxn ang="0">
                  <a:pos x="0" y="35"/>
                </a:cxn>
                <a:cxn ang="0">
                  <a:pos x="2" y="38"/>
                </a:cxn>
                <a:cxn ang="0">
                  <a:pos x="4" y="42"/>
                </a:cxn>
              </a:cxnLst>
              <a:rect l="0" t="0" r="r" b="b"/>
              <a:pathLst>
                <a:path w="34" h="42">
                  <a:moveTo>
                    <a:pt x="4" y="42"/>
                  </a:moveTo>
                  <a:lnTo>
                    <a:pt x="34" y="8"/>
                  </a:lnTo>
                  <a:lnTo>
                    <a:pt x="32" y="3"/>
                  </a:lnTo>
                  <a:lnTo>
                    <a:pt x="32" y="0"/>
                  </a:lnTo>
                  <a:lnTo>
                    <a:pt x="0" y="35"/>
                  </a:lnTo>
                  <a:lnTo>
                    <a:pt x="2" y="38"/>
                  </a:lnTo>
                  <a:lnTo>
                    <a:pt x="4" y="4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800">
                <a:solidFill>
                  <a:schemeClr val="bg2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8" name="Freeform 157"/>
            <p:cNvSpPr>
              <a:spLocks/>
            </p:cNvSpPr>
            <p:nvPr/>
          </p:nvSpPr>
          <p:spPr bwMode="auto">
            <a:xfrm>
              <a:off x="1460" y="2459"/>
              <a:ext cx="25" cy="51"/>
            </a:xfrm>
            <a:custGeom>
              <a:avLst/>
              <a:gdLst/>
              <a:ahLst/>
              <a:cxnLst>
                <a:cxn ang="0">
                  <a:pos x="3" y="51"/>
                </a:cxn>
                <a:cxn ang="0">
                  <a:pos x="25" y="8"/>
                </a:cxn>
                <a:cxn ang="0">
                  <a:pos x="24" y="5"/>
                </a:cxn>
                <a:cxn ang="0">
                  <a:pos x="21" y="0"/>
                </a:cxn>
                <a:cxn ang="0">
                  <a:pos x="0" y="42"/>
                </a:cxn>
                <a:cxn ang="0">
                  <a:pos x="3" y="51"/>
                </a:cxn>
              </a:cxnLst>
              <a:rect l="0" t="0" r="r" b="b"/>
              <a:pathLst>
                <a:path w="25" h="51">
                  <a:moveTo>
                    <a:pt x="3" y="51"/>
                  </a:moveTo>
                  <a:lnTo>
                    <a:pt x="25" y="8"/>
                  </a:lnTo>
                  <a:lnTo>
                    <a:pt x="24" y="5"/>
                  </a:lnTo>
                  <a:lnTo>
                    <a:pt x="21" y="0"/>
                  </a:lnTo>
                  <a:lnTo>
                    <a:pt x="0" y="42"/>
                  </a:lnTo>
                  <a:lnTo>
                    <a:pt x="3" y="5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800">
                <a:solidFill>
                  <a:schemeClr val="bg2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9" name="Freeform 158"/>
            <p:cNvSpPr>
              <a:spLocks/>
            </p:cNvSpPr>
            <p:nvPr/>
          </p:nvSpPr>
          <p:spPr bwMode="auto">
            <a:xfrm>
              <a:off x="1495" y="2503"/>
              <a:ext cx="17" cy="57"/>
            </a:xfrm>
            <a:custGeom>
              <a:avLst/>
              <a:gdLst/>
              <a:ahLst/>
              <a:cxnLst>
                <a:cxn ang="0">
                  <a:pos x="6" y="57"/>
                </a:cxn>
                <a:cxn ang="0">
                  <a:pos x="17" y="9"/>
                </a:cxn>
                <a:cxn ang="0">
                  <a:pos x="14" y="5"/>
                </a:cxn>
                <a:cxn ang="0">
                  <a:pos x="11" y="0"/>
                </a:cxn>
                <a:cxn ang="0">
                  <a:pos x="0" y="49"/>
                </a:cxn>
                <a:cxn ang="0">
                  <a:pos x="3" y="54"/>
                </a:cxn>
                <a:cxn ang="0">
                  <a:pos x="6" y="57"/>
                </a:cxn>
              </a:cxnLst>
              <a:rect l="0" t="0" r="r" b="b"/>
              <a:pathLst>
                <a:path w="17" h="57">
                  <a:moveTo>
                    <a:pt x="6" y="57"/>
                  </a:moveTo>
                  <a:lnTo>
                    <a:pt x="17" y="9"/>
                  </a:lnTo>
                  <a:lnTo>
                    <a:pt x="14" y="5"/>
                  </a:lnTo>
                  <a:lnTo>
                    <a:pt x="11" y="0"/>
                  </a:lnTo>
                  <a:lnTo>
                    <a:pt x="0" y="49"/>
                  </a:lnTo>
                  <a:lnTo>
                    <a:pt x="3" y="54"/>
                  </a:lnTo>
                  <a:lnTo>
                    <a:pt x="6" y="5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800">
                <a:solidFill>
                  <a:schemeClr val="bg2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0" name="Freeform 159"/>
            <p:cNvSpPr>
              <a:spLocks/>
            </p:cNvSpPr>
            <p:nvPr/>
          </p:nvSpPr>
          <p:spPr bwMode="auto">
            <a:xfrm>
              <a:off x="1858" y="2119"/>
              <a:ext cx="11" cy="7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4" y="7"/>
                </a:cxn>
                <a:cxn ang="0">
                  <a:pos x="6" y="5"/>
                </a:cxn>
                <a:cxn ang="0">
                  <a:pos x="11" y="5"/>
                </a:cxn>
                <a:cxn ang="0">
                  <a:pos x="8" y="3"/>
                </a:cxn>
                <a:cxn ang="0">
                  <a:pos x="4" y="0"/>
                </a:cxn>
                <a:cxn ang="0">
                  <a:pos x="0" y="5"/>
                </a:cxn>
              </a:cxnLst>
              <a:rect l="0" t="0" r="r" b="b"/>
              <a:pathLst>
                <a:path w="11" h="7">
                  <a:moveTo>
                    <a:pt x="0" y="5"/>
                  </a:moveTo>
                  <a:lnTo>
                    <a:pt x="4" y="7"/>
                  </a:lnTo>
                  <a:lnTo>
                    <a:pt x="6" y="5"/>
                  </a:lnTo>
                  <a:lnTo>
                    <a:pt x="11" y="5"/>
                  </a:lnTo>
                  <a:lnTo>
                    <a:pt x="8" y="3"/>
                  </a:lnTo>
                  <a:lnTo>
                    <a:pt x="4" y="0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800">
                <a:solidFill>
                  <a:schemeClr val="bg2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91" name="Rectangle 10"/>
          <p:cNvSpPr>
            <a:spLocks noChangeArrowheads="1"/>
          </p:cNvSpPr>
          <p:nvPr/>
        </p:nvSpPr>
        <p:spPr bwMode="auto">
          <a:xfrm>
            <a:off x="453887" y="3252770"/>
            <a:ext cx="3345745" cy="404813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de-DE"/>
          </a:p>
        </p:txBody>
      </p:sp>
      <p:sp>
        <p:nvSpPr>
          <p:cNvPr id="92" name="Text Box 12"/>
          <p:cNvSpPr txBox="1">
            <a:spLocks noChangeArrowheads="1"/>
          </p:cNvSpPr>
          <p:nvPr/>
        </p:nvSpPr>
        <p:spPr bwMode="auto">
          <a:xfrm>
            <a:off x="1646498" y="3224196"/>
            <a:ext cx="96052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7620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7620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7620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7620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7620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2200" dirty="0" smtClean="0">
                <a:solidFill>
                  <a:schemeClr val="bg1"/>
                </a:solidFill>
                <a:latin typeface="Verdana" charset="0"/>
              </a:rPr>
              <a:t>XXXX</a:t>
            </a:r>
            <a:endParaRPr lang="en-US" sz="2200" dirty="0">
              <a:solidFill>
                <a:schemeClr val="bg1"/>
              </a:solidFill>
              <a:latin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22667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A94C6-B0FA-49BA-B334-C7EF0181C8CA}" type="datetimeFigureOut">
              <a:rPr lang="en-US" smtClean="0">
                <a:solidFill>
                  <a:srgbClr val="00B050">
                    <a:tint val="75000"/>
                  </a:srgbClr>
                </a:solidFill>
              </a:rPr>
              <a:pPr/>
              <a:t>5/8/2014</a:t>
            </a:fld>
            <a:endParaRPr lang="en-US">
              <a:solidFill>
                <a:srgbClr val="00B05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B05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D5751-79B0-43A0-A543-EECE5F194014}" type="slidenum">
              <a:rPr lang="en-US" smtClean="0">
                <a:solidFill>
                  <a:srgbClr val="00B05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B05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47687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2200" y="0"/>
            <a:ext cx="6781800" cy="1447800"/>
          </a:xfrm>
        </p:spPr>
        <p:txBody>
          <a:bodyPr/>
          <a:lstStyle>
            <a:lvl1pPr>
              <a:defRPr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A94C6-B0FA-49BA-B334-C7EF0181C8CA}" type="datetimeFigureOut">
              <a:rPr lang="en-US" smtClean="0">
                <a:solidFill>
                  <a:srgbClr val="00B050">
                    <a:tint val="75000"/>
                  </a:srgbClr>
                </a:solidFill>
              </a:rPr>
              <a:pPr/>
              <a:t>5/8/2014</a:t>
            </a:fld>
            <a:endParaRPr lang="en-US">
              <a:solidFill>
                <a:srgbClr val="00B05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B05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D5751-79B0-43A0-A543-EECE5F194014}" type="slidenum">
              <a:rPr lang="en-US" smtClean="0">
                <a:solidFill>
                  <a:srgbClr val="00B05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B05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48811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A94C6-B0FA-49BA-B334-C7EF0181C8CA}" type="datetimeFigureOut">
              <a:rPr lang="en-US" smtClean="0">
                <a:solidFill>
                  <a:srgbClr val="00B050">
                    <a:tint val="75000"/>
                  </a:srgbClr>
                </a:solidFill>
              </a:rPr>
              <a:pPr/>
              <a:t>5/8/2014</a:t>
            </a:fld>
            <a:endParaRPr lang="en-US">
              <a:solidFill>
                <a:srgbClr val="00B05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B05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D5751-79B0-43A0-A543-EECE5F194014}" type="slidenum">
              <a:rPr lang="en-US" smtClean="0">
                <a:solidFill>
                  <a:srgbClr val="00B05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B05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09447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A94C6-B0FA-49BA-B334-C7EF0181C8CA}" type="datetimeFigureOut">
              <a:rPr lang="en-US" smtClean="0">
                <a:solidFill>
                  <a:srgbClr val="00B050">
                    <a:tint val="75000"/>
                  </a:srgbClr>
                </a:solidFill>
              </a:rPr>
              <a:pPr/>
              <a:t>5/8/2014</a:t>
            </a:fld>
            <a:endParaRPr lang="en-US">
              <a:solidFill>
                <a:srgbClr val="00B05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B05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D5751-79B0-43A0-A543-EECE5F194014}" type="slidenum">
              <a:rPr lang="en-US" smtClean="0">
                <a:solidFill>
                  <a:srgbClr val="00B05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B05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63053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A94C6-B0FA-49BA-B334-C7EF0181C8CA}" type="datetimeFigureOut">
              <a:rPr lang="en-US" smtClean="0">
                <a:solidFill>
                  <a:srgbClr val="00B050">
                    <a:tint val="75000"/>
                  </a:srgbClr>
                </a:solidFill>
              </a:rPr>
              <a:pPr/>
              <a:t>5/8/2014</a:t>
            </a:fld>
            <a:endParaRPr lang="en-US">
              <a:solidFill>
                <a:srgbClr val="00B050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B050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D5751-79B0-43A0-A543-EECE5F194014}" type="slidenum">
              <a:rPr lang="en-US" smtClean="0">
                <a:solidFill>
                  <a:srgbClr val="00B05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B05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34975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A94C6-B0FA-49BA-B334-C7EF0181C8CA}" type="datetimeFigureOut">
              <a:rPr lang="en-US" smtClean="0">
                <a:solidFill>
                  <a:srgbClr val="00B050">
                    <a:tint val="75000"/>
                  </a:srgbClr>
                </a:solidFill>
              </a:rPr>
              <a:pPr/>
              <a:t>5/8/2014</a:t>
            </a:fld>
            <a:endParaRPr lang="en-US">
              <a:solidFill>
                <a:srgbClr val="00B05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B05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D5751-79B0-43A0-A543-EECE5F194014}" type="slidenum">
              <a:rPr lang="en-US" smtClean="0">
                <a:solidFill>
                  <a:srgbClr val="00B05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B05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98353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A94C6-B0FA-49BA-B334-C7EF0181C8CA}" type="datetimeFigureOut">
              <a:rPr lang="en-US" smtClean="0">
                <a:solidFill>
                  <a:srgbClr val="00B050">
                    <a:tint val="75000"/>
                  </a:srgbClr>
                </a:solidFill>
              </a:rPr>
              <a:pPr/>
              <a:t>5/8/2014</a:t>
            </a:fld>
            <a:endParaRPr lang="en-US">
              <a:solidFill>
                <a:srgbClr val="00B05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B05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D5751-79B0-43A0-A543-EECE5F194014}" type="slidenum">
              <a:rPr lang="en-US" smtClean="0">
                <a:solidFill>
                  <a:srgbClr val="00B05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B05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71945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A94C6-B0FA-49BA-B334-C7EF0181C8CA}" type="datetimeFigureOut">
              <a:rPr lang="en-US" smtClean="0">
                <a:solidFill>
                  <a:srgbClr val="00B050">
                    <a:tint val="75000"/>
                  </a:srgbClr>
                </a:solidFill>
              </a:rPr>
              <a:pPr/>
              <a:t>5/8/2014</a:t>
            </a:fld>
            <a:endParaRPr lang="en-US">
              <a:solidFill>
                <a:srgbClr val="00B05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B05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D5751-79B0-43A0-A543-EECE5F194014}" type="slidenum">
              <a:rPr lang="en-US" smtClean="0">
                <a:solidFill>
                  <a:srgbClr val="00B05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B05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92319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/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0"/>
          </p:nvPr>
        </p:nvSpPr>
        <p:spPr>
          <a:xfrm>
            <a:off x="125590" y="6240190"/>
            <a:ext cx="9025379" cy="290493"/>
          </a:xfrm>
        </p:spPr>
        <p:txBody>
          <a:bodyPr>
            <a:normAutofit/>
          </a:bodyPr>
          <a:lstStyle>
            <a:lvl1pPr>
              <a:buNone/>
              <a:defRPr sz="1200" i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131349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A94C6-B0FA-49BA-B334-C7EF0181C8CA}" type="datetimeFigureOut">
              <a:rPr lang="en-US" smtClean="0">
                <a:solidFill>
                  <a:srgbClr val="00B050">
                    <a:tint val="75000"/>
                  </a:srgbClr>
                </a:solidFill>
              </a:rPr>
              <a:pPr/>
              <a:t>5/8/2014</a:t>
            </a:fld>
            <a:endParaRPr lang="en-US">
              <a:solidFill>
                <a:srgbClr val="00B05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B05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D5751-79B0-43A0-A543-EECE5F194014}" type="slidenum">
              <a:rPr lang="en-US" smtClean="0">
                <a:solidFill>
                  <a:srgbClr val="00B05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B05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88304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A94C6-B0FA-49BA-B334-C7EF0181C8CA}" type="datetimeFigureOut">
              <a:rPr lang="en-US" smtClean="0">
                <a:solidFill>
                  <a:srgbClr val="00B050">
                    <a:tint val="75000"/>
                  </a:srgbClr>
                </a:solidFill>
              </a:rPr>
              <a:pPr/>
              <a:t>5/8/2014</a:t>
            </a:fld>
            <a:endParaRPr lang="en-US">
              <a:solidFill>
                <a:srgbClr val="00B05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B05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D5751-79B0-43A0-A543-EECE5F194014}" type="slidenum">
              <a:rPr lang="en-US" smtClean="0">
                <a:solidFill>
                  <a:srgbClr val="00B05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B05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255945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A94C6-B0FA-49BA-B334-C7EF0181C8CA}" type="datetimeFigureOut">
              <a:rPr lang="en-US" smtClean="0">
                <a:solidFill>
                  <a:srgbClr val="00B050">
                    <a:tint val="75000"/>
                  </a:srgbClr>
                </a:solidFill>
              </a:rPr>
              <a:pPr/>
              <a:t>5/8/2014</a:t>
            </a:fld>
            <a:endParaRPr lang="en-US">
              <a:solidFill>
                <a:srgbClr val="00B05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B05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D5751-79B0-43A0-A543-EECE5F194014}" type="slidenum">
              <a:rPr lang="en-US" smtClean="0">
                <a:solidFill>
                  <a:srgbClr val="00B05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B05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91680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Glieder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66700" indent="-266700">
              <a:spcBef>
                <a:spcPts val="0"/>
              </a:spcBef>
              <a:spcAft>
                <a:spcPts val="600"/>
              </a:spcAft>
              <a:tabLst>
                <a:tab pos="266700" algn="l"/>
              </a:tabLst>
              <a:defRPr/>
            </a:lvl1pPr>
            <a:lvl2pPr marL="630238" indent="-363538">
              <a:spcBef>
                <a:spcPts val="0"/>
              </a:spcBef>
              <a:spcAft>
                <a:spcPts val="600"/>
              </a:spcAft>
              <a:tabLst>
                <a:tab pos="630238" algn="l"/>
              </a:tabLst>
              <a:defRPr/>
            </a:lvl2pPr>
            <a:lvl3pPr marL="987425" indent="-357188">
              <a:spcBef>
                <a:spcPts val="0"/>
              </a:spcBef>
              <a:spcAft>
                <a:spcPts val="600"/>
              </a:spcAft>
              <a:buSzPct val="90000"/>
              <a:buFont typeface="Wingdings" charset="2"/>
              <a:buChar char="§"/>
              <a:tabLst>
                <a:tab pos="987425" algn="l"/>
              </a:tabLst>
              <a:defRPr/>
            </a:lvl3pPr>
            <a:lvl4pPr marL="1343025" indent="-355600">
              <a:spcBef>
                <a:spcPts val="0"/>
              </a:spcBef>
              <a:spcAft>
                <a:spcPts val="600"/>
              </a:spcAft>
              <a:buFont typeface="Symbol" charset="2"/>
              <a:buChar char="-"/>
              <a:tabLst>
                <a:tab pos="1343025" algn="l"/>
              </a:tabLst>
              <a:defRPr/>
            </a:lvl4pPr>
            <a:lvl5pPr marL="1706563" indent="-363538">
              <a:spcBef>
                <a:spcPts val="0"/>
              </a:spcBef>
              <a:spcAft>
                <a:spcPts val="600"/>
              </a:spcAft>
              <a:tabLst>
                <a:tab pos="1706563" algn="l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0"/>
          </p:nvPr>
        </p:nvSpPr>
        <p:spPr>
          <a:xfrm>
            <a:off x="125590" y="6240190"/>
            <a:ext cx="9025379" cy="290493"/>
          </a:xfrm>
        </p:spPr>
        <p:txBody>
          <a:bodyPr>
            <a:normAutofit/>
          </a:bodyPr>
          <a:lstStyle>
            <a:lvl1pPr>
              <a:buNone/>
              <a:defRPr sz="1200" i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768156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 dirty="0"/>
          </a:p>
        </p:txBody>
      </p:sp>
      <p:sp>
        <p:nvSpPr>
          <p:cNvPr id="8" name="Textplatzhalter 8"/>
          <p:cNvSpPr>
            <a:spLocks noGrp="1"/>
          </p:cNvSpPr>
          <p:nvPr>
            <p:ph type="body" sz="quarter" idx="10"/>
          </p:nvPr>
        </p:nvSpPr>
        <p:spPr>
          <a:xfrm>
            <a:off x="125590" y="6240190"/>
            <a:ext cx="9025379" cy="290493"/>
          </a:xfrm>
        </p:spPr>
        <p:txBody>
          <a:bodyPr>
            <a:normAutofit/>
          </a:bodyPr>
          <a:lstStyle>
            <a:lvl1pPr>
              <a:buNone/>
              <a:defRPr sz="1200" i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16503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8" name="Textplatzhalter 8"/>
          <p:cNvSpPr>
            <a:spLocks noGrp="1"/>
          </p:cNvSpPr>
          <p:nvPr>
            <p:ph type="body" sz="quarter" idx="10"/>
          </p:nvPr>
        </p:nvSpPr>
        <p:spPr>
          <a:xfrm>
            <a:off x="125590" y="6240190"/>
            <a:ext cx="9025379" cy="290493"/>
          </a:xfrm>
        </p:spPr>
        <p:txBody>
          <a:bodyPr>
            <a:normAutofit/>
          </a:bodyPr>
          <a:lstStyle>
            <a:lvl1pPr>
              <a:buNone/>
              <a:defRPr sz="1200" i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31905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9"/>
          <p:cNvSpPr>
            <a:spLocks noChangeArrowheads="1"/>
          </p:cNvSpPr>
          <p:nvPr/>
        </p:nvSpPr>
        <p:spPr bwMode="auto">
          <a:xfrm>
            <a:off x="458611" y="1524000"/>
            <a:ext cx="4035778" cy="484188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de-DE">
              <a:latin typeface="Verdana" charset="0"/>
            </a:endParaRPr>
          </a:p>
        </p:txBody>
      </p:sp>
      <p:sp>
        <p:nvSpPr>
          <p:cNvPr id="9" name="Rechteck 10"/>
          <p:cNvSpPr>
            <a:spLocks noChangeArrowheads="1"/>
          </p:cNvSpPr>
          <p:nvPr/>
        </p:nvSpPr>
        <p:spPr bwMode="auto">
          <a:xfrm>
            <a:off x="4649611" y="1524000"/>
            <a:ext cx="4035778" cy="484188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de-DE">
              <a:latin typeface="Verdana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9874"/>
            <a:ext cx="4040188" cy="452437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03439"/>
            <a:ext cx="4040188" cy="4022725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7" y="1539874"/>
            <a:ext cx="4041775" cy="452437"/>
          </a:xfrm>
        </p:spPr>
        <p:txBody>
          <a:bodyPr anchor="ctr">
            <a:noAutofit/>
          </a:bodyPr>
          <a:lstStyle>
            <a:lvl1pPr marL="0" indent="0" algn="ctr">
              <a:buNone/>
              <a:defRPr sz="24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7" y="2103439"/>
            <a:ext cx="4041775" cy="4022725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 dirty="0"/>
          </a:p>
        </p:txBody>
      </p:sp>
      <p:sp>
        <p:nvSpPr>
          <p:cNvPr id="10" name="Textplatzhalter 8"/>
          <p:cNvSpPr>
            <a:spLocks noGrp="1"/>
          </p:cNvSpPr>
          <p:nvPr>
            <p:ph type="body" sz="quarter" idx="10"/>
          </p:nvPr>
        </p:nvSpPr>
        <p:spPr>
          <a:xfrm>
            <a:off x="125590" y="6240190"/>
            <a:ext cx="9025379" cy="290493"/>
          </a:xfrm>
        </p:spPr>
        <p:txBody>
          <a:bodyPr>
            <a:normAutofit/>
          </a:bodyPr>
          <a:lstStyle>
            <a:lvl1pPr>
              <a:buNone/>
              <a:defRPr sz="1200" i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372807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670510" y="1504911"/>
            <a:ext cx="5802981" cy="4549527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de-DE" noProof="0"/>
          </a:p>
        </p:txBody>
      </p:sp>
      <p:sp>
        <p:nvSpPr>
          <p:cNvPr id="8" name="Textplatzhalter 8"/>
          <p:cNvSpPr>
            <a:spLocks noGrp="1"/>
          </p:cNvSpPr>
          <p:nvPr>
            <p:ph type="body" sz="quarter" idx="10"/>
          </p:nvPr>
        </p:nvSpPr>
        <p:spPr>
          <a:xfrm>
            <a:off x="125590" y="6240190"/>
            <a:ext cx="9025379" cy="290493"/>
          </a:xfrm>
        </p:spPr>
        <p:txBody>
          <a:bodyPr>
            <a:normAutofit/>
          </a:bodyPr>
          <a:lstStyle>
            <a:lvl1pPr>
              <a:buNone/>
              <a:defRPr sz="1200" i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777930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2257200" y="889000"/>
            <a:ext cx="4629600" cy="4630738"/>
            <a:chOff x="1346" y="1940"/>
            <a:chExt cx="797" cy="796"/>
          </a:xfrm>
          <a:solidFill>
            <a:srgbClr val="F2F2F2"/>
          </a:solidFill>
        </p:grpSpPr>
        <p:sp>
          <p:nvSpPr>
            <p:cNvPr id="5" name="Freeform 3"/>
            <p:cNvSpPr>
              <a:spLocks/>
            </p:cNvSpPr>
            <p:nvPr/>
          </p:nvSpPr>
          <p:spPr bwMode="auto">
            <a:xfrm>
              <a:off x="1346" y="1940"/>
              <a:ext cx="797" cy="796"/>
            </a:xfrm>
            <a:custGeom>
              <a:avLst/>
              <a:gdLst/>
              <a:ahLst/>
              <a:cxnLst>
                <a:cxn ang="0">
                  <a:pos x="19" y="321"/>
                </a:cxn>
                <a:cxn ang="0">
                  <a:pos x="58" y="214"/>
                </a:cxn>
                <a:cxn ang="0">
                  <a:pos x="125" y="125"/>
                </a:cxn>
                <a:cxn ang="0">
                  <a:pos x="214" y="59"/>
                </a:cxn>
                <a:cxn ang="0">
                  <a:pos x="320" y="20"/>
                </a:cxn>
                <a:cxn ang="0">
                  <a:pos x="437" y="14"/>
                </a:cxn>
                <a:cxn ang="0">
                  <a:pos x="549" y="43"/>
                </a:cxn>
                <a:cxn ang="0">
                  <a:pos x="644" y="101"/>
                </a:cxn>
                <a:cxn ang="0">
                  <a:pos x="719" y="182"/>
                </a:cxn>
                <a:cxn ang="0">
                  <a:pos x="768" y="284"/>
                </a:cxn>
                <a:cxn ang="0">
                  <a:pos x="785" y="399"/>
                </a:cxn>
                <a:cxn ang="0">
                  <a:pos x="768" y="514"/>
                </a:cxn>
                <a:cxn ang="0">
                  <a:pos x="719" y="614"/>
                </a:cxn>
                <a:cxn ang="0">
                  <a:pos x="644" y="696"/>
                </a:cxn>
                <a:cxn ang="0">
                  <a:pos x="549" y="755"/>
                </a:cxn>
                <a:cxn ang="0">
                  <a:pos x="437" y="783"/>
                </a:cxn>
                <a:cxn ang="0">
                  <a:pos x="320" y="777"/>
                </a:cxn>
                <a:cxn ang="0">
                  <a:pos x="214" y="738"/>
                </a:cxn>
                <a:cxn ang="0">
                  <a:pos x="125" y="672"/>
                </a:cxn>
                <a:cxn ang="0">
                  <a:pos x="58" y="583"/>
                </a:cxn>
                <a:cxn ang="0">
                  <a:pos x="19" y="477"/>
                </a:cxn>
                <a:cxn ang="0">
                  <a:pos x="12" y="399"/>
                </a:cxn>
                <a:cxn ang="0">
                  <a:pos x="8" y="479"/>
                </a:cxn>
                <a:cxn ang="0">
                  <a:pos x="48" y="588"/>
                </a:cxn>
                <a:cxn ang="0">
                  <a:pos x="117" y="679"/>
                </a:cxn>
                <a:cxn ang="0">
                  <a:pos x="209" y="747"/>
                </a:cxn>
                <a:cxn ang="0">
                  <a:pos x="318" y="787"/>
                </a:cxn>
                <a:cxn ang="0">
                  <a:pos x="439" y="794"/>
                </a:cxn>
                <a:cxn ang="0">
                  <a:pos x="553" y="764"/>
                </a:cxn>
                <a:cxn ang="0">
                  <a:pos x="651" y="705"/>
                </a:cxn>
                <a:cxn ang="0">
                  <a:pos x="728" y="621"/>
                </a:cxn>
                <a:cxn ang="0">
                  <a:pos x="779" y="517"/>
                </a:cxn>
                <a:cxn ang="0">
                  <a:pos x="797" y="399"/>
                </a:cxn>
                <a:cxn ang="0">
                  <a:pos x="779" y="280"/>
                </a:cxn>
                <a:cxn ang="0">
                  <a:pos x="728" y="176"/>
                </a:cxn>
                <a:cxn ang="0">
                  <a:pos x="651" y="91"/>
                </a:cxn>
                <a:cxn ang="0">
                  <a:pos x="553" y="32"/>
                </a:cxn>
                <a:cxn ang="0">
                  <a:pos x="439" y="2"/>
                </a:cxn>
                <a:cxn ang="0">
                  <a:pos x="318" y="9"/>
                </a:cxn>
                <a:cxn ang="0">
                  <a:pos x="209" y="49"/>
                </a:cxn>
                <a:cxn ang="0">
                  <a:pos x="117" y="117"/>
                </a:cxn>
                <a:cxn ang="0">
                  <a:pos x="48" y="208"/>
                </a:cxn>
                <a:cxn ang="0">
                  <a:pos x="8" y="319"/>
                </a:cxn>
                <a:cxn ang="0">
                  <a:pos x="12" y="399"/>
                </a:cxn>
              </a:cxnLst>
              <a:rect l="0" t="0" r="r" b="b"/>
              <a:pathLst>
                <a:path w="797" h="796">
                  <a:moveTo>
                    <a:pt x="12" y="399"/>
                  </a:moveTo>
                  <a:lnTo>
                    <a:pt x="13" y="359"/>
                  </a:lnTo>
                  <a:lnTo>
                    <a:pt x="19" y="321"/>
                  </a:lnTo>
                  <a:lnTo>
                    <a:pt x="29" y="284"/>
                  </a:lnTo>
                  <a:lnTo>
                    <a:pt x="42" y="248"/>
                  </a:lnTo>
                  <a:lnTo>
                    <a:pt x="58" y="214"/>
                  </a:lnTo>
                  <a:lnTo>
                    <a:pt x="78" y="182"/>
                  </a:lnTo>
                  <a:lnTo>
                    <a:pt x="100" y="153"/>
                  </a:lnTo>
                  <a:lnTo>
                    <a:pt x="125" y="125"/>
                  </a:lnTo>
                  <a:lnTo>
                    <a:pt x="153" y="101"/>
                  </a:lnTo>
                  <a:lnTo>
                    <a:pt x="183" y="78"/>
                  </a:lnTo>
                  <a:lnTo>
                    <a:pt x="214" y="59"/>
                  </a:lnTo>
                  <a:lnTo>
                    <a:pt x="248" y="43"/>
                  </a:lnTo>
                  <a:lnTo>
                    <a:pt x="284" y="30"/>
                  </a:lnTo>
                  <a:lnTo>
                    <a:pt x="320" y="20"/>
                  </a:lnTo>
                  <a:lnTo>
                    <a:pt x="359" y="14"/>
                  </a:lnTo>
                  <a:lnTo>
                    <a:pt x="398" y="12"/>
                  </a:lnTo>
                  <a:lnTo>
                    <a:pt x="437" y="14"/>
                  </a:lnTo>
                  <a:lnTo>
                    <a:pt x="476" y="20"/>
                  </a:lnTo>
                  <a:lnTo>
                    <a:pt x="513" y="30"/>
                  </a:lnTo>
                  <a:lnTo>
                    <a:pt x="549" y="43"/>
                  </a:lnTo>
                  <a:lnTo>
                    <a:pt x="582" y="59"/>
                  </a:lnTo>
                  <a:lnTo>
                    <a:pt x="614" y="78"/>
                  </a:lnTo>
                  <a:lnTo>
                    <a:pt x="644" y="101"/>
                  </a:lnTo>
                  <a:lnTo>
                    <a:pt x="671" y="125"/>
                  </a:lnTo>
                  <a:lnTo>
                    <a:pt x="696" y="153"/>
                  </a:lnTo>
                  <a:lnTo>
                    <a:pt x="719" y="182"/>
                  </a:lnTo>
                  <a:lnTo>
                    <a:pt x="738" y="214"/>
                  </a:lnTo>
                  <a:lnTo>
                    <a:pt x="755" y="248"/>
                  </a:lnTo>
                  <a:lnTo>
                    <a:pt x="768" y="284"/>
                  </a:lnTo>
                  <a:lnTo>
                    <a:pt x="777" y="321"/>
                  </a:lnTo>
                  <a:lnTo>
                    <a:pt x="784" y="359"/>
                  </a:lnTo>
                  <a:lnTo>
                    <a:pt x="785" y="399"/>
                  </a:lnTo>
                  <a:lnTo>
                    <a:pt x="784" y="439"/>
                  </a:lnTo>
                  <a:lnTo>
                    <a:pt x="777" y="477"/>
                  </a:lnTo>
                  <a:lnTo>
                    <a:pt x="768" y="514"/>
                  </a:lnTo>
                  <a:lnTo>
                    <a:pt x="755" y="549"/>
                  </a:lnTo>
                  <a:lnTo>
                    <a:pt x="738" y="583"/>
                  </a:lnTo>
                  <a:lnTo>
                    <a:pt x="719" y="614"/>
                  </a:lnTo>
                  <a:lnTo>
                    <a:pt x="696" y="644"/>
                  </a:lnTo>
                  <a:lnTo>
                    <a:pt x="671" y="672"/>
                  </a:lnTo>
                  <a:lnTo>
                    <a:pt x="644" y="696"/>
                  </a:lnTo>
                  <a:lnTo>
                    <a:pt x="614" y="718"/>
                  </a:lnTo>
                  <a:lnTo>
                    <a:pt x="582" y="738"/>
                  </a:lnTo>
                  <a:lnTo>
                    <a:pt x="549" y="755"/>
                  </a:lnTo>
                  <a:lnTo>
                    <a:pt x="513" y="767"/>
                  </a:lnTo>
                  <a:lnTo>
                    <a:pt x="476" y="777"/>
                  </a:lnTo>
                  <a:lnTo>
                    <a:pt x="437" y="783"/>
                  </a:lnTo>
                  <a:lnTo>
                    <a:pt x="398" y="784"/>
                  </a:lnTo>
                  <a:lnTo>
                    <a:pt x="359" y="783"/>
                  </a:lnTo>
                  <a:lnTo>
                    <a:pt x="320" y="777"/>
                  </a:lnTo>
                  <a:lnTo>
                    <a:pt x="284" y="767"/>
                  </a:lnTo>
                  <a:lnTo>
                    <a:pt x="248" y="755"/>
                  </a:lnTo>
                  <a:lnTo>
                    <a:pt x="214" y="738"/>
                  </a:lnTo>
                  <a:lnTo>
                    <a:pt x="183" y="718"/>
                  </a:lnTo>
                  <a:lnTo>
                    <a:pt x="153" y="696"/>
                  </a:lnTo>
                  <a:lnTo>
                    <a:pt x="125" y="672"/>
                  </a:lnTo>
                  <a:lnTo>
                    <a:pt x="100" y="644"/>
                  </a:lnTo>
                  <a:lnTo>
                    <a:pt x="78" y="614"/>
                  </a:lnTo>
                  <a:lnTo>
                    <a:pt x="58" y="583"/>
                  </a:lnTo>
                  <a:lnTo>
                    <a:pt x="42" y="549"/>
                  </a:lnTo>
                  <a:lnTo>
                    <a:pt x="29" y="514"/>
                  </a:lnTo>
                  <a:lnTo>
                    <a:pt x="19" y="477"/>
                  </a:lnTo>
                  <a:lnTo>
                    <a:pt x="13" y="439"/>
                  </a:lnTo>
                  <a:lnTo>
                    <a:pt x="12" y="399"/>
                  </a:lnTo>
                  <a:lnTo>
                    <a:pt x="12" y="399"/>
                  </a:lnTo>
                  <a:lnTo>
                    <a:pt x="0" y="399"/>
                  </a:lnTo>
                  <a:lnTo>
                    <a:pt x="1" y="440"/>
                  </a:lnTo>
                  <a:lnTo>
                    <a:pt x="8" y="479"/>
                  </a:lnTo>
                  <a:lnTo>
                    <a:pt x="17" y="517"/>
                  </a:lnTo>
                  <a:lnTo>
                    <a:pt x="31" y="553"/>
                  </a:lnTo>
                  <a:lnTo>
                    <a:pt x="48" y="588"/>
                  </a:lnTo>
                  <a:lnTo>
                    <a:pt x="68" y="621"/>
                  </a:lnTo>
                  <a:lnTo>
                    <a:pt x="91" y="652"/>
                  </a:lnTo>
                  <a:lnTo>
                    <a:pt x="117" y="679"/>
                  </a:lnTo>
                  <a:lnTo>
                    <a:pt x="145" y="705"/>
                  </a:lnTo>
                  <a:lnTo>
                    <a:pt x="176" y="728"/>
                  </a:lnTo>
                  <a:lnTo>
                    <a:pt x="209" y="747"/>
                  </a:lnTo>
                  <a:lnTo>
                    <a:pt x="244" y="764"/>
                  </a:lnTo>
                  <a:lnTo>
                    <a:pt x="280" y="778"/>
                  </a:lnTo>
                  <a:lnTo>
                    <a:pt x="318" y="787"/>
                  </a:lnTo>
                  <a:lnTo>
                    <a:pt x="357" y="794"/>
                  </a:lnTo>
                  <a:lnTo>
                    <a:pt x="398" y="796"/>
                  </a:lnTo>
                  <a:lnTo>
                    <a:pt x="439" y="794"/>
                  </a:lnTo>
                  <a:lnTo>
                    <a:pt x="478" y="787"/>
                  </a:lnTo>
                  <a:lnTo>
                    <a:pt x="516" y="778"/>
                  </a:lnTo>
                  <a:lnTo>
                    <a:pt x="553" y="764"/>
                  </a:lnTo>
                  <a:lnTo>
                    <a:pt x="588" y="747"/>
                  </a:lnTo>
                  <a:lnTo>
                    <a:pt x="620" y="728"/>
                  </a:lnTo>
                  <a:lnTo>
                    <a:pt x="651" y="705"/>
                  </a:lnTo>
                  <a:lnTo>
                    <a:pt x="680" y="679"/>
                  </a:lnTo>
                  <a:lnTo>
                    <a:pt x="706" y="652"/>
                  </a:lnTo>
                  <a:lnTo>
                    <a:pt x="728" y="621"/>
                  </a:lnTo>
                  <a:lnTo>
                    <a:pt x="748" y="588"/>
                  </a:lnTo>
                  <a:lnTo>
                    <a:pt x="765" y="553"/>
                  </a:lnTo>
                  <a:lnTo>
                    <a:pt x="779" y="517"/>
                  </a:lnTo>
                  <a:lnTo>
                    <a:pt x="788" y="479"/>
                  </a:lnTo>
                  <a:lnTo>
                    <a:pt x="795" y="440"/>
                  </a:lnTo>
                  <a:lnTo>
                    <a:pt x="797" y="399"/>
                  </a:lnTo>
                  <a:lnTo>
                    <a:pt x="795" y="358"/>
                  </a:lnTo>
                  <a:lnTo>
                    <a:pt x="788" y="319"/>
                  </a:lnTo>
                  <a:lnTo>
                    <a:pt x="779" y="280"/>
                  </a:lnTo>
                  <a:lnTo>
                    <a:pt x="765" y="244"/>
                  </a:lnTo>
                  <a:lnTo>
                    <a:pt x="748" y="208"/>
                  </a:lnTo>
                  <a:lnTo>
                    <a:pt x="728" y="176"/>
                  </a:lnTo>
                  <a:lnTo>
                    <a:pt x="706" y="145"/>
                  </a:lnTo>
                  <a:lnTo>
                    <a:pt x="680" y="117"/>
                  </a:lnTo>
                  <a:lnTo>
                    <a:pt x="651" y="91"/>
                  </a:lnTo>
                  <a:lnTo>
                    <a:pt x="620" y="68"/>
                  </a:lnTo>
                  <a:lnTo>
                    <a:pt x="588" y="49"/>
                  </a:lnTo>
                  <a:lnTo>
                    <a:pt x="553" y="32"/>
                  </a:lnTo>
                  <a:lnTo>
                    <a:pt x="516" y="18"/>
                  </a:lnTo>
                  <a:lnTo>
                    <a:pt x="478" y="9"/>
                  </a:lnTo>
                  <a:lnTo>
                    <a:pt x="439" y="2"/>
                  </a:lnTo>
                  <a:lnTo>
                    <a:pt x="398" y="0"/>
                  </a:lnTo>
                  <a:lnTo>
                    <a:pt x="357" y="2"/>
                  </a:lnTo>
                  <a:lnTo>
                    <a:pt x="318" y="9"/>
                  </a:lnTo>
                  <a:lnTo>
                    <a:pt x="280" y="18"/>
                  </a:lnTo>
                  <a:lnTo>
                    <a:pt x="244" y="32"/>
                  </a:lnTo>
                  <a:lnTo>
                    <a:pt x="209" y="49"/>
                  </a:lnTo>
                  <a:lnTo>
                    <a:pt x="176" y="68"/>
                  </a:lnTo>
                  <a:lnTo>
                    <a:pt x="145" y="91"/>
                  </a:lnTo>
                  <a:lnTo>
                    <a:pt x="117" y="117"/>
                  </a:lnTo>
                  <a:lnTo>
                    <a:pt x="91" y="145"/>
                  </a:lnTo>
                  <a:lnTo>
                    <a:pt x="68" y="176"/>
                  </a:lnTo>
                  <a:lnTo>
                    <a:pt x="48" y="208"/>
                  </a:lnTo>
                  <a:lnTo>
                    <a:pt x="31" y="244"/>
                  </a:lnTo>
                  <a:lnTo>
                    <a:pt x="17" y="280"/>
                  </a:lnTo>
                  <a:lnTo>
                    <a:pt x="8" y="319"/>
                  </a:lnTo>
                  <a:lnTo>
                    <a:pt x="1" y="358"/>
                  </a:lnTo>
                  <a:lnTo>
                    <a:pt x="0" y="399"/>
                  </a:lnTo>
                  <a:lnTo>
                    <a:pt x="12" y="39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auto">
            <a:xfrm>
              <a:off x="1545" y="2127"/>
              <a:ext cx="468" cy="552"/>
            </a:xfrm>
            <a:custGeom>
              <a:avLst/>
              <a:gdLst/>
              <a:ahLst/>
              <a:cxnLst>
                <a:cxn ang="0">
                  <a:pos x="408" y="329"/>
                </a:cxn>
                <a:cxn ang="0">
                  <a:pos x="401" y="340"/>
                </a:cxn>
                <a:cxn ang="0">
                  <a:pos x="424" y="349"/>
                </a:cxn>
                <a:cxn ang="0">
                  <a:pos x="410" y="369"/>
                </a:cxn>
                <a:cxn ang="0">
                  <a:pos x="337" y="441"/>
                </a:cxn>
                <a:cxn ang="0">
                  <a:pos x="195" y="342"/>
                </a:cxn>
                <a:cxn ang="0">
                  <a:pos x="147" y="314"/>
                </a:cxn>
                <a:cxn ang="0">
                  <a:pos x="187" y="260"/>
                </a:cxn>
                <a:cxn ang="0">
                  <a:pos x="247" y="300"/>
                </a:cxn>
                <a:cxn ang="0">
                  <a:pos x="288" y="176"/>
                </a:cxn>
                <a:cxn ang="0">
                  <a:pos x="374" y="121"/>
                </a:cxn>
                <a:cxn ang="0">
                  <a:pos x="437" y="204"/>
                </a:cxn>
                <a:cxn ang="0">
                  <a:pos x="433" y="181"/>
                </a:cxn>
                <a:cxn ang="0">
                  <a:pos x="417" y="78"/>
                </a:cxn>
                <a:cxn ang="0">
                  <a:pos x="395" y="10"/>
                </a:cxn>
                <a:cxn ang="0">
                  <a:pos x="352" y="22"/>
                </a:cxn>
                <a:cxn ang="0">
                  <a:pos x="163" y="235"/>
                </a:cxn>
                <a:cxn ang="0">
                  <a:pos x="136" y="309"/>
                </a:cxn>
                <a:cxn ang="0">
                  <a:pos x="143" y="322"/>
                </a:cxn>
                <a:cxn ang="0">
                  <a:pos x="154" y="335"/>
                </a:cxn>
                <a:cxn ang="0">
                  <a:pos x="148" y="444"/>
                </a:cxn>
                <a:cxn ang="0">
                  <a:pos x="81" y="458"/>
                </a:cxn>
                <a:cxn ang="0">
                  <a:pos x="174" y="419"/>
                </a:cxn>
                <a:cxn ang="0">
                  <a:pos x="178" y="361"/>
                </a:cxn>
                <a:cxn ang="0">
                  <a:pos x="140" y="469"/>
                </a:cxn>
                <a:cxn ang="0">
                  <a:pos x="32" y="393"/>
                </a:cxn>
                <a:cxn ang="0">
                  <a:pos x="50" y="430"/>
                </a:cxn>
                <a:cxn ang="0">
                  <a:pos x="47" y="516"/>
                </a:cxn>
                <a:cxn ang="0">
                  <a:pos x="134" y="546"/>
                </a:cxn>
                <a:cxn ang="0">
                  <a:pos x="328" y="546"/>
                </a:cxn>
                <a:cxn ang="0">
                  <a:pos x="399" y="433"/>
                </a:cxn>
                <a:cxn ang="0">
                  <a:pos x="428" y="344"/>
                </a:cxn>
                <a:cxn ang="0">
                  <a:pos x="435" y="291"/>
                </a:cxn>
                <a:cxn ang="0">
                  <a:pos x="38" y="497"/>
                </a:cxn>
                <a:cxn ang="0">
                  <a:pos x="66" y="523"/>
                </a:cxn>
                <a:cxn ang="0">
                  <a:pos x="75" y="515"/>
                </a:cxn>
                <a:cxn ang="0">
                  <a:pos x="178" y="239"/>
                </a:cxn>
                <a:cxn ang="0">
                  <a:pos x="387" y="28"/>
                </a:cxn>
                <a:cxn ang="0">
                  <a:pos x="404" y="83"/>
                </a:cxn>
                <a:cxn ang="0">
                  <a:pos x="203" y="237"/>
                </a:cxn>
                <a:cxn ang="0">
                  <a:pos x="460" y="276"/>
                </a:cxn>
                <a:cxn ang="0">
                  <a:pos x="460" y="276"/>
                </a:cxn>
                <a:cxn ang="0">
                  <a:pos x="338" y="133"/>
                </a:cxn>
                <a:cxn ang="0">
                  <a:pos x="229" y="280"/>
                </a:cxn>
                <a:cxn ang="0">
                  <a:pos x="231" y="215"/>
                </a:cxn>
                <a:cxn ang="0">
                  <a:pos x="244" y="230"/>
                </a:cxn>
                <a:cxn ang="0">
                  <a:pos x="269" y="197"/>
                </a:cxn>
                <a:cxn ang="0">
                  <a:pos x="258" y="284"/>
                </a:cxn>
                <a:cxn ang="0">
                  <a:pos x="272" y="158"/>
                </a:cxn>
                <a:cxn ang="0">
                  <a:pos x="288" y="166"/>
                </a:cxn>
                <a:cxn ang="0">
                  <a:pos x="198" y="273"/>
                </a:cxn>
                <a:cxn ang="0">
                  <a:pos x="90" y="530"/>
                </a:cxn>
                <a:cxn ang="0">
                  <a:pos x="104" y="505"/>
                </a:cxn>
                <a:cxn ang="0">
                  <a:pos x="162" y="538"/>
                </a:cxn>
                <a:cxn ang="0">
                  <a:pos x="122" y="479"/>
                </a:cxn>
                <a:cxn ang="0">
                  <a:pos x="460" y="276"/>
                </a:cxn>
                <a:cxn ang="0">
                  <a:pos x="190" y="506"/>
                </a:cxn>
                <a:cxn ang="0">
                  <a:pos x="305" y="523"/>
                </a:cxn>
                <a:cxn ang="0">
                  <a:pos x="178" y="537"/>
                </a:cxn>
                <a:cxn ang="0">
                  <a:pos x="206" y="479"/>
                </a:cxn>
                <a:cxn ang="0">
                  <a:pos x="245" y="413"/>
                </a:cxn>
              </a:cxnLst>
              <a:rect l="0" t="0" r="r" b="b"/>
              <a:pathLst>
                <a:path w="468" h="552">
                  <a:moveTo>
                    <a:pt x="460" y="276"/>
                  </a:moveTo>
                  <a:lnTo>
                    <a:pt x="452" y="282"/>
                  </a:lnTo>
                  <a:lnTo>
                    <a:pt x="442" y="285"/>
                  </a:lnTo>
                  <a:lnTo>
                    <a:pt x="432" y="289"/>
                  </a:lnTo>
                  <a:lnTo>
                    <a:pt x="422" y="294"/>
                  </a:lnTo>
                  <a:lnTo>
                    <a:pt x="419" y="298"/>
                  </a:lnTo>
                  <a:lnTo>
                    <a:pt x="418" y="303"/>
                  </a:lnTo>
                  <a:lnTo>
                    <a:pt x="420" y="313"/>
                  </a:lnTo>
                  <a:lnTo>
                    <a:pt x="423" y="319"/>
                  </a:lnTo>
                  <a:lnTo>
                    <a:pt x="423" y="322"/>
                  </a:lnTo>
                  <a:lnTo>
                    <a:pt x="421" y="323"/>
                  </a:lnTo>
                  <a:lnTo>
                    <a:pt x="416" y="324"/>
                  </a:lnTo>
                  <a:lnTo>
                    <a:pt x="408" y="329"/>
                  </a:lnTo>
                  <a:lnTo>
                    <a:pt x="405" y="333"/>
                  </a:lnTo>
                  <a:lnTo>
                    <a:pt x="402" y="336"/>
                  </a:lnTo>
                  <a:lnTo>
                    <a:pt x="394" y="341"/>
                  </a:lnTo>
                  <a:lnTo>
                    <a:pt x="389" y="342"/>
                  </a:lnTo>
                  <a:lnTo>
                    <a:pt x="383" y="342"/>
                  </a:lnTo>
                  <a:lnTo>
                    <a:pt x="381" y="343"/>
                  </a:lnTo>
                  <a:lnTo>
                    <a:pt x="380" y="343"/>
                  </a:lnTo>
                  <a:lnTo>
                    <a:pt x="381" y="344"/>
                  </a:lnTo>
                  <a:lnTo>
                    <a:pt x="383" y="346"/>
                  </a:lnTo>
                  <a:lnTo>
                    <a:pt x="387" y="346"/>
                  </a:lnTo>
                  <a:lnTo>
                    <a:pt x="392" y="346"/>
                  </a:lnTo>
                  <a:lnTo>
                    <a:pt x="395" y="345"/>
                  </a:lnTo>
                  <a:lnTo>
                    <a:pt x="401" y="340"/>
                  </a:lnTo>
                  <a:lnTo>
                    <a:pt x="404" y="336"/>
                  </a:lnTo>
                  <a:lnTo>
                    <a:pt x="410" y="331"/>
                  </a:lnTo>
                  <a:lnTo>
                    <a:pt x="414" y="328"/>
                  </a:lnTo>
                  <a:lnTo>
                    <a:pt x="419" y="327"/>
                  </a:lnTo>
                  <a:lnTo>
                    <a:pt x="424" y="328"/>
                  </a:lnTo>
                  <a:lnTo>
                    <a:pt x="426" y="330"/>
                  </a:lnTo>
                  <a:lnTo>
                    <a:pt x="425" y="334"/>
                  </a:lnTo>
                  <a:lnTo>
                    <a:pt x="422" y="336"/>
                  </a:lnTo>
                  <a:lnTo>
                    <a:pt x="418" y="338"/>
                  </a:lnTo>
                  <a:lnTo>
                    <a:pt x="416" y="340"/>
                  </a:lnTo>
                  <a:lnTo>
                    <a:pt x="422" y="346"/>
                  </a:lnTo>
                  <a:lnTo>
                    <a:pt x="424" y="348"/>
                  </a:lnTo>
                  <a:lnTo>
                    <a:pt x="424" y="349"/>
                  </a:lnTo>
                  <a:lnTo>
                    <a:pt x="424" y="353"/>
                  </a:lnTo>
                  <a:lnTo>
                    <a:pt x="420" y="355"/>
                  </a:lnTo>
                  <a:lnTo>
                    <a:pt x="414" y="355"/>
                  </a:lnTo>
                  <a:lnTo>
                    <a:pt x="402" y="351"/>
                  </a:lnTo>
                  <a:lnTo>
                    <a:pt x="402" y="350"/>
                  </a:lnTo>
                  <a:lnTo>
                    <a:pt x="399" y="351"/>
                  </a:lnTo>
                  <a:lnTo>
                    <a:pt x="403" y="356"/>
                  </a:lnTo>
                  <a:lnTo>
                    <a:pt x="409" y="358"/>
                  </a:lnTo>
                  <a:lnTo>
                    <a:pt x="416" y="358"/>
                  </a:lnTo>
                  <a:lnTo>
                    <a:pt x="415" y="360"/>
                  </a:lnTo>
                  <a:lnTo>
                    <a:pt x="414" y="363"/>
                  </a:lnTo>
                  <a:lnTo>
                    <a:pt x="411" y="367"/>
                  </a:lnTo>
                  <a:lnTo>
                    <a:pt x="410" y="369"/>
                  </a:lnTo>
                  <a:lnTo>
                    <a:pt x="408" y="378"/>
                  </a:lnTo>
                  <a:lnTo>
                    <a:pt x="408" y="387"/>
                  </a:lnTo>
                  <a:lnTo>
                    <a:pt x="409" y="395"/>
                  </a:lnTo>
                  <a:lnTo>
                    <a:pt x="408" y="404"/>
                  </a:lnTo>
                  <a:lnTo>
                    <a:pt x="406" y="411"/>
                  </a:lnTo>
                  <a:lnTo>
                    <a:pt x="404" y="415"/>
                  </a:lnTo>
                  <a:lnTo>
                    <a:pt x="402" y="420"/>
                  </a:lnTo>
                  <a:lnTo>
                    <a:pt x="397" y="425"/>
                  </a:lnTo>
                  <a:lnTo>
                    <a:pt x="386" y="431"/>
                  </a:lnTo>
                  <a:lnTo>
                    <a:pt x="376" y="436"/>
                  </a:lnTo>
                  <a:lnTo>
                    <a:pt x="364" y="439"/>
                  </a:lnTo>
                  <a:lnTo>
                    <a:pt x="352" y="440"/>
                  </a:lnTo>
                  <a:lnTo>
                    <a:pt x="337" y="441"/>
                  </a:lnTo>
                  <a:lnTo>
                    <a:pt x="322" y="439"/>
                  </a:lnTo>
                  <a:lnTo>
                    <a:pt x="309" y="438"/>
                  </a:lnTo>
                  <a:lnTo>
                    <a:pt x="296" y="433"/>
                  </a:lnTo>
                  <a:lnTo>
                    <a:pt x="271" y="421"/>
                  </a:lnTo>
                  <a:lnTo>
                    <a:pt x="247" y="404"/>
                  </a:lnTo>
                  <a:lnTo>
                    <a:pt x="236" y="396"/>
                  </a:lnTo>
                  <a:lnTo>
                    <a:pt x="227" y="388"/>
                  </a:lnTo>
                  <a:lnTo>
                    <a:pt x="219" y="382"/>
                  </a:lnTo>
                  <a:lnTo>
                    <a:pt x="212" y="375"/>
                  </a:lnTo>
                  <a:lnTo>
                    <a:pt x="201" y="363"/>
                  </a:lnTo>
                  <a:lnTo>
                    <a:pt x="193" y="353"/>
                  </a:lnTo>
                  <a:lnTo>
                    <a:pt x="195" y="346"/>
                  </a:lnTo>
                  <a:lnTo>
                    <a:pt x="195" y="342"/>
                  </a:lnTo>
                  <a:lnTo>
                    <a:pt x="193" y="338"/>
                  </a:lnTo>
                  <a:lnTo>
                    <a:pt x="192" y="339"/>
                  </a:lnTo>
                  <a:lnTo>
                    <a:pt x="191" y="340"/>
                  </a:lnTo>
                  <a:lnTo>
                    <a:pt x="190" y="344"/>
                  </a:lnTo>
                  <a:lnTo>
                    <a:pt x="183" y="348"/>
                  </a:lnTo>
                  <a:lnTo>
                    <a:pt x="179" y="349"/>
                  </a:lnTo>
                  <a:lnTo>
                    <a:pt x="176" y="349"/>
                  </a:lnTo>
                  <a:lnTo>
                    <a:pt x="168" y="345"/>
                  </a:lnTo>
                  <a:lnTo>
                    <a:pt x="163" y="337"/>
                  </a:lnTo>
                  <a:lnTo>
                    <a:pt x="161" y="333"/>
                  </a:lnTo>
                  <a:lnTo>
                    <a:pt x="159" y="329"/>
                  </a:lnTo>
                  <a:lnTo>
                    <a:pt x="153" y="321"/>
                  </a:lnTo>
                  <a:lnTo>
                    <a:pt x="147" y="314"/>
                  </a:lnTo>
                  <a:lnTo>
                    <a:pt x="142" y="306"/>
                  </a:lnTo>
                  <a:lnTo>
                    <a:pt x="139" y="298"/>
                  </a:lnTo>
                  <a:lnTo>
                    <a:pt x="137" y="290"/>
                  </a:lnTo>
                  <a:lnTo>
                    <a:pt x="137" y="273"/>
                  </a:lnTo>
                  <a:lnTo>
                    <a:pt x="139" y="265"/>
                  </a:lnTo>
                  <a:lnTo>
                    <a:pt x="141" y="256"/>
                  </a:lnTo>
                  <a:lnTo>
                    <a:pt x="147" y="248"/>
                  </a:lnTo>
                  <a:lnTo>
                    <a:pt x="156" y="242"/>
                  </a:lnTo>
                  <a:lnTo>
                    <a:pt x="169" y="243"/>
                  </a:lnTo>
                  <a:lnTo>
                    <a:pt x="175" y="244"/>
                  </a:lnTo>
                  <a:lnTo>
                    <a:pt x="180" y="249"/>
                  </a:lnTo>
                  <a:lnTo>
                    <a:pt x="184" y="254"/>
                  </a:lnTo>
                  <a:lnTo>
                    <a:pt x="187" y="260"/>
                  </a:lnTo>
                  <a:lnTo>
                    <a:pt x="192" y="274"/>
                  </a:lnTo>
                  <a:lnTo>
                    <a:pt x="195" y="285"/>
                  </a:lnTo>
                  <a:lnTo>
                    <a:pt x="206" y="288"/>
                  </a:lnTo>
                  <a:lnTo>
                    <a:pt x="212" y="287"/>
                  </a:lnTo>
                  <a:lnTo>
                    <a:pt x="217" y="283"/>
                  </a:lnTo>
                  <a:lnTo>
                    <a:pt x="220" y="285"/>
                  </a:lnTo>
                  <a:lnTo>
                    <a:pt x="222" y="289"/>
                  </a:lnTo>
                  <a:lnTo>
                    <a:pt x="224" y="292"/>
                  </a:lnTo>
                  <a:lnTo>
                    <a:pt x="228" y="294"/>
                  </a:lnTo>
                  <a:lnTo>
                    <a:pt x="229" y="294"/>
                  </a:lnTo>
                  <a:lnTo>
                    <a:pt x="234" y="297"/>
                  </a:lnTo>
                  <a:lnTo>
                    <a:pt x="241" y="299"/>
                  </a:lnTo>
                  <a:lnTo>
                    <a:pt x="247" y="300"/>
                  </a:lnTo>
                  <a:lnTo>
                    <a:pt x="254" y="298"/>
                  </a:lnTo>
                  <a:lnTo>
                    <a:pt x="259" y="296"/>
                  </a:lnTo>
                  <a:lnTo>
                    <a:pt x="266" y="286"/>
                  </a:lnTo>
                  <a:lnTo>
                    <a:pt x="269" y="277"/>
                  </a:lnTo>
                  <a:lnTo>
                    <a:pt x="272" y="256"/>
                  </a:lnTo>
                  <a:lnTo>
                    <a:pt x="281" y="247"/>
                  </a:lnTo>
                  <a:lnTo>
                    <a:pt x="286" y="238"/>
                  </a:lnTo>
                  <a:lnTo>
                    <a:pt x="291" y="227"/>
                  </a:lnTo>
                  <a:lnTo>
                    <a:pt x="292" y="216"/>
                  </a:lnTo>
                  <a:lnTo>
                    <a:pt x="291" y="210"/>
                  </a:lnTo>
                  <a:lnTo>
                    <a:pt x="289" y="204"/>
                  </a:lnTo>
                  <a:lnTo>
                    <a:pt x="283" y="189"/>
                  </a:lnTo>
                  <a:lnTo>
                    <a:pt x="288" y="176"/>
                  </a:lnTo>
                  <a:lnTo>
                    <a:pt x="294" y="174"/>
                  </a:lnTo>
                  <a:lnTo>
                    <a:pt x="303" y="171"/>
                  </a:lnTo>
                  <a:lnTo>
                    <a:pt x="311" y="165"/>
                  </a:lnTo>
                  <a:lnTo>
                    <a:pt x="319" y="156"/>
                  </a:lnTo>
                  <a:lnTo>
                    <a:pt x="324" y="146"/>
                  </a:lnTo>
                  <a:lnTo>
                    <a:pt x="325" y="146"/>
                  </a:lnTo>
                  <a:lnTo>
                    <a:pt x="337" y="144"/>
                  </a:lnTo>
                  <a:lnTo>
                    <a:pt x="349" y="140"/>
                  </a:lnTo>
                  <a:lnTo>
                    <a:pt x="359" y="134"/>
                  </a:lnTo>
                  <a:lnTo>
                    <a:pt x="364" y="128"/>
                  </a:lnTo>
                  <a:lnTo>
                    <a:pt x="368" y="123"/>
                  </a:lnTo>
                  <a:lnTo>
                    <a:pt x="370" y="120"/>
                  </a:lnTo>
                  <a:lnTo>
                    <a:pt x="374" y="121"/>
                  </a:lnTo>
                  <a:lnTo>
                    <a:pt x="381" y="121"/>
                  </a:lnTo>
                  <a:lnTo>
                    <a:pt x="392" y="117"/>
                  </a:lnTo>
                  <a:lnTo>
                    <a:pt x="402" y="112"/>
                  </a:lnTo>
                  <a:lnTo>
                    <a:pt x="405" y="112"/>
                  </a:lnTo>
                  <a:lnTo>
                    <a:pt x="406" y="113"/>
                  </a:lnTo>
                  <a:lnTo>
                    <a:pt x="414" y="131"/>
                  </a:lnTo>
                  <a:lnTo>
                    <a:pt x="420" y="149"/>
                  </a:lnTo>
                  <a:lnTo>
                    <a:pt x="423" y="154"/>
                  </a:lnTo>
                  <a:lnTo>
                    <a:pt x="425" y="161"/>
                  </a:lnTo>
                  <a:lnTo>
                    <a:pt x="426" y="174"/>
                  </a:lnTo>
                  <a:lnTo>
                    <a:pt x="428" y="185"/>
                  </a:lnTo>
                  <a:lnTo>
                    <a:pt x="432" y="195"/>
                  </a:lnTo>
                  <a:lnTo>
                    <a:pt x="437" y="204"/>
                  </a:lnTo>
                  <a:lnTo>
                    <a:pt x="441" y="216"/>
                  </a:lnTo>
                  <a:lnTo>
                    <a:pt x="445" y="227"/>
                  </a:lnTo>
                  <a:lnTo>
                    <a:pt x="450" y="238"/>
                  </a:lnTo>
                  <a:lnTo>
                    <a:pt x="461" y="260"/>
                  </a:lnTo>
                  <a:lnTo>
                    <a:pt x="462" y="265"/>
                  </a:lnTo>
                  <a:lnTo>
                    <a:pt x="463" y="269"/>
                  </a:lnTo>
                  <a:lnTo>
                    <a:pt x="463" y="272"/>
                  </a:lnTo>
                  <a:lnTo>
                    <a:pt x="461" y="276"/>
                  </a:lnTo>
                  <a:lnTo>
                    <a:pt x="460" y="276"/>
                  </a:lnTo>
                  <a:lnTo>
                    <a:pt x="460" y="276"/>
                  </a:lnTo>
                  <a:lnTo>
                    <a:pt x="465" y="251"/>
                  </a:lnTo>
                  <a:lnTo>
                    <a:pt x="448" y="216"/>
                  </a:lnTo>
                  <a:lnTo>
                    <a:pt x="433" y="181"/>
                  </a:lnTo>
                  <a:lnTo>
                    <a:pt x="430" y="174"/>
                  </a:lnTo>
                  <a:lnTo>
                    <a:pt x="429" y="167"/>
                  </a:lnTo>
                  <a:lnTo>
                    <a:pt x="429" y="154"/>
                  </a:lnTo>
                  <a:lnTo>
                    <a:pt x="423" y="133"/>
                  </a:lnTo>
                  <a:lnTo>
                    <a:pt x="415" y="113"/>
                  </a:lnTo>
                  <a:lnTo>
                    <a:pt x="414" y="111"/>
                  </a:lnTo>
                  <a:lnTo>
                    <a:pt x="415" y="109"/>
                  </a:lnTo>
                  <a:lnTo>
                    <a:pt x="416" y="108"/>
                  </a:lnTo>
                  <a:lnTo>
                    <a:pt x="418" y="106"/>
                  </a:lnTo>
                  <a:lnTo>
                    <a:pt x="419" y="94"/>
                  </a:lnTo>
                  <a:lnTo>
                    <a:pt x="416" y="83"/>
                  </a:lnTo>
                  <a:lnTo>
                    <a:pt x="416" y="80"/>
                  </a:lnTo>
                  <a:lnTo>
                    <a:pt x="417" y="78"/>
                  </a:lnTo>
                  <a:lnTo>
                    <a:pt x="418" y="75"/>
                  </a:lnTo>
                  <a:lnTo>
                    <a:pt x="418" y="73"/>
                  </a:lnTo>
                  <a:lnTo>
                    <a:pt x="417" y="68"/>
                  </a:lnTo>
                  <a:lnTo>
                    <a:pt x="415" y="64"/>
                  </a:lnTo>
                  <a:lnTo>
                    <a:pt x="411" y="60"/>
                  </a:lnTo>
                  <a:lnTo>
                    <a:pt x="408" y="58"/>
                  </a:lnTo>
                  <a:lnTo>
                    <a:pt x="400" y="47"/>
                  </a:lnTo>
                  <a:lnTo>
                    <a:pt x="391" y="36"/>
                  </a:lnTo>
                  <a:lnTo>
                    <a:pt x="391" y="34"/>
                  </a:lnTo>
                  <a:lnTo>
                    <a:pt x="390" y="34"/>
                  </a:lnTo>
                  <a:lnTo>
                    <a:pt x="395" y="27"/>
                  </a:lnTo>
                  <a:lnTo>
                    <a:pt x="397" y="19"/>
                  </a:lnTo>
                  <a:lnTo>
                    <a:pt x="395" y="10"/>
                  </a:lnTo>
                  <a:lnTo>
                    <a:pt x="392" y="6"/>
                  </a:lnTo>
                  <a:lnTo>
                    <a:pt x="389" y="1"/>
                  </a:lnTo>
                  <a:lnTo>
                    <a:pt x="382" y="0"/>
                  </a:lnTo>
                  <a:lnTo>
                    <a:pt x="375" y="2"/>
                  </a:lnTo>
                  <a:lnTo>
                    <a:pt x="362" y="9"/>
                  </a:lnTo>
                  <a:lnTo>
                    <a:pt x="361" y="10"/>
                  </a:lnTo>
                  <a:lnTo>
                    <a:pt x="360" y="12"/>
                  </a:lnTo>
                  <a:lnTo>
                    <a:pt x="356" y="13"/>
                  </a:lnTo>
                  <a:lnTo>
                    <a:pt x="350" y="9"/>
                  </a:lnTo>
                  <a:lnTo>
                    <a:pt x="348" y="14"/>
                  </a:lnTo>
                  <a:lnTo>
                    <a:pt x="342" y="17"/>
                  </a:lnTo>
                  <a:lnTo>
                    <a:pt x="352" y="21"/>
                  </a:lnTo>
                  <a:lnTo>
                    <a:pt x="352" y="22"/>
                  </a:lnTo>
                  <a:lnTo>
                    <a:pt x="331" y="40"/>
                  </a:lnTo>
                  <a:lnTo>
                    <a:pt x="294" y="76"/>
                  </a:lnTo>
                  <a:lnTo>
                    <a:pt x="285" y="86"/>
                  </a:lnTo>
                  <a:lnTo>
                    <a:pt x="252" y="125"/>
                  </a:lnTo>
                  <a:lnTo>
                    <a:pt x="238" y="142"/>
                  </a:lnTo>
                  <a:lnTo>
                    <a:pt x="222" y="162"/>
                  </a:lnTo>
                  <a:lnTo>
                    <a:pt x="206" y="182"/>
                  </a:lnTo>
                  <a:lnTo>
                    <a:pt x="193" y="201"/>
                  </a:lnTo>
                  <a:lnTo>
                    <a:pt x="182" y="218"/>
                  </a:lnTo>
                  <a:lnTo>
                    <a:pt x="172" y="235"/>
                  </a:lnTo>
                  <a:lnTo>
                    <a:pt x="169" y="237"/>
                  </a:lnTo>
                  <a:lnTo>
                    <a:pt x="167" y="235"/>
                  </a:lnTo>
                  <a:lnTo>
                    <a:pt x="163" y="235"/>
                  </a:lnTo>
                  <a:lnTo>
                    <a:pt x="161" y="235"/>
                  </a:lnTo>
                  <a:lnTo>
                    <a:pt x="163" y="235"/>
                  </a:lnTo>
                  <a:lnTo>
                    <a:pt x="156" y="237"/>
                  </a:lnTo>
                  <a:lnTo>
                    <a:pt x="151" y="239"/>
                  </a:lnTo>
                  <a:lnTo>
                    <a:pt x="146" y="242"/>
                  </a:lnTo>
                  <a:lnTo>
                    <a:pt x="141" y="245"/>
                  </a:lnTo>
                  <a:lnTo>
                    <a:pt x="136" y="253"/>
                  </a:lnTo>
                  <a:lnTo>
                    <a:pt x="131" y="262"/>
                  </a:lnTo>
                  <a:lnTo>
                    <a:pt x="128" y="271"/>
                  </a:lnTo>
                  <a:lnTo>
                    <a:pt x="128" y="280"/>
                  </a:lnTo>
                  <a:lnTo>
                    <a:pt x="129" y="295"/>
                  </a:lnTo>
                  <a:lnTo>
                    <a:pt x="132" y="301"/>
                  </a:lnTo>
                  <a:lnTo>
                    <a:pt x="136" y="309"/>
                  </a:lnTo>
                  <a:lnTo>
                    <a:pt x="126" y="321"/>
                  </a:lnTo>
                  <a:lnTo>
                    <a:pt x="124" y="324"/>
                  </a:lnTo>
                  <a:lnTo>
                    <a:pt x="120" y="326"/>
                  </a:lnTo>
                  <a:lnTo>
                    <a:pt x="116" y="332"/>
                  </a:lnTo>
                  <a:lnTo>
                    <a:pt x="116" y="333"/>
                  </a:lnTo>
                  <a:lnTo>
                    <a:pt x="118" y="335"/>
                  </a:lnTo>
                  <a:lnTo>
                    <a:pt x="128" y="329"/>
                  </a:lnTo>
                  <a:lnTo>
                    <a:pt x="136" y="321"/>
                  </a:lnTo>
                  <a:lnTo>
                    <a:pt x="140" y="317"/>
                  </a:lnTo>
                  <a:lnTo>
                    <a:pt x="141" y="319"/>
                  </a:lnTo>
                  <a:lnTo>
                    <a:pt x="143" y="319"/>
                  </a:lnTo>
                  <a:lnTo>
                    <a:pt x="143" y="321"/>
                  </a:lnTo>
                  <a:lnTo>
                    <a:pt x="143" y="322"/>
                  </a:lnTo>
                  <a:lnTo>
                    <a:pt x="129" y="335"/>
                  </a:lnTo>
                  <a:lnTo>
                    <a:pt x="117" y="345"/>
                  </a:lnTo>
                  <a:lnTo>
                    <a:pt x="91" y="363"/>
                  </a:lnTo>
                  <a:lnTo>
                    <a:pt x="87" y="365"/>
                  </a:lnTo>
                  <a:lnTo>
                    <a:pt x="91" y="365"/>
                  </a:lnTo>
                  <a:lnTo>
                    <a:pt x="101" y="363"/>
                  </a:lnTo>
                  <a:lnTo>
                    <a:pt x="113" y="358"/>
                  </a:lnTo>
                  <a:lnTo>
                    <a:pt x="120" y="351"/>
                  </a:lnTo>
                  <a:lnTo>
                    <a:pt x="143" y="336"/>
                  </a:lnTo>
                  <a:lnTo>
                    <a:pt x="149" y="330"/>
                  </a:lnTo>
                  <a:lnTo>
                    <a:pt x="151" y="332"/>
                  </a:lnTo>
                  <a:lnTo>
                    <a:pt x="153" y="332"/>
                  </a:lnTo>
                  <a:lnTo>
                    <a:pt x="154" y="335"/>
                  </a:lnTo>
                  <a:lnTo>
                    <a:pt x="156" y="339"/>
                  </a:lnTo>
                  <a:lnTo>
                    <a:pt x="158" y="343"/>
                  </a:lnTo>
                  <a:lnTo>
                    <a:pt x="159" y="346"/>
                  </a:lnTo>
                  <a:lnTo>
                    <a:pt x="156" y="353"/>
                  </a:lnTo>
                  <a:lnTo>
                    <a:pt x="156" y="361"/>
                  </a:lnTo>
                  <a:lnTo>
                    <a:pt x="158" y="379"/>
                  </a:lnTo>
                  <a:lnTo>
                    <a:pt x="161" y="396"/>
                  </a:lnTo>
                  <a:lnTo>
                    <a:pt x="166" y="413"/>
                  </a:lnTo>
                  <a:lnTo>
                    <a:pt x="167" y="431"/>
                  </a:lnTo>
                  <a:lnTo>
                    <a:pt x="167" y="433"/>
                  </a:lnTo>
                  <a:lnTo>
                    <a:pt x="165" y="439"/>
                  </a:lnTo>
                  <a:lnTo>
                    <a:pt x="159" y="442"/>
                  </a:lnTo>
                  <a:lnTo>
                    <a:pt x="148" y="444"/>
                  </a:lnTo>
                  <a:lnTo>
                    <a:pt x="133" y="444"/>
                  </a:lnTo>
                  <a:lnTo>
                    <a:pt x="116" y="444"/>
                  </a:lnTo>
                  <a:lnTo>
                    <a:pt x="101" y="446"/>
                  </a:lnTo>
                  <a:lnTo>
                    <a:pt x="99" y="446"/>
                  </a:lnTo>
                  <a:lnTo>
                    <a:pt x="97" y="447"/>
                  </a:lnTo>
                  <a:lnTo>
                    <a:pt x="91" y="448"/>
                  </a:lnTo>
                  <a:lnTo>
                    <a:pt x="87" y="451"/>
                  </a:lnTo>
                  <a:lnTo>
                    <a:pt x="81" y="451"/>
                  </a:lnTo>
                  <a:lnTo>
                    <a:pt x="81" y="452"/>
                  </a:lnTo>
                  <a:lnTo>
                    <a:pt x="77" y="454"/>
                  </a:lnTo>
                  <a:lnTo>
                    <a:pt x="77" y="456"/>
                  </a:lnTo>
                  <a:lnTo>
                    <a:pt x="79" y="458"/>
                  </a:lnTo>
                  <a:lnTo>
                    <a:pt x="81" y="458"/>
                  </a:lnTo>
                  <a:lnTo>
                    <a:pt x="85" y="458"/>
                  </a:lnTo>
                  <a:lnTo>
                    <a:pt x="89" y="456"/>
                  </a:lnTo>
                  <a:lnTo>
                    <a:pt x="94" y="455"/>
                  </a:lnTo>
                  <a:lnTo>
                    <a:pt x="97" y="454"/>
                  </a:lnTo>
                  <a:lnTo>
                    <a:pt x="126" y="453"/>
                  </a:lnTo>
                  <a:lnTo>
                    <a:pt x="139" y="453"/>
                  </a:lnTo>
                  <a:lnTo>
                    <a:pt x="151" y="454"/>
                  </a:lnTo>
                  <a:lnTo>
                    <a:pt x="156" y="454"/>
                  </a:lnTo>
                  <a:lnTo>
                    <a:pt x="162" y="452"/>
                  </a:lnTo>
                  <a:lnTo>
                    <a:pt x="168" y="449"/>
                  </a:lnTo>
                  <a:lnTo>
                    <a:pt x="172" y="442"/>
                  </a:lnTo>
                  <a:lnTo>
                    <a:pt x="174" y="431"/>
                  </a:lnTo>
                  <a:lnTo>
                    <a:pt x="174" y="419"/>
                  </a:lnTo>
                  <a:lnTo>
                    <a:pt x="172" y="410"/>
                  </a:lnTo>
                  <a:lnTo>
                    <a:pt x="168" y="392"/>
                  </a:lnTo>
                  <a:lnTo>
                    <a:pt x="166" y="377"/>
                  </a:lnTo>
                  <a:lnTo>
                    <a:pt x="165" y="361"/>
                  </a:lnTo>
                  <a:lnTo>
                    <a:pt x="165" y="356"/>
                  </a:lnTo>
                  <a:lnTo>
                    <a:pt x="167" y="356"/>
                  </a:lnTo>
                  <a:lnTo>
                    <a:pt x="168" y="356"/>
                  </a:lnTo>
                  <a:lnTo>
                    <a:pt x="169" y="358"/>
                  </a:lnTo>
                  <a:lnTo>
                    <a:pt x="172" y="358"/>
                  </a:lnTo>
                  <a:lnTo>
                    <a:pt x="173" y="360"/>
                  </a:lnTo>
                  <a:lnTo>
                    <a:pt x="176" y="360"/>
                  </a:lnTo>
                  <a:lnTo>
                    <a:pt x="178" y="360"/>
                  </a:lnTo>
                  <a:lnTo>
                    <a:pt x="178" y="361"/>
                  </a:lnTo>
                  <a:lnTo>
                    <a:pt x="186" y="390"/>
                  </a:lnTo>
                  <a:lnTo>
                    <a:pt x="192" y="410"/>
                  </a:lnTo>
                  <a:lnTo>
                    <a:pt x="193" y="417"/>
                  </a:lnTo>
                  <a:lnTo>
                    <a:pt x="195" y="426"/>
                  </a:lnTo>
                  <a:lnTo>
                    <a:pt x="197" y="442"/>
                  </a:lnTo>
                  <a:lnTo>
                    <a:pt x="196" y="453"/>
                  </a:lnTo>
                  <a:lnTo>
                    <a:pt x="193" y="462"/>
                  </a:lnTo>
                  <a:lnTo>
                    <a:pt x="189" y="467"/>
                  </a:lnTo>
                  <a:lnTo>
                    <a:pt x="182" y="471"/>
                  </a:lnTo>
                  <a:lnTo>
                    <a:pt x="168" y="472"/>
                  </a:lnTo>
                  <a:lnTo>
                    <a:pt x="168" y="471"/>
                  </a:lnTo>
                  <a:lnTo>
                    <a:pt x="165" y="471"/>
                  </a:lnTo>
                  <a:lnTo>
                    <a:pt x="140" y="469"/>
                  </a:lnTo>
                  <a:lnTo>
                    <a:pt x="106" y="468"/>
                  </a:lnTo>
                  <a:lnTo>
                    <a:pt x="72" y="469"/>
                  </a:lnTo>
                  <a:lnTo>
                    <a:pt x="66" y="471"/>
                  </a:lnTo>
                  <a:lnTo>
                    <a:pt x="58" y="471"/>
                  </a:lnTo>
                  <a:lnTo>
                    <a:pt x="56" y="467"/>
                  </a:lnTo>
                  <a:lnTo>
                    <a:pt x="56" y="466"/>
                  </a:lnTo>
                  <a:lnTo>
                    <a:pt x="62" y="452"/>
                  </a:lnTo>
                  <a:lnTo>
                    <a:pt x="63" y="440"/>
                  </a:lnTo>
                  <a:lnTo>
                    <a:pt x="62" y="433"/>
                  </a:lnTo>
                  <a:lnTo>
                    <a:pt x="58" y="425"/>
                  </a:lnTo>
                  <a:lnTo>
                    <a:pt x="49" y="411"/>
                  </a:lnTo>
                  <a:lnTo>
                    <a:pt x="38" y="400"/>
                  </a:lnTo>
                  <a:lnTo>
                    <a:pt x="32" y="393"/>
                  </a:lnTo>
                  <a:lnTo>
                    <a:pt x="24" y="387"/>
                  </a:lnTo>
                  <a:lnTo>
                    <a:pt x="11" y="373"/>
                  </a:lnTo>
                  <a:lnTo>
                    <a:pt x="8" y="373"/>
                  </a:lnTo>
                  <a:lnTo>
                    <a:pt x="6" y="371"/>
                  </a:lnTo>
                  <a:lnTo>
                    <a:pt x="4" y="371"/>
                  </a:lnTo>
                  <a:lnTo>
                    <a:pt x="0" y="376"/>
                  </a:lnTo>
                  <a:lnTo>
                    <a:pt x="17" y="394"/>
                  </a:lnTo>
                  <a:lnTo>
                    <a:pt x="24" y="398"/>
                  </a:lnTo>
                  <a:lnTo>
                    <a:pt x="31" y="403"/>
                  </a:lnTo>
                  <a:lnTo>
                    <a:pt x="36" y="410"/>
                  </a:lnTo>
                  <a:lnTo>
                    <a:pt x="43" y="415"/>
                  </a:lnTo>
                  <a:lnTo>
                    <a:pt x="48" y="423"/>
                  </a:lnTo>
                  <a:lnTo>
                    <a:pt x="50" y="430"/>
                  </a:lnTo>
                  <a:lnTo>
                    <a:pt x="51" y="438"/>
                  </a:lnTo>
                  <a:lnTo>
                    <a:pt x="50" y="446"/>
                  </a:lnTo>
                  <a:lnTo>
                    <a:pt x="49" y="455"/>
                  </a:lnTo>
                  <a:lnTo>
                    <a:pt x="43" y="463"/>
                  </a:lnTo>
                  <a:lnTo>
                    <a:pt x="36" y="469"/>
                  </a:lnTo>
                  <a:lnTo>
                    <a:pt x="29" y="476"/>
                  </a:lnTo>
                  <a:lnTo>
                    <a:pt x="25" y="487"/>
                  </a:lnTo>
                  <a:lnTo>
                    <a:pt x="25" y="492"/>
                  </a:lnTo>
                  <a:lnTo>
                    <a:pt x="27" y="497"/>
                  </a:lnTo>
                  <a:lnTo>
                    <a:pt x="31" y="501"/>
                  </a:lnTo>
                  <a:lnTo>
                    <a:pt x="42" y="506"/>
                  </a:lnTo>
                  <a:lnTo>
                    <a:pt x="45" y="510"/>
                  </a:lnTo>
                  <a:lnTo>
                    <a:pt x="47" y="516"/>
                  </a:lnTo>
                  <a:lnTo>
                    <a:pt x="51" y="520"/>
                  </a:lnTo>
                  <a:lnTo>
                    <a:pt x="62" y="528"/>
                  </a:lnTo>
                  <a:lnTo>
                    <a:pt x="72" y="531"/>
                  </a:lnTo>
                  <a:lnTo>
                    <a:pt x="76" y="533"/>
                  </a:lnTo>
                  <a:lnTo>
                    <a:pt x="79" y="533"/>
                  </a:lnTo>
                  <a:lnTo>
                    <a:pt x="87" y="536"/>
                  </a:lnTo>
                  <a:lnTo>
                    <a:pt x="88" y="538"/>
                  </a:lnTo>
                  <a:lnTo>
                    <a:pt x="89" y="539"/>
                  </a:lnTo>
                  <a:lnTo>
                    <a:pt x="98" y="544"/>
                  </a:lnTo>
                  <a:lnTo>
                    <a:pt x="107" y="545"/>
                  </a:lnTo>
                  <a:lnTo>
                    <a:pt x="120" y="545"/>
                  </a:lnTo>
                  <a:lnTo>
                    <a:pt x="127" y="545"/>
                  </a:lnTo>
                  <a:lnTo>
                    <a:pt x="134" y="546"/>
                  </a:lnTo>
                  <a:lnTo>
                    <a:pt x="141" y="547"/>
                  </a:lnTo>
                  <a:lnTo>
                    <a:pt x="147" y="547"/>
                  </a:lnTo>
                  <a:lnTo>
                    <a:pt x="156" y="545"/>
                  </a:lnTo>
                  <a:lnTo>
                    <a:pt x="182" y="545"/>
                  </a:lnTo>
                  <a:lnTo>
                    <a:pt x="212" y="545"/>
                  </a:lnTo>
                  <a:lnTo>
                    <a:pt x="243" y="546"/>
                  </a:lnTo>
                  <a:lnTo>
                    <a:pt x="274" y="547"/>
                  </a:lnTo>
                  <a:lnTo>
                    <a:pt x="304" y="549"/>
                  </a:lnTo>
                  <a:lnTo>
                    <a:pt x="310" y="550"/>
                  </a:lnTo>
                  <a:lnTo>
                    <a:pt x="315" y="552"/>
                  </a:lnTo>
                  <a:lnTo>
                    <a:pt x="321" y="552"/>
                  </a:lnTo>
                  <a:lnTo>
                    <a:pt x="327" y="551"/>
                  </a:lnTo>
                  <a:lnTo>
                    <a:pt x="328" y="546"/>
                  </a:lnTo>
                  <a:lnTo>
                    <a:pt x="327" y="544"/>
                  </a:lnTo>
                  <a:lnTo>
                    <a:pt x="321" y="531"/>
                  </a:lnTo>
                  <a:lnTo>
                    <a:pt x="316" y="519"/>
                  </a:lnTo>
                  <a:lnTo>
                    <a:pt x="312" y="507"/>
                  </a:lnTo>
                  <a:lnTo>
                    <a:pt x="311" y="495"/>
                  </a:lnTo>
                  <a:lnTo>
                    <a:pt x="311" y="471"/>
                  </a:lnTo>
                  <a:lnTo>
                    <a:pt x="315" y="446"/>
                  </a:lnTo>
                  <a:lnTo>
                    <a:pt x="324" y="448"/>
                  </a:lnTo>
                  <a:lnTo>
                    <a:pt x="324" y="449"/>
                  </a:lnTo>
                  <a:lnTo>
                    <a:pt x="342" y="449"/>
                  </a:lnTo>
                  <a:lnTo>
                    <a:pt x="361" y="447"/>
                  </a:lnTo>
                  <a:lnTo>
                    <a:pt x="379" y="441"/>
                  </a:lnTo>
                  <a:lnTo>
                    <a:pt x="399" y="433"/>
                  </a:lnTo>
                  <a:lnTo>
                    <a:pt x="406" y="426"/>
                  </a:lnTo>
                  <a:lnTo>
                    <a:pt x="413" y="416"/>
                  </a:lnTo>
                  <a:lnTo>
                    <a:pt x="416" y="406"/>
                  </a:lnTo>
                  <a:lnTo>
                    <a:pt x="416" y="396"/>
                  </a:lnTo>
                  <a:lnTo>
                    <a:pt x="415" y="384"/>
                  </a:lnTo>
                  <a:lnTo>
                    <a:pt x="416" y="371"/>
                  </a:lnTo>
                  <a:lnTo>
                    <a:pt x="418" y="364"/>
                  </a:lnTo>
                  <a:lnTo>
                    <a:pt x="422" y="360"/>
                  </a:lnTo>
                  <a:lnTo>
                    <a:pt x="423" y="359"/>
                  </a:lnTo>
                  <a:lnTo>
                    <a:pt x="425" y="357"/>
                  </a:lnTo>
                  <a:lnTo>
                    <a:pt x="429" y="351"/>
                  </a:lnTo>
                  <a:lnTo>
                    <a:pt x="429" y="347"/>
                  </a:lnTo>
                  <a:lnTo>
                    <a:pt x="428" y="344"/>
                  </a:lnTo>
                  <a:lnTo>
                    <a:pt x="426" y="342"/>
                  </a:lnTo>
                  <a:lnTo>
                    <a:pt x="424" y="340"/>
                  </a:lnTo>
                  <a:lnTo>
                    <a:pt x="428" y="337"/>
                  </a:lnTo>
                  <a:lnTo>
                    <a:pt x="430" y="334"/>
                  </a:lnTo>
                  <a:lnTo>
                    <a:pt x="431" y="328"/>
                  </a:lnTo>
                  <a:lnTo>
                    <a:pt x="429" y="322"/>
                  </a:lnTo>
                  <a:lnTo>
                    <a:pt x="427" y="320"/>
                  </a:lnTo>
                  <a:lnTo>
                    <a:pt x="426" y="316"/>
                  </a:lnTo>
                  <a:lnTo>
                    <a:pt x="424" y="307"/>
                  </a:lnTo>
                  <a:lnTo>
                    <a:pt x="423" y="300"/>
                  </a:lnTo>
                  <a:lnTo>
                    <a:pt x="425" y="296"/>
                  </a:lnTo>
                  <a:lnTo>
                    <a:pt x="428" y="294"/>
                  </a:lnTo>
                  <a:lnTo>
                    <a:pt x="435" y="291"/>
                  </a:lnTo>
                  <a:lnTo>
                    <a:pt x="442" y="289"/>
                  </a:lnTo>
                  <a:lnTo>
                    <a:pt x="456" y="283"/>
                  </a:lnTo>
                  <a:lnTo>
                    <a:pt x="462" y="280"/>
                  </a:lnTo>
                  <a:lnTo>
                    <a:pt x="466" y="276"/>
                  </a:lnTo>
                  <a:lnTo>
                    <a:pt x="468" y="270"/>
                  </a:lnTo>
                  <a:lnTo>
                    <a:pt x="468" y="265"/>
                  </a:lnTo>
                  <a:lnTo>
                    <a:pt x="465" y="251"/>
                  </a:lnTo>
                  <a:lnTo>
                    <a:pt x="460" y="276"/>
                  </a:lnTo>
                  <a:lnTo>
                    <a:pt x="47" y="491"/>
                  </a:lnTo>
                  <a:lnTo>
                    <a:pt x="45" y="494"/>
                  </a:lnTo>
                  <a:lnTo>
                    <a:pt x="45" y="499"/>
                  </a:lnTo>
                  <a:lnTo>
                    <a:pt x="42" y="500"/>
                  </a:lnTo>
                  <a:lnTo>
                    <a:pt x="38" y="497"/>
                  </a:lnTo>
                  <a:lnTo>
                    <a:pt x="35" y="495"/>
                  </a:lnTo>
                  <a:lnTo>
                    <a:pt x="34" y="494"/>
                  </a:lnTo>
                  <a:lnTo>
                    <a:pt x="33" y="491"/>
                  </a:lnTo>
                  <a:lnTo>
                    <a:pt x="34" y="487"/>
                  </a:lnTo>
                  <a:lnTo>
                    <a:pt x="36" y="483"/>
                  </a:lnTo>
                  <a:lnTo>
                    <a:pt x="43" y="481"/>
                  </a:lnTo>
                  <a:lnTo>
                    <a:pt x="47" y="481"/>
                  </a:lnTo>
                  <a:lnTo>
                    <a:pt x="49" y="483"/>
                  </a:lnTo>
                  <a:lnTo>
                    <a:pt x="47" y="487"/>
                  </a:lnTo>
                  <a:lnTo>
                    <a:pt x="47" y="491"/>
                  </a:lnTo>
                  <a:lnTo>
                    <a:pt x="460" y="276"/>
                  </a:lnTo>
                  <a:lnTo>
                    <a:pt x="72" y="524"/>
                  </a:lnTo>
                  <a:lnTo>
                    <a:pt x="66" y="523"/>
                  </a:lnTo>
                  <a:lnTo>
                    <a:pt x="62" y="521"/>
                  </a:lnTo>
                  <a:lnTo>
                    <a:pt x="60" y="518"/>
                  </a:lnTo>
                  <a:lnTo>
                    <a:pt x="58" y="512"/>
                  </a:lnTo>
                  <a:lnTo>
                    <a:pt x="55" y="501"/>
                  </a:lnTo>
                  <a:lnTo>
                    <a:pt x="56" y="487"/>
                  </a:lnTo>
                  <a:lnTo>
                    <a:pt x="58" y="485"/>
                  </a:lnTo>
                  <a:lnTo>
                    <a:pt x="68" y="483"/>
                  </a:lnTo>
                  <a:lnTo>
                    <a:pt x="71" y="481"/>
                  </a:lnTo>
                  <a:lnTo>
                    <a:pt x="75" y="481"/>
                  </a:lnTo>
                  <a:lnTo>
                    <a:pt x="77" y="483"/>
                  </a:lnTo>
                  <a:lnTo>
                    <a:pt x="76" y="490"/>
                  </a:lnTo>
                  <a:lnTo>
                    <a:pt x="75" y="497"/>
                  </a:lnTo>
                  <a:lnTo>
                    <a:pt x="75" y="515"/>
                  </a:lnTo>
                  <a:lnTo>
                    <a:pt x="77" y="522"/>
                  </a:lnTo>
                  <a:lnTo>
                    <a:pt x="72" y="524"/>
                  </a:lnTo>
                  <a:lnTo>
                    <a:pt x="460" y="276"/>
                  </a:lnTo>
                  <a:lnTo>
                    <a:pt x="414" y="102"/>
                  </a:lnTo>
                  <a:lnTo>
                    <a:pt x="413" y="104"/>
                  </a:lnTo>
                  <a:lnTo>
                    <a:pt x="410" y="104"/>
                  </a:lnTo>
                  <a:lnTo>
                    <a:pt x="409" y="100"/>
                  </a:lnTo>
                  <a:lnTo>
                    <a:pt x="410" y="96"/>
                  </a:lnTo>
                  <a:lnTo>
                    <a:pt x="413" y="96"/>
                  </a:lnTo>
                  <a:lnTo>
                    <a:pt x="414" y="98"/>
                  </a:lnTo>
                  <a:lnTo>
                    <a:pt x="414" y="102"/>
                  </a:lnTo>
                  <a:lnTo>
                    <a:pt x="460" y="276"/>
                  </a:lnTo>
                  <a:lnTo>
                    <a:pt x="178" y="239"/>
                  </a:lnTo>
                  <a:lnTo>
                    <a:pt x="193" y="213"/>
                  </a:lnTo>
                  <a:lnTo>
                    <a:pt x="211" y="188"/>
                  </a:lnTo>
                  <a:lnTo>
                    <a:pt x="249" y="139"/>
                  </a:lnTo>
                  <a:lnTo>
                    <a:pt x="286" y="96"/>
                  </a:lnTo>
                  <a:lnTo>
                    <a:pt x="328" y="54"/>
                  </a:lnTo>
                  <a:lnTo>
                    <a:pt x="351" y="34"/>
                  </a:lnTo>
                  <a:lnTo>
                    <a:pt x="376" y="17"/>
                  </a:lnTo>
                  <a:lnTo>
                    <a:pt x="380" y="12"/>
                  </a:lnTo>
                  <a:lnTo>
                    <a:pt x="382" y="11"/>
                  </a:lnTo>
                  <a:lnTo>
                    <a:pt x="385" y="13"/>
                  </a:lnTo>
                  <a:lnTo>
                    <a:pt x="389" y="15"/>
                  </a:lnTo>
                  <a:lnTo>
                    <a:pt x="389" y="22"/>
                  </a:lnTo>
                  <a:lnTo>
                    <a:pt x="387" y="28"/>
                  </a:lnTo>
                  <a:lnTo>
                    <a:pt x="384" y="32"/>
                  </a:lnTo>
                  <a:lnTo>
                    <a:pt x="381" y="34"/>
                  </a:lnTo>
                  <a:lnTo>
                    <a:pt x="386" y="39"/>
                  </a:lnTo>
                  <a:lnTo>
                    <a:pt x="392" y="46"/>
                  </a:lnTo>
                  <a:lnTo>
                    <a:pt x="404" y="60"/>
                  </a:lnTo>
                  <a:lnTo>
                    <a:pt x="407" y="65"/>
                  </a:lnTo>
                  <a:lnTo>
                    <a:pt x="409" y="67"/>
                  </a:lnTo>
                  <a:lnTo>
                    <a:pt x="412" y="69"/>
                  </a:lnTo>
                  <a:lnTo>
                    <a:pt x="415" y="73"/>
                  </a:lnTo>
                  <a:lnTo>
                    <a:pt x="415" y="74"/>
                  </a:lnTo>
                  <a:lnTo>
                    <a:pt x="414" y="76"/>
                  </a:lnTo>
                  <a:lnTo>
                    <a:pt x="409" y="81"/>
                  </a:lnTo>
                  <a:lnTo>
                    <a:pt x="404" y="83"/>
                  </a:lnTo>
                  <a:lnTo>
                    <a:pt x="393" y="85"/>
                  </a:lnTo>
                  <a:lnTo>
                    <a:pt x="375" y="89"/>
                  </a:lnTo>
                  <a:lnTo>
                    <a:pt x="357" y="95"/>
                  </a:lnTo>
                  <a:lnTo>
                    <a:pt x="337" y="102"/>
                  </a:lnTo>
                  <a:lnTo>
                    <a:pt x="317" y="112"/>
                  </a:lnTo>
                  <a:lnTo>
                    <a:pt x="301" y="121"/>
                  </a:lnTo>
                  <a:lnTo>
                    <a:pt x="287" y="131"/>
                  </a:lnTo>
                  <a:lnTo>
                    <a:pt x="273" y="143"/>
                  </a:lnTo>
                  <a:lnTo>
                    <a:pt x="261" y="158"/>
                  </a:lnTo>
                  <a:lnTo>
                    <a:pt x="252" y="169"/>
                  </a:lnTo>
                  <a:lnTo>
                    <a:pt x="242" y="181"/>
                  </a:lnTo>
                  <a:lnTo>
                    <a:pt x="221" y="209"/>
                  </a:lnTo>
                  <a:lnTo>
                    <a:pt x="203" y="237"/>
                  </a:lnTo>
                  <a:lnTo>
                    <a:pt x="200" y="242"/>
                  </a:lnTo>
                  <a:lnTo>
                    <a:pt x="198" y="245"/>
                  </a:lnTo>
                  <a:lnTo>
                    <a:pt x="192" y="253"/>
                  </a:lnTo>
                  <a:lnTo>
                    <a:pt x="191" y="253"/>
                  </a:lnTo>
                  <a:lnTo>
                    <a:pt x="189" y="252"/>
                  </a:lnTo>
                  <a:lnTo>
                    <a:pt x="188" y="249"/>
                  </a:lnTo>
                  <a:lnTo>
                    <a:pt x="186" y="247"/>
                  </a:lnTo>
                  <a:lnTo>
                    <a:pt x="184" y="247"/>
                  </a:lnTo>
                  <a:lnTo>
                    <a:pt x="181" y="247"/>
                  </a:lnTo>
                  <a:lnTo>
                    <a:pt x="179" y="243"/>
                  </a:lnTo>
                  <a:lnTo>
                    <a:pt x="178" y="242"/>
                  </a:lnTo>
                  <a:lnTo>
                    <a:pt x="178" y="239"/>
                  </a:lnTo>
                  <a:lnTo>
                    <a:pt x="460" y="276"/>
                  </a:lnTo>
                  <a:lnTo>
                    <a:pt x="402" y="98"/>
                  </a:lnTo>
                  <a:lnTo>
                    <a:pt x="401" y="102"/>
                  </a:lnTo>
                  <a:lnTo>
                    <a:pt x="397" y="107"/>
                  </a:lnTo>
                  <a:lnTo>
                    <a:pt x="391" y="111"/>
                  </a:lnTo>
                  <a:lnTo>
                    <a:pt x="385" y="113"/>
                  </a:lnTo>
                  <a:lnTo>
                    <a:pt x="376" y="113"/>
                  </a:lnTo>
                  <a:lnTo>
                    <a:pt x="374" y="112"/>
                  </a:lnTo>
                  <a:lnTo>
                    <a:pt x="376" y="102"/>
                  </a:lnTo>
                  <a:lnTo>
                    <a:pt x="377" y="102"/>
                  </a:lnTo>
                  <a:lnTo>
                    <a:pt x="389" y="99"/>
                  </a:lnTo>
                  <a:lnTo>
                    <a:pt x="401" y="96"/>
                  </a:lnTo>
                  <a:lnTo>
                    <a:pt x="402" y="98"/>
                  </a:lnTo>
                  <a:lnTo>
                    <a:pt x="460" y="276"/>
                  </a:lnTo>
                  <a:lnTo>
                    <a:pt x="329" y="115"/>
                  </a:lnTo>
                  <a:lnTo>
                    <a:pt x="331" y="115"/>
                  </a:lnTo>
                  <a:lnTo>
                    <a:pt x="338" y="111"/>
                  </a:lnTo>
                  <a:lnTo>
                    <a:pt x="349" y="108"/>
                  </a:lnTo>
                  <a:lnTo>
                    <a:pt x="356" y="106"/>
                  </a:lnTo>
                  <a:lnTo>
                    <a:pt x="360" y="104"/>
                  </a:lnTo>
                  <a:lnTo>
                    <a:pt x="362" y="104"/>
                  </a:lnTo>
                  <a:lnTo>
                    <a:pt x="363" y="106"/>
                  </a:lnTo>
                  <a:lnTo>
                    <a:pt x="363" y="113"/>
                  </a:lnTo>
                  <a:lnTo>
                    <a:pt x="359" y="121"/>
                  </a:lnTo>
                  <a:lnTo>
                    <a:pt x="352" y="127"/>
                  </a:lnTo>
                  <a:lnTo>
                    <a:pt x="345" y="131"/>
                  </a:lnTo>
                  <a:lnTo>
                    <a:pt x="338" y="133"/>
                  </a:lnTo>
                  <a:lnTo>
                    <a:pt x="333" y="135"/>
                  </a:lnTo>
                  <a:lnTo>
                    <a:pt x="327" y="133"/>
                  </a:lnTo>
                  <a:lnTo>
                    <a:pt x="330" y="125"/>
                  </a:lnTo>
                  <a:lnTo>
                    <a:pt x="329" y="115"/>
                  </a:lnTo>
                  <a:lnTo>
                    <a:pt x="460" y="276"/>
                  </a:lnTo>
                  <a:lnTo>
                    <a:pt x="252" y="292"/>
                  </a:lnTo>
                  <a:lnTo>
                    <a:pt x="247" y="291"/>
                  </a:lnTo>
                  <a:lnTo>
                    <a:pt x="236" y="287"/>
                  </a:lnTo>
                  <a:lnTo>
                    <a:pt x="234" y="287"/>
                  </a:lnTo>
                  <a:lnTo>
                    <a:pt x="234" y="288"/>
                  </a:lnTo>
                  <a:lnTo>
                    <a:pt x="232" y="285"/>
                  </a:lnTo>
                  <a:lnTo>
                    <a:pt x="232" y="282"/>
                  </a:lnTo>
                  <a:lnTo>
                    <a:pt x="229" y="280"/>
                  </a:lnTo>
                  <a:lnTo>
                    <a:pt x="225" y="278"/>
                  </a:lnTo>
                  <a:lnTo>
                    <a:pt x="220" y="276"/>
                  </a:lnTo>
                  <a:lnTo>
                    <a:pt x="217" y="276"/>
                  </a:lnTo>
                  <a:lnTo>
                    <a:pt x="216" y="277"/>
                  </a:lnTo>
                  <a:lnTo>
                    <a:pt x="213" y="276"/>
                  </a:lnTo>
                  <a:lnTo>
                    <a:pt x="215" y="272"/>
                  </a:lnTo>
                  <a:lnTo>
                    <a:pt x="217" y="270"/>
                  </a:lnTo>
                  <a:lnTo>
                    <a:pt x="219" y="261"/>
                  </a:lnTo>
                  <a:lnTo>
                    <a:pt x="220" y="252"/>
                  </a:lnTo>
                  <a:lnTo>
                    <a:pt x="219" y="235"/>
                  </a:lnTo>
                  <a:lnTo>
                    <a:pt x="222" y="224"/>
                  </a:lnTo>
                  <a:lnTo>
                    <a:pt x="228" y="218"/>
                  </a:lnTo>
                  <a:lnTo>
                    <a:pt x="231" y="215"/>
                  </a:lnTo>
                  <a:lnTo>
                    <a:pt x="236" y="208"/>
                  </a:lnTo>
                  <a:lnTo>
                    <a:pt x="240" y="204"/>
                  </a:lnTo>
                  <a:lnTo>
                    <a:pt x="243" y="201"/>
                  </a:lnTo>
                  <a:lnTo>
                    <a:pt x="245" y="199"/>
                  </a:lnTo>
                  <a:lnTo>
                    <a:pt x="249" y="195"/>
                  </a:lnTo>
                  <a:lnTo>
                    <a:pt x="253" y="192"/>
                  </a:lnTo>
                  <a:lnTo>
                    <a:pt x="256" y="192"/>
                  </a:lnTo>
                  <a:lnTo>
                    <a:pt x="258" y="198"/>
                  </a:lnTo>
                  <a:lnTo>
                    <a:pt x="259" y="201"/>
                  </a:lnTo>
                  <a:lnTo>
                    <a:pt x="259" y="210"/>
                  </a:lnTo>
                  <a:lnTo>
                    <a:pt x="256" y="217"/>
                  </a:lnTo>
                  <a:lnTo>
                    <a:pt x="251" y="224"/>
                  </a:lnTo>
                  <a:lnTo>
                    <a:pt x="244" y="230"/>
                  </a:lnTo>
                  <a:lnTo>
                    <a:pt x="236" y="240"/>
                  </a:lnTo>
                  <a:lnTo>
                    <a:pt x="234" y="245"/>
                  </a:lnTo>
                  <a:lnTo>
                    <a:pt x="234" y="251"/>
                  </a:lnTo>
                  <a:lnTo>
                    <a:pt x="234" y="253"/>
                  </a:lnTo>
                  <a:lnTo>
                    <a:pt x="242" y="245"/>
                  </a:lnTo>
                  <a:lnTo>
                    <a:pt x="246" y="238"/>
                  </a:lnTo>
                  <a:lnTo>
                    <a:pt x="253" y="231"/>
                  </a:lnTo>
                  <a:lnTo>
                    <a:pt x="260" y="227"/>
                  </a:lnTo>
                  <a:lnTo>
                    <a:pt x="267" y="220"/>
                  </a:lnTo>
                  <a:lnTo>
                    <a:pt x="269" y="215"/>
                  </a:lnTo>
                  <a:lnTo>
                    <a:pt x="269" y="209"/>
                  </a:lnTo>
                  <a:lnTo>
                    <a:pt x="267" y="197"/>
                  </a:lnTo>
                  <a:lnTo>
                    <a:pt x="269" y="197"/>
                  </a:lnTo>
                  <a:lnTo>
                    <a:pt x="271" y="196"/>
                  </a:lnTo>
                  <a:lnTo>
                    <a:pt x="274" y="194"/>
                  </a:lnTo>
                  <a:lnTo>
                    <a:pt x="275" y="195"/>
                  </a:lnTo>
                  <a:lnTo>
                    <a:pt x="279" y="199"/>
                  </a:lnTo>
                  <a:lnTo>
                    <a:pt x="281" y="204"/>
                  </a:lnTo>
                  <a:lnTo>
                    <a:pt x="283" y="212"/>
                  </a:lnTo>
                  <a:lnTo>
                    <a:pt x="284" y="220"/>
                  </a:lnTo>
                  <a:lnTo>
                    <a:pt x="282" y="228"/>
                  </a:lnTo>
                  <a:lnTo>
                    <a:pt x="279" y="235"/>
                  </a:lnTo>
                  <a:lnTo>
                    <a:pt x="259" y="256"/>
                  </a:lnTo>
                  <a:lnTo>
                    <a:pt x="259" y="266"/>
                  </a:lnTo>
                  <a:lnTo>
                    <a:pt x="260" y="276"/>
                  </a:lnTo>
                  <a:lnTo>
                    <a:pt x="258" y="284"/>
                  </a:lnTo>
                  <a:lnTo>
                    <a:pt x="256" y="288"/>
                  </a:lnTo>
                  <a:lnTo>
                    <a:pt x="252" y="292"/>
                  </a:lnTo>
                  <a:lnTo>
                    <a:pt x="460" y="276"/>
                  </a:lnTo>
                  <a:lnTo>
                    <a:pt x="275" y="179"/>
                  </a:lnTo>
                  <a:lnTo>
                    <a:pt x="269" y="181"/>
                  </a:lnTo>
                  <a:lnTo>
                    <a:pt x="265" y="181"/>
                  </a:lnTo>
                  <a:lnTo>
                    <a:pt x="261" y="179"/>
                  </a:lnTo>
                  <a:lnTo>
                    <a:pt x="258" y="178"/>
                  </a:lnTo>
                  <a:lnTo>
                    <a:pt x="258" y="177"/>
                  </a:lnTo>
                  <a:lnTo>
                    <a:pt x="258" y="176"/>
                  </a:lnTo>
                  <a:lnTo>
                    <a:pt x="264" y="166"/>
                  </a:lnTo>
                  <a:lnTo>
                    <a:pt x="271" y="158"/>
                  </a:lnTo>
                  <a:lnTo>
                    <a:pt x="272" y="158"/>
                  </a:lnTo>
                  <a:lnTo>
                    <a:pt x="287" y="145"/>
                  </a:lnTo>
                  <a:lnTo>
                    <a:pt x="304" y="135"/>
                  </a:lnTo>
                  <a:lnTo>
                    <a:pt x="310" y="131"/>
                  </a:lnTo>
                  <a:lnTo>
                    <a:pt x="313" y="129"/>
                  </a:lnTo>
                  <a:lnTo>
                    <a:pt x="314" y="128"/>
                  </a:lnTo>
                  <a:lnTo>
                    <a:pt x="315" y="129"/>
                  </a:lnTo>
                  <a:lnTo>
                    <a:pt x="315" y="138"/>
                  </a:lnTo>
                  <a:lnTo>
                    <a:pt x="312" y="147"/>
                  </a:lnTo>
                  <a:lnTo>
                    <a:pt x="308" y="155"/>
                  </a:lnTo>
                  <a:lnTo>
                    <a:pt x="300" y="162"/>
                  </a:lnTo>
                  <a:lnTo>
                    <a:pt x="296" y="165"/>
                  </a:lnTo>
                  <a:lnTo>
                    <a:pt x="292" y="166"/>
                  </a:lnTo>
                  <a:lnTo>
                    <a:pt x="288" y="166"/>
                  </a:lnTo>
                  <a:lnTo>
                    <a:pt x="285" y="167"/>
                  </a:lnTo>
                  <a:lnTo>
                    <a:pt x="281" y="172"/>
                  </a:lnTo>
                  <a:lnTo>
                    <a:pt x="280" y="177"/>
                  </a:lnTo>
                  <a:lnTo>
                    <a:pt x="275" y="179"/>
                  </a:lnTo>
                  <a:lnTo>
                    <a:pt x="460" y="276"/>
                  </a:lnTo>
                  <a:lnTo>
                    <a:pt x="213" y="247"/>
                  </a:lnTo>
                  <a:lnTo>
                    <a:pt x="213" y="255"/>
                  </a:lnTo>
                  <a:lnTo>
                    <a:pt x="212" y="260"/>
                  </a:lnTo>
                  <a:lnTo>
                    <a:pt x="210" y="267"/>
                  </a:lnTo>
                  <a:lnTo>
                    <a:pt x="206" y="272"/>
                  </a:lnTo>
                  <a:lnTo>
                    <a:pt x="201" y="276"/>
                  </a:lnTo>
                  <a:lnTo>
                    <a:pt x="199" y="275"/>
                  </a:lnTo>
                  <a:lnTo>
                    <a:pt x="198" y="273"/>
                  </a:lnTo>
                  <a:lnTo>
                    <a:pt x="197" y="267"/>
                  </a:lnTo>
                  <a:lnTo>
                    <a:pt x="204" y="256"/>
                  </a:lnTo>
                  <a:lnTo>
                    <a:pt x="207" y="251"/>
                  </a:lnTo>
                  <a:lnTo>
                    <a:pt x="211" y="245"/>
                  </a:lnTo>
                  <a:lnTo>
                    <a:pt x="213" y="245"/>
                  </a:lnTo>
                  <a:lnTo>
                    <a:pt x="213" y="247"/>
                  </a:lnTo>
                  <a:lnTo>
                    <a:pt x="460" y="276"/>
                  </a:lnTo>
                  <a:lnTo>
                    <a:pt x="112" y="537"/>
                  </a:lnTo>
                  <a:lnTo>
                    <a:pt x="107" y="539"/>
                  </a:lnTo>
                  <a:lnTo>
                    <a:pt x="104" y="539"/>
                  </a:lnTo>
                  <a:lnTo>
                    <a:pt x="99" y="537"/>
                  </a:lnTo>
                  <a:lnTo>
                    <a:pt x="94" y="534"/>
                  </a:lnTo>
                  <a:lnTo>
                    <a:pt x="90" y="530"/>
                  </a:lnTo>
                  <a:lnTo>
                    <a:pt x="87" y="524"/>
                  </a:lnTo>
                  <a:lnTo>
                    <a:pt x="86" y="503"/>
                  </a:lnTo>
                  <a:lnTo>
                    <a:pt x="87" y="481"/>
                  </a:lnTo>
                  <a:lnTo>
                    <a:pt x="88" y="479"/>
                  </a:lnTo>
                  <a:lnTo>
                    <a:pt x="89" y="479"/>
                  </a:lnTo>
                  <a:lnTo>
                    <a:pt x="100" y="479"/>
                  </a:lnTo>
                  <a:lnTo>
                    <a:pt x="103" y="479"/>
                  </a:lnTo>
                  <a:lnTo>
                    <a:pt x="106" y="479"/>
                  </a:lnTo>
                  <a:lnTo>
                    <a:pt x="106" y="481"/>
                  </a:lnTo>
                  <a:lnTo>
                    <a:pt x="107" y="484"/>
                  </a:lnTo>
                  <a:lnTo>
                    <a:pt x="105" y="501"/>
                  </a:lnTo>
                  <a:lnTo>
                    <a:pt x="104" y="504"/>
                  </a:lnTo>
                  <a:lnTo>
                    <a:pt x="104" y="505"/>
                  </a:lnTo>
                  <a:lnTo>
                    <a:pt x="104" y="510"/>
                  </a:lnTo>
                  <a:lnTo>
                    <a:pt x="105" y="517"/>
                  </a:lnTo>
                  <a:lnTo>
                    <a:pt x="108" y="530"/>
                  </a:lnTo>
                  <a:lnTo>
                    <a:pt x="109" y="531"/>
                  </a:lnTo>
                  <a:lnTo>
                    <a:pt x="111" y="532"/>
                  </a:lnTo>
                  <a:lnTo>
                    <a:pt x="113" y="535"/>
                  </a:lnTo>
                  <a:lnTo>
                    <a:pt x="113" y="537"/>
                  </a:lnTo>
                  <a:lnTo>
                    <a:pt x="112" y="537"/>
                  </a:lnTo>
                  <a:lnTo>
                    <a:pt x="460" y="276"/>
                  </a:lnTo>
                  <a:lnTo>
                    <a:pt x="174" y="522"/>
                  </a:lnTo>
                  <a:lnTo>
                    <a:pt x="171" y="529"/>
                  </a:lnTo>
                  <a:lnTo>
                    <a:pt x="167" y="534"/>
                  </a:lnTo>
                  <a:lnTo>
                    <a:pt x="162" y="538"/>
                  </a:lnTo>
                  <a:lnTo>
                    <a:pt x="156" y="539"/>
                  </a:lnTo>
                  <a:lnTo>
                    <a:pt x="151" y="540"/>
                  </a:lnTo>
                  <a:lnTo>
                    <a:pt x="143" y="541"/>
                  </a:lnTo>
                  <a:lnTo>
                    <a:pt x="136" y="540"/>
                  </a:lnTo>
                  <a:lnTo>
                    <a:pt x="131" y="539"/>
                  </a:lnTo>
                  <a:lnTo>
                    <a:pt x="129" y="537"/>
                  </a:lnTo>
                  <a:lnTo>
                    <a:pt x="127" y="534"/>
                  </a:lnTo>
                  <a:lnTo>
                    <a:pt x="121" y="525"/>
                  </a:lnTo>
                  <a:lnTo>
                    <a:pt x="117" y="515"/>
                  </a:lnTo>
                  <a:lnTo>
                    <a:pt x="116" y="505"/>
                  </a:lnTo>
                  <a:lnTo>
                    <a:pt x="118" y="488"/>
                  </a:lnTo>
                  <a:lnTo>
                    <a:pt x="119" y="482"/>
                  </a:lnTo>
                  <a:lnTo>
                    <a:pt x="122" y="479"/>
                  </a:lnTo>
                  <a:lnTo>
                    <a:pt x="130" y="478"/>
                  </a:lnTo>
                  <a:lnTo>
                    <a:pt x="136" y="478"/>
                  </a:lnTo>
                  <a:lnTo>
                    <a:pt x="142" y="479"/>
                  </a:lnTo>
                  <a:lnTo>
                    <a:pt x="147" y="479"/>
                  </a:lnTo>
                  <a:lnTo>
                    <a:pt x="149" y="481"/>
                  </a:lnTo>
                  <a:lnTo>
                    <a:pt x="149" y="485"/>
                  </a:lnTo>
                  <a:lnTo>
                    <a:pt x="151" y="492"/>
                  </a:lnTo>
                  <a:lnTo>
                    <a:pt x="153" y="501"/>
                  </a:lnTo>
                  <a:lnTo>
                    <a:pt x="156" y="506"/>
                  </a:lnTo>
                  <a:lnTo>
                    <a:pt x="167" y="514"/>
                  </a:lnTo>
                  <a:lnTo>
                    <a:pt x="172" y="516"/>
                  </a:lnTo>
                  <a:lnTo>
                    <a:pt x="174" y="522"/>
                  </a:lnTo>
                  <a:lnTo>
                    <a:pt x="460" y="276"/>
                  </a:lnTo>
                  <a:lnTo>
                    <a:pt x="163" y="485"/>
                  </a:lnTo>
                  <a:lnTo>
                    <a:pt x="163" y="481"/>
                  </a:lnTo>
                  <a:lnTo>
                    <a:pt x="170" y="481"/>
                  </a:lnTo>
                  <a:lnTo>
                    <a:pt x="181" y="483"/>
                  </a:lnTo>
                  <a:lnTo>
                    <a:pt x="187" y="481"/>
                  </a:lnTo>
                  <a:lnTo>
                    <a:pt x="192" y="478"/>
                  </a:lnTo>
                  <a:lnTo>
                    <a:pt x="193" y="479"/>
                  </a:lnTo>
                  <a:lnTo>
                    <a:pt x="195" y="480"/>
                  </a:lnTo>
                  <a:lnTo>
                    <a:pt x="195" y="485"/>
                  </a:lnTo>
                  <a:lnTo>
                    <a:pt x="196" y="492"/>
                  </a:lnTo>
                  <a:lnTo>
                    <a:pt x="195" y="497"/>
                  </a:lnTo>
                  <a:lnTo>
                    <a:pt x="194" y="503"/>
                  </a:lnTo>
                  <a:lnTo>
                    <a:pt x="190" y="506"/>
                  </a:lnTo>
                  <a:lnTo>
                    <a:pt x="182" y="508"/>
                  </a:lnTo>
                  <a:lnTo>
                    <a:pt x="174" y="506"/>
                  </a:lnTo>
                  <a:lnTo>
                    <a:pt x="169" y="503"/>
                  </a:lnTo>
                  <a:lnTo>
                    <a:pt x="166" y="498"/>
                  </a:lnTo>
                  <a:lnTo>
                    <a:pt x="164" y="492"/>
                  </a:lnTo>
                  <a:lnTo>
                    <a:pt x="163" y="485"/>
                  </a:lnTo>
                  <a:lnTo>
                    <a:pt x="460" y="276"/>
                  </a:lnTo>
                  <a:lnTo>
                    <a:pt x="310" y="451"/>
                  </a:lnTo>
                  <a:lnTo>
                    <a:pt x="304" y="473"/>
                  </a:lnTo>
                  <a:lnTo>
                    <a:pt x="301" y="492"/>
                  </a:lnTo>
                  <a:lnTo>
                    <a:pt x="301" y="502"/>
                  </a:lnTo>
                  <a:lnTo>
                    <a:pt x="302" y="512"/>
                  </a:lnTo>
                  <a:lnTo>
                    <a:pt x="305" y="523"/>
                  </a:lnTo>
                  <a:lnTo>
                    <a:pt x="310" y="535"/>
                  </a:lnTo>
                  <a:lnTo>
                    <a:pt x="311" y="539"/>
                  </a:lnTo>
                  <a:lnTo>
                    <a:pt x="310" y="541"/>
                  </a:lnTo>
                  <a:lnTo>
                    <a:pt x="299" y="540"/>
                  </a:lnTo>
                  <a:lnTo>
                    <a:pt x="292" y="538"/>
                  </a:lnTo>
                  <a:lnTo>
                    <a:pt x="284" y="537"/>
                  </a:lnTo>
                  <a:lnTo>
                    <a:pt x="272" y="535"/>
                  </a:lnTo>
                  <a:lnTo>
                    <a:pt x="261" y="534"/>
                  </a:lnTo>
                  <a:lnTo>
                    <a:pt x="247" y="535"/>
                  </a:lnTo>
                  <a:lnTo>
                    <a:pt x="219" y="537"/>
                  </a:lnTo>
                  <a:lnTo>
                    <a:pt x="200" y="538"/>
                  </a:lnTo>
                  <a:lnTo>
                    <a:pt x="180" y="539"/>
                  </a:lnTo>
                  <a:lnTo>
                    <a:pt x="178" y="537"/>
                  </a:lnTo>
                  <a:lnTo>
                    <a:pt x="179" y="535"/>
                  </a:lnTo>
                  <a:lnTo>
                    <a:pt x="180" y="531"/>
                  </a:lnTo>
                  <a:lnTo>
                    <a:pt x="181" y="525"/>
                  </a:lnTo>
                  <a:lnTo>
                    <a:pt x="181" y="518"/>
                  </a:lnTo>
                  <a:lnTo>
                    <a:pt x="186" y="517"/>
                  </a:lnTo>
                  <a:lnTo>
                    <a:pt x="190" y="516"/>
                  </a:lnTo>
                  <a:lnTo>
                    <a:pt x="195" y="515"/>
                  </a:lnTo>
                  <a:lnTo>
                    <a:pt x="200" y="511"/>
                  </a:lnTo>
                  <a:lnTo>
                    <a:pt x="205" y="506"/>
                  </a:lnTo>
                  <a:lnTo>
                    <a:pt x="207" y="501"/>
                  </a:lnTo>
                  <a:lnTo>
                    <a:pt x="208" y="493"/>
                  </a:lnTo>
                  <a:lnTo>
                    <a:pt x="207" y="486"/>
                  </a:lnTo>
                  <a:lnTo>
                    <a:pt x="206" y="479"/>
                  </a:lnTo>
                  <a:lnTo>
                    <a:pt x="203" y="474"/>
                  </a:lnTo>
                  <a:lnTo>
                    <a:pt x="200" y="470"/>
                  </a:lnTo>
                  <a:lnTo>
                    <a:pt x="199" y="467"/>
                  </a:lnTo>
                  <a:lnTo>
                    <a:pt x="203" y="460"/>
                  </a:lnTo>
                  <a:lnTo>
                    <a:pt x="205" y="452"/>
                  </a:lnTo>
                  <a:lnTo>
                    <a:pt x="205" y="439"/>
                  </a:lnTo>
                  <a:lnTo>
                    <a:pt x="203" y="425"/>
                  </a:lnTo>
                  <a:lnTo>
                    <a:pt x="199" y="410"/>
                  </a:lnTo>
                  <a:lnTo>
                    <a:pt x="193" y="388"/>
                  </a:lnTo>
                  <a:lnTo>
                    <a:pt x="188" y="367"/>
                  </a:lnTo>
                  <a:lnTo>
                    <a:pt x="190" y="361"/>
                  </a:lnTo>
                  <a:lnTo>
                    <a:pt x="192" y="363"/>
                  </a:lnTo>
                  <a:lnTo>
                    <a:pt x="245" y="413"/>
                  </a:lnTo>
                  <a:lnTo>
                    <a:pt x="251" y="417"/>
                  </a:lnTo>
                  <a:lnTo>
                    <a:pt x="258" y="422"/>
                  </a:lnTo>
                  <a:lnTo>
                    <a:pt x="274" y="431"/>
                  </a:lnTo>
                  <a:lnTo>
                    <a:pt x="292" y="439"/>
                  </a:lnTo>
                  <a:lnTo>
                    <a:pt x="310" y="446"/>
                  </a:lnTo>
                  <a:lnTo>
                    <a:pt x="311" y="447"/>
                  </a:lnTo>
                  <a:lnTo>
                    <a:pt x="310" y="451"/>
                  </a:lnTo>
                  <a:lnTo>
                    <a:pt x="460" y="27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1876" y="2281"/>
              <a:ext cx="66" cy="31"/>
            </a:xfrm>
            <a:custGeom>
              <a:avLst/>
              <a:gdLst/>
              <a:ahLst/>
              <a:cxnLst>
                <a:cxn ang="0">
                  <a:pos x="64" y="6"/>
                </a:cxn>
                <a:cxn ang="0">
                  <a:pos x="66" y="9"/>
                </a:cxn>
                <a:cxn ang="0">
                  <a:pos x="66" y="13"/>
                </a:cxn>
                <a:cxn ang="0">
                  <a:pos x="63" y="12"/>
                </a:cxn>
                <a:cxn ang="0">
                  <a:pos x="61" y="11"/>
                </a:cxn>
                <a:cxn ang="0">
                  <a:pos x="58" y="6"/>
                </a:cxn>
                <a:cxn ang="0">
                  <a:pos x="50" y="6"/>
                </a:cxn>
                <a:cxn ang="0">
                  <a:pos x="43" y="8"/>
                </a:cxn>
                <a:cxn ang="0">
                  <a:pos x="32" y="13"/>
                </a:cxn>
                <a:cxn ang="0">
                  <a:pos x="23" y="20"/>
                </a:cxn>
                <a:cxn ang="0">
                  <a:pos x="6" y="31"/>
                </a:cxn>
                <a:cxn ang="0">
                  <a:pos x="0" y="29"/>
                </a:cxn>
                <a:cxn ang="0">
                  <a:pos x="9" y="25"/>
                </a:cxn>
                <a:cxn ang="0">
                  <a:pos x="19" y="19"/>
                </a:cxn>
                <a:cxn ang="0">
                  <a:pos x="30" y="11"/>
                </a:cxn>
                <a:cxn ang="0">
                  <a:pos x="40" y="5"/>
                </a:cxn>
                <a:cxn ang="0">
                  <a:pos x="52" y="0"/>
                </a:cxn>
                <a:cxn ang="0">
                  <a:pos x="58" y="2"/>
                </a:cxn>
                <a:cxn ang="0">
                  <a:pos x="64" y="6"/>
                </a:cxn>
              </a:cxnLst>
              <a:rect l="0" t="0" r="r" b="b"/>
              <a:pathLst>
                <a:path w="66" h="31">
                  <a:moveTo>
                    <a:pt x="64" y="6"/>
                  </a:moveTo>
                  <a:lnTo>
                    <a:pt x="66" y="9"/>
                  </a:lnTo>
                  <a:lnTo>
                    <a:pt x="66" y="13"/>
                  </a:lnTo>
                  <a:lnTo>
                    <a:pt x="63" y="12"/>
                  </a:lnTo>
                  <a:lnTo>
                    <a:pt x="61" y="11"/>
                  </a:lnTo>
                  <a:lnTo>
                    <a:pt x="58" y="6"/>
                  </a:lnTo>
                  <a:lnTo>
                    <a:pt x="50" y="6"/>
                  </a:lnTo>
                  <a:lnTo>
                    <a:pt x="43" y="8"/>
                  </a:lnTo>
                  <a:lnTo>
                    <a:pt x="32" y="13"/>
                  </a:lnTo>
                  <a:lnTo>
                    <a:pt x="23" y="20"/>
                  </a:lnTo>
                  <a:lnTo>
                    <a:pt x="6" y="31"/>
                  </a:lnTo>
                  <a:lnTo>
                    <a:pt x="0" y="29"/>
                  </a:lnTo>
                  <a:lnTo>
                    <a:pt x="9" y="25"/>
                  </a:lnTo>
                  <a:lnTo>
                    <a:pt x="19" y="19"/>
                  </a:lnTo>
                  <a:lnTo>
                    <a:pt x="30" y="11"/>
                  </a:lnTo>
                  <a:lnTo>
                    <a:pt x="40" y="5"/>
                  </a:lnTo>
                  <a:lnTo>
                    <a:pt x="52" y="0"/>
                  </a:lnTo>
                  <a:lnTo>
                    <a:pt x="58" y="2"/>
                  </a:lnTo>
                  <a:lnTo>
                    <a:pt x="64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1870" y="2301"/>
              <a:ext cx="68" cy="42"/>
            </a:xfrm>
            <a:custGeom>
              <a:avLst/>
              <a:gdLst/>
              <a:ahLst/>
              <a:cxnLst>
                <a:cxn ang="0">
                  <a:pos x="68" y="7"/>
                </a:cxn>
                <a:cxn ang="0">
                  <a:pos x="67" y="3"/>
                </a:cxn>
                <a:cxn ang="0">
                  <a:pos x="66" y="1"/>
                </a:cxn>
                <a:cxn ang="0">
                  <a:pos x="64" y="0"/>
                </a:cxn>
                <a:cxn ang="0">
                  <a:pos x="62" y="5"/>
                </a:cxn>
                <a:cxn ang="0">
                  <a:pos x="61" y="7"/>
                </a:cxn>
                <a:cxn ang="0">
                  <a:pos x="56" y="7"/>
                </a:cxn>
                <a:cxn ang="0">
                  <a:pos x="45" y="11"/>
                </a:cxn>
                <a:cxn ang="0">
                  <a:pos x="35" y="17"/>
                </a:cxn>
                <a:cxn ang="0">
                  <a:pos x="25" y="24"/>
                </a:cxn>
                <a:cxn ang="0">
                  <a:pos x="15" y="30"/>
                </a:cxn>
                <a:cxn ang="0">
                  <a:pos x="0" y="36"/>
                </a:cxn>
                <a:cxn ang="0">
                  <a:pos x="0" y="38"/>
                </a:cxn>
                <a:cxn ang="0">
                  <a:pos x="47" y="42"/>
                </a:cxn>
                <a:cxn ang="0">
                  <a:pos x="62" y="40"/>
                </a:cxn>
                <a:cxn ang="0">
                  <a:pos x="62" y="37"/>
                </a:cxn>
                <a:cxn ang="0">
                  <a:pos x="60" y="34"/>
                </a:cxn>
                <a:cxn ang="0">
                  <a:pos x="63" y="23"/>
                </a:cxn>
                <a:cxn ang="0">
                  <a:pos x="62" y="13"/>
                </a:cxn>
                <a:cxn ang="0">
                  <a:pos x="63" y="11"/>
                </a:cxn>
                <a:cxn ang="0">
                  <a:pos x="65" y="11"/>
                </a:cxn>
                <a:cxn ang="0">
                  <a:pos x="67" y="10"/>
                </a:cxn>
                <a:cxn ang="0">
                  <a:pos x="68" y="7"/>
                </a:cxn>
                <a:cxn ang="0">
                  <a:pos x="68" y="7"/>
                </a:cxn>
                <a:cxn ang="0">
                  <a:pos x="56" y="34"/>
                </a:cxn>
                <a:cxn ang="0">
                  <a:pos x="52" y="35"/>
                </a:cxn>
                <a:cxn ang="0">
                  <a:pos x="49" y="34"/>
                </a:cxn>
                <a:cxn ang="0">
                  <a:pos x="42" y="34"/>
                </a:cxn>
                <a:cxn ang="0">
                  <a:pos x="36" y="35"/>
                </a:cxn>
                <a:cxn ang="0">
                  <a:pos x="24" y="34"/>
                </a:cxn>
                <a:cxn ang="0">
                  <a:pos x="22" y="32"/>
                </a:cxn>
                <a:cxn ang="0">
                  <a:pos x="27" y="29"/>
                </a:cxn>
                <a:cxn ang="0">
                  <a:pos x="41" y="21"/>
                </a:cxn>
                <a:cxn ang="0">
                  <a:pos x="54" y="17"/>
                </a:cxn>
                <a:cxn ang="0">
                  <a:pos x="56" y="18"/>
                </a:cxn>
                <a:cxn ang="0">
                  <a:pos x="57" y="27"/>
                </a:cxn>
                <a:cxn ang="0">
                  <a:pos x="56" y="34"/>
                </a:cxn>
                <a:cxn ang="0">
                  <a:pos x="68" y="7"/>
                </a:cxn>
              </a:cxnLst>
              <a:rect l="0" t="0" r="r" b="b"/>
              <a:pathLst>
                <a:path w="68" h="42">
                  <a:moveTo>
                    <a:pt x="68" y="7"/>
                  </a:moveTo>
                  <a:lnTo>
                    <a:pt x="67" y="3"/>
                  </a:lnTo>
                  <a:lnTo>
                    <a:pt x="66" y="1"/>
                  </a:lnTo>
                  <a:lnTo>
                    <a:pt x="64" y="0"/>
                  </a:lnTo>
                  <a:lnTo>
                    <a:pt x="62" y="5"/>
                  </a:lnTo>
                  <a:lnTo>
                    <a:pt x="61" y="7"/>
                  </a:lnTo>
                  <a:lnTo>
                    <a:pt x="56" y="7"/>
                  </a:lnTo>
                  <a:lnTo>
                    <a:pt x="45" y="11"/>
                  </a:lnTo>
                  <a:lnTo>
                    <a:pt x="35" y="17"/>
                  </a:lnTo>
                  <a:lnTo>
                    <a:pt x="25" y="24"/>
                  </a:lnTo>
                  <a:lnTo>
                    <a:pt x="15" y="30"/>
                  </a:lnTo>
                  <a:lnTo>
                    <a:pt x="0" y="36"/>
                  </a:lnTo>
                  <a:lnTo>
                    <a:pt x="0" y="38"/>
                  </a:lnTo>
                  <a:lnTo>
                    <a:pt x="47" y="42"/>
                  </a:lnTo>
                  <a:lnTo>
                    <a:pt x="62" y="40"/>
                  </a:lnTo>
                  <a:lnTo>
                    <a:pt x="62" y="37"/>
                  </a:lnTo>
                  <a:lnTo>
                    <a:pt x="60" y="34"/>
                  </a:lnTo>
                  <a:lnTo>
                    <a:pt x="63" y="23"/>
                  </a:lnTo>
                  <a:lnTo>
                    <a:pt x="62" y="13"/>
                  </a:lnTo>
                  <a:lnTo>
                    <a:pt x="63" y="11"/>
                  </a:lnTo>
                  <a:lnTo>
                    <a:pt x="65" y="11"/>
                  </a:lnTo>
                  <a:lnTo>
                    <a:pt x="67" y="10"/>
                  </a:lnTo>
                  <a:lnTo>
                    <a:pt x="68" y="7"/>
                  </a:lnTo>
                  <a:lnTo>
                    <a:pt x="68" y="7"/>
                  </a:lnTo>
                  <a:lnTo>
                    <a:pt x="56" y="34"/>
                  </a:lnTo>
                  <a:lnTo>
                    <a:pt x="52" y="35"/>
                  </a:lnTo>
                  <a:lnTo>
                    <a:pt x="49" y="34"/>
                  </a:lnTo>
                  <a:lnTo>
                    <a:pt x="42" y="34"/>
                  </a:lnTo>
                  <a:lnTo>
                    <a:pt x="36" y="35"/>
                  </a:lnTo>
                  <a:lnTo>
                    <a:pt x="24" y="34"/>
                  </a:lnTo>
                  <a:lnTo>
                    <a:pt x="22" y="32"/>
                  </a:lnTo>
                  <a:lnTo>
                    <a:pt x="27" y="29"/>
                  </a:lnTo>
                  <a:lnTo>
                    <a:pt x="41" y="21"/>
                  </a:lnTo>
                  <a:lnTo>
                    <a:pt x="54" y="17"/>
                  </a:lnTo>
                  <a:lnTo>
                    <a:pt x="56" y="18"/>
                  </a:lnTo>
                  <a:lnTo>
                    <a:pt x="57" y="27"/>
                  </a:lnTo>
                  <a:lnTo>
                    <a:pt x="56" y="34"/>
                  </a:lnTo>
                  <a:lnTo>
                    <a:pt x="68" y="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1944" y="2382"/>
              <a:ext cx="41" cy="36"/>
            </a:xfrm>
            <a:custGeom>
              <a:avLst/>
              <a:gdLst/>
              <a:ahLst/>
              <a:cxnLst>
                <a:cxn ang="0">
                  <a:pos x="3" y="1"/>
                </a:cxn>
                <a:cxn ang="0">
                  <a:pos x="5" y="0"/>
                </a:cxn>
                <a:cxn ang="0">
                  <a:pos x="5" y="3"/>
                </a:cxn>
                <a:cxn ang="0">
                  <a:pos x="5" y="12"/>
                </a:cxn>
                <a:cxn ang="0">
                  <a:pos x="3" y="23"/>
                </a:cxn>
                <a:cxn ang="0">
                  <a:pos x="3" y="27"/>
                </a:cxn>
                <a:cxn ang="0">
                  <a:pos x="5" y="28"/>
                </a:cxn>
                <a:cxn ang="0">
                  <a:pos x="7" y="29"/>
                </a:cxn>
                <a:cxn ang="0">
                  <a:pos x="13" y="28"/>
                </a:cxn>
                <a:cxn ang="0">
                  <a:pos x="19" y="25"/>
                </a:cxn>
                <a:cxn ang="0">
                  <a:pos x="29" y="21"/>
                </a:cxn>
                <a:cxn ang="0">
                  <a:pos x="34" y="19"/>
                </a:cxn>
                <a:cxn ang="0">
                  <a:pos x="41" y="17"/>
                </a:cxn>
                <a:cxn ang="0">
                  <a:pos x="41" y="21"/>
                </a:cxn>
                <a:cxn ang="0">
                  <a:pos x="30" y="25"/>
                </a:cxn>
                <a:cxn ang="0">
                  <a:pos x="19" y="29"/>
                </a:cxn>
                <a:cxn ang="0">
                  <a:pos x="9" y="35"/>
                </a:cxn>
                <a:cxn ang="0">
                  <a:pos x="6" y="36"/>
                </a:cxn>
                <a:cxn ang="0">
                  <a:pos x="3" y="35"/>
                </a:cxn>
                <a:cxn ang="0">
                  <a:pos x="2" y="33"/>
                </a:cxn>
                <a:cxn ang="0">
                  <a:pos x="0" y="27"/>
                </a:cxn>
                <a:cxn ang="0">
                  <a:pos x="0" y="23"/>
                </a:cxn>
                <a:cxn ang="0">
                  <a:pos x="0" y="14"/>
                </a:cxn>
                <a:cxn ang="0">
                  <a:pos x="2" y="3"/>
                </a:cxn>
                <a:cxn ang="0">
                  <a:pos x="3" y="1"/>
                </a:cxn>
              </a:cxnLst>
              <a:rect l="0" t="0" r="r" b="b"/>
              <a:pathLst>
                <a:path w="41" h="36">
                  <a:moveTo>
                    <a:pt x="3" y="1"/>
                  </a:moveTo>
                  <a:lnTo>
                    <a:pt x="5" y="0"/>
                  </a:lnTo>
                  <a:lnTo>
                    <a:pt x="5" y="3"/>
                  </a:lnTo>
                  <a:lnTo>
                    <a:pt x="5" y="12"/>
                  </a:lnTo>
                  <a:lnTo>
                    <a:pt x="3" y="23"/>
                  </a:lnTo>
                  <a:lnTo>
                    <a:pt x="3" y="27"/>
                  </a:lnTo>
                  <a:lnTo>
                    <a:pt x="5" y="28"/>
                  </a:lnTo>
                  <a:lnTo>
                    <a:pt x="7" y="29"/>
                  </a:lnTo>
                  <a:lnTo>
                    <a:pt x="13" y="28"/>
                  </a:lnTo>
                  <a:lnTo>
                    <a:pt x="19" y="25"/>
                  </a:lnTo>
                  <a:lnTo>
                    <a:pt x="29" y="21"/>
                  </a:lnTo>
                  <a:lnTo>
                    <a:pt x="34" y="19"/>
                  </a:lnTo>
                  <a:lnTo>
                    <a:pt x="41" y="17"/>
                  </a:lnTo>
                  <a:lnTo>
                    <a:pt x="41" y="21"/>
                  </a:lnTo>
                  <a:lnTo>
                    <a:pt x="30" y="25"/>
                  </a:lnTo>
                  <a:lnTo>
                    <a:pt x="19" y="29"/>
                  </a:lnTo>
                  <a:lnTo>
                    <a:pt x="9" y="35"/>
                  </a:lnTo>
                  <a:lnTo>
                    <a:pt x="6" y="36"/>
                  </a:lnTo>
                  <a:lnTo>
                    <a:pt x="3" y="35"/>
                  </a:lnTo>
                  <a:lnTo>
                    <a:pt x="2" y="33"/>
                  </a:lnTo>
                  <a:lnTo>
                    <a:pt x="0" y="27"/>
                  </a:lnTo>
                  <a:lnTo>
                    <a:pt x="0" y="23"/>
                  </a:lnTo>
                  <a:lnTo>
                    <a:pt x="0" y="14"/>
                  </a:lnTo>
                  <a:lnTo>
                    <a:pt x="2" y="3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1689" y="2376"/>
              <a:ext cx="40" cy="78"/>
            </a:xfrm>
            <a:custGeom>
              <a:avLst/>
              <a:gdLst/>
              <a:ahLst/>
              <a:cxnLst>
                <a:cxn ang="0">
                  <a:pos x="30" y="6"/>
                </a:cxn>
                <a:cxn ang="0">
                  <a:pos x="33" y="13"/>
                </a:cxn>
                <a:cxn ang="0">
                  <a:pos x="32" y="21"/>
                </a:cxn>
                <a:cxn ang="0">
                  <a:pos x="30" y="36"/>
                </a:cxn>
                <a:cxn ang="0">
                  <a:pos x="31" y="39"/>
                </a:cxn>
                <a:cxn ang="0">
                  <a:pos x="34" y="41"/>
                </a:cxn>
                <a:cxn ang="0">
                  <a:pos x="36" y="43"/>
                </a:cxn>
                <a:cxn ang="0">
                  <a:pos x="36" y="45"/>
                </a:cxn>
                <a:cxn ang="0">
                  <a:pos x="33" y="47"/>
                </a:cxn>
                <a:cxn ang="0">
                  <a:pos x="30" y="45"/>
                </a:cxn>
                <a:cxn ang="0">
                  <a:pos x="27" y="43"/>
                </a:cxn>
                <a:cxn ang="0">
                  <a:pos x="26" y="39"/>
                </a:cxn>
                <a:cxn ang="0">
                  <a:pos x="26" y="32"/>
                </a:cxn>
                <a:cxn ang="0">
                  <a:pos x="28" y="23"/>
                </a:cxn>
                <a:cxn ang="0">
                  <a:pos x="28" y="15"/>
                </a:cxn>
                <a:cxn ang="0">
                  <a:pos x="26" y="7"/>
                </a:cxn>
                <a:cxn ang="0">
                  <a:pos x="19" y="4"/>
                </a:cxn>
                <a:cxn ang="0">
                  <a:pos x="13" y="5"/>
                </a:cxn>
                <a:cxn ang="0">
                  <a:pos x="8" y="12"/>
                </a:cxn>
                <a:cxn ang="0">
                  <a:pos x="5" y="16"/>
                </a:cxn>
                <a:cxn ang="0">
                  <a:pos x="4" y="35"/>
                </a:cxn>
                <a:cxn ang="0">
                  <a:pos x="6" y="46"/>
                </a:cxn>
                <a:cxn ang="0">
                  <a:pos x="12" y="54"/>
                </a:cxn>
                <a:cxn ang="0">
                  <a:pos x="23" y="60"/>
                </a:cxn>
                <a:cxn ang="0">
                  <a:pos x="27" y="65"/>
                </a:cxn>
                <a:cxn ang="0">
                  <a:pos x="28" y="70"/>
                </a:cxn>
                <a:cxn ang="0">
                  <a:pos x="34" y="73"/>
                </a:cxn>
                <a:cxn ang="0">
                  <a:pos x="36" y="70"/>
                </a:cxn>
                <a:cxn ang="0">
                  <a:pos x="36" y="69"/>
                </a:cxn>
                <a:cxn ang="0">
                  <a:pos x="38" y="70"/>
                </a:cxn>
                <a:cxn ang="0">
                  <a:pos x="40" y="72"/>
                </a:cxn>
                <a:cxn ang="0">
                  <a:pos x="38" y="75"/>
                </a:cxn>
                <a:cxn ang="0">
                  <a:pos x="36" y="76"/>
                </a:cxn>
                <a:cxn ang="0">
                  <a:pos x="34" y="77"/>
                </a:cxn>
                <a:cxn ang="0">
                  <a:pos x="31" y="78"/>
                </a:cxn>
                <a:cxn ang="0">
                  <a:pos x="28" y="75"/>
                </a:cxn>
                <a:cxn ang="0">
                  <a:pos x="26" y="69"/>
                </a:cxn>
                <a:cxn ang="0">
                  <a:pos x="24" y="65"/>
                </a:cxn>
                <a:cxn ang="0">
                  <a:pos x="21" y="62"/>
                </a:cxn>
                <a:cxn ang="0">
                  <a:pos x="12" y="59"/>
                </a:cxn>
                <a:cxn ang="0">
                  <a:pos x="7" y="52"/>
                </a:cxn>
                <a:cxn ang="0">
                  <a:pos x="2" y="45"/>
                </a:cxn>
                <a:cxn ang="0">
                  <a:pos x="1" y="36"/>
                </a:cxn>
                <a:cxn ang="0">
                  <a:pos x="0" y="28"/>
                </a:cxn>
                <a:cxn ang="0">
                  <a:pos x="2" y="20"/>
                </a:cxn>
                <a:cxn ang="0">
                  <a:pos x="5" y="11"/>
                </a:cxn>
                <a:cxn ang="0">
                  <a:pos x="10" y="4"/>
                </a:cxn>
                <a:cxn ang="0">
                  <a:pos x="16" y="1"/>
                </a:cxn>
                <a:cxn ang="0">
                  <a:pos x="23" y="0"/>
                </a:cxn>
                <a:cxn ang="0">
                  <a:pos x="30" y="6"/>
                </a:cxn>
              </a:cxnLst>
              <a:rect l="0" t="0" r="r" b="b"/>
              <a:pathLst>
                <a:path w="40" h="78">
                  <a:moveTo>
                    <a:pt x="30" y="6"/>
                  </a:moveTo>
                  <a:lnTo>
                    <a:pt x="33" y="13"/>
                  </a:lnTo>
                  <a:lnTo>
                    <a:pt x="32" y="21"/>
                  </a:lnTo>
                  <a:lnTo>
                    <a:pt x="30" y="36"/>
                  </a:lnTo>
                  <a:lnTo>
                    <a:pt x="31" y="39"/>
                  </a:lnTo>
                  <a:lnTo>
                    <a:pt x="34" y="41"/>
                  </a:lnTo>
                  <a:lnTo>
                    <a:pt x="36" y="43"/>
                  </a:lnTo>
                  <a:lnTo>
                    <a:pt x="36" y="45"/>
                  </a:lnTo>
                  <a:lnTo>
                    <a:pt x="33" y="47"/>
                  </a:lnTo>
                  <a:lnTo>
                    <a:pt x="30" y="45"/>
                  </a:lnTo>
                  <a:lnTo>
                    <a:pt x="27" y="43"/>
                  </a:lnTo>
                  <a:lnTo>
                    <a:pt x="26" y="39"/>
                  </a:lnTo>
                  <a:lnTo>
                    <a:pt x="26" y="32"/>
                  </a:lnTo>
                  <a:lnTo>
                    <a:pt x="28" y="23"/>
                  </a:lnTo>
                  <a:lnTo>
                    <a:pt x="28" y="15"/>
                  </a:lnTo>
                  <a:lnTo>
                    <a:pt x="26" y="7"/>
                  </a:lnTo>
                  <a:lnTo>
                    <a:pt x="19" y="4"/>
                  </a:lnTo>
                  <a:lnTo>
                    <a:pt x="13" y="5"/>
                  </a:lnTo>
                  <a:lnTo>
                    <a:pt x="8" y="12"/>
                  </a:lnTo>
                  <a:lnTo>
                    <a:pt x="5" y="16"/>
                  </a:lnTo>
                  <a:lnTo>
                    <a:pt x="4" y="35"/>
                  </a:lnTo>
                  <a:lnTo>
                    <a:pt x="6" y="46"/>
                  </a:lnTo>
                  <a:lnTo>
                    <a:pt x="12" y="54"/>
                  </a:lnTo>
                  <a:lnTo>
                    <a:pt x="23" y="60"/>
                  </a:lnTo>
                  <a:lnTo>
                    <a:pt x="27" y="65"/>
                  </a:lnTo>
                  <a:lnTo>
                    <a:pt x="28" y="70"/>
                  </a:lnTo>
                  <a:lnTo>
                    <a:pt x="34" y="73"/>
                  </a:lnTo>
                  <a:lnTo>
                    <a:pt x="36" y="70"/>
                  </a:lnTo>
                  <a:lnTo>
                    <a:pt x="36" y="69"/>
                  </a:lnTo>
                  <a:lnTo>
                    <a:pt x="38" y="70"/>
                  </a:lnTo>
                  <a:lnTo>
                    <a:pt x="40" y="72"/>
                  </a:lnTo>
                  <a:lnTo>
                    <a:pt x="38" y="75"/>
                  </a:lnTo>
                  <a:lnTo>
                    <a:pt x="36" y="76"/>
                  </a:lnTo>
                  <a:lnTo>
                    <a:pt x="34" y="77"/>
                  </a:lnTo>
                  <a:lnTo>
                    <a:pt x="31" y="78"/>
                  </a:lnTo>
                  <a:lnTo>
                    <a:pt x="28" y="75"/>
                  </a:lnTo>
                  <a:lnTo>
                    <a:pt x="26" y="69"/>
                  </a:lnTo>
                  <a:lnTo>
                    <a:pt x="24" y="65"/>
                  </a:lnTo>
                  <a:lnTo>
                    <a:pt x="21" y="62"/>
                  </a:lnTo>
                  <a:lnTo>
                    <a:pt x="12" y="59"/>
                  </a:lnTo>
                  <a:lnTo>
                    <a:pt x="7" y="52"/>
                  </a:lnTo>
                  <a:lnTo>
                    <a:pt x="2" y="45"/>
                  </a:lnTo>
                  <a:lnTo>
                    <a:pt x="1" y="36"/>
                  </a:lnTo>
                  <a:lnTo>
                    <a:pt x="0" y="28"/>
                  </a:lnTo>
                  <a:lnTo>
                    <a:pt x="2" y="20"/>
                  </a:lnTo>
                  <a:lnTo>
                    <a:pt x="5" y="11"/>
                  </a:lnTo>
                  <a:lnTo>
                    <a:pt x="10" y="4"/>
                  </a:lnTo>
                  <a:lnTo>
                    <a:pt x="16" y="1"/>
                  </a:lnTo>
                  <a:lnTo>
                    <a:pt x="23" y="0"/>
                  </a:lnTo>
                  <a:lnTo>
                    <a:pt x="30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1549" y="2454"/>
              <a:ext cx="73" cy="47"/>
            </a:xfrm>
            <a:custGeom>
              <a:avLst/>
              <a:gdLst/>
              <a:ahLst/>
              <a:cxnLst>
                <a:cxn ang="0">
                  <a:pos x="27" y="8"/>
                </a:cxn>
                <a:cxn ang="0">
                  <a:pos x="19" y="11"/>
                </a:cxn>
                <a:cxn ang="0">
                  <a:pos x="14" y="17"/>
                </a:cxn>
                <a:cxn ang="0">
                  <a:pos x="6" y="28"/>
                </a:cxn>
                <a:cxn ang="0">
                  <a:pos x="1" y="37"/>
                </a:cxn>
                <a:cxn ang="0">
                  <a:pos x="0" y="40"/>
                </a:cxn>
                <a:cxn ang="0">
                  <a:pos x="0" y="42"/>
                </a:cxn>
                <a:cxn ang="0">
                  <a:pos x="0" y="44"/>
                </a:cxn>
                <a:cxn ang="0">
                  <a:pos x="2" y="44"/>
                </a:cxn>
                <a:cxn ang="0">
                  <a:pos x="3" y="45"/>
                </a:cxn>
                <a:cxn ang="0">
                  <a:pos x="6" y="46"/>
                </a:cxn>
                <a:cxn ang="0">
                  <a:pos x="9" y="47"/>
                </a:cxn>
                <a:cxn ang="0">
                  <a:pos x="15" y="47"/>
                </a:cxn>
                <a:cxn ang="0">
                  <a:pos x="28" y="46"/>
                </a:cxn>
                <a:cxn ang="0">
                  <a:pos x="36" y="44"/>
                </a:cxn>
                <a:cxn ang="0">
                  <a:pos x="45" y="40"/>
                </a:cxn>
                <a:cxn ang="0">
                  <a:pos x="53" y="35"/>
                </a:cxn>
                <a:cxn ang="0">
                  <a:pos x="59" y="30"/>
                </a:cxn>
                <a:cxn ang="0">
                  <a:pos x="65" y="23"/>
                </a:cxn>
                <a:cxn ang="0">
                  <a:pos x="69" y="18"/>
                </a:cxn>
                <a:cxn ang="0">
                  <a:pos x="72" y="8"/>
                </a:cxn>
                <a:cxn ang="0">
                  <a:pos x="73" y="5"/>
                </a:cxn>
                <a:cxn ang="0">
                  <a:pos x="73" y="3"/>
                </a:cxn>
                <a:cxn ang="0">
                  <a:pos x="73" y="1"/>
                </a:cxn>
                <a:cxn ang="0">
                  <a:pos x="71" y="1"/>
                </a:cxn>
                <a:cxn ang="0">
                  <a:pos x="68" y="1"/>
                </a:cxn>
                <a:cxn ang="0">
                  <a:pos x="63" y="0"/>
                </a:cxn>
                <a:cxn ang="0">
                  <a:pos x="58" y="0"/>
                </a:cxn>
                <a:cxn ang="0">
                  <a:pos x="43" y="2"/>
                </a:cxn>
                <a:cxn ang="0">
                  <a:pos x="27" y="8"/>
                </a:cxn>
                <a:cxn ang="0">
                  <a:pos x="27" y="8"/>
                </a:cxn>
                <a:cxn ang="0">
                  <a:pos x="29" y="11"/>
                </a:cxn>
                <a:cxn ang="0">
                  <a:pos x="41" y="7"/>
                </a:cxn>
                <a:cxn ang="0">
                  <a:pos x="52" y="5"/>
                </a:cxn>
                <a:cxn ang="0">
                  <a:pos x="68" y="5"/>
                </a:cxn>
                <a:cxn ang="0">
                  <a:pos x="65" y="11"/>
                </a:cxn>
                <a:cxn ang="0">
                  <a:pos x="61" y="20"/>
                </a:cxn>
                <a:cxn ang="0">
                  <a:pos x="54" y="28"/>
                </a:cxn>
                <a:cxn ang="0">
                  <a:pos x="43" y="36"/>
                </a:cxn>
                <a:cxn ang="0">
                  <a:pos x="30" y="40"/>
                </a:cxn>
                <a:cxn ang="0">
                  <a:pos x="19" y="42"/>
                </a:cxn>
                <a:cxn ang="0">
                  <a:pos x="10" y="41"/>
                </a:cxn>
                <a:cxn ang="0">
                  <a:pos x="6" y="40"/>
                </a:cxn>
                <a:cxn ang="0">
                  <a:pos x="7" y="34"/>
                </a:cxn>
                <a:cxn ang="0">
                  <a:pos x="12" y="26"/>
                </a:cxn>
                <a:cxn ang="0">
                  <a:pos x="19" y="18"/>
                </a:cxn>
                <a:cxn ang="0">
                  <a:pos x="29" y="11"/>
                </a:cxn>
                <a:cxn ang="0">
                  <a:pos x="27" y="8"/>
                </a:cxn>
              </a:cxnLst>
              <a:rect l="0" t="0" r="r" b="b"/>
              <a:pathLst>
                <a:path w="73" h="47">
                  <a:moveTo>
                    <a:pt x="27" y="8"/>
                  </a:moveTo>
                  <a:lnTo>
                    <a:pt x="19" y="11"/>
                  </a:lnTo>
                  <a:lnTo>
                    <a:pt x="14" y="17"/>
                  </a:lnTo>
                  <a:lnTo>
                    <a:pt x="6" y="28"/>
                  </a:lnTo>
                  <a:lnTo>
                    <a:pt x="1" y="37"/>
                  </a:lnTo>
                  <a:lnTo>
                    <a:pt x="0" y="40"/>
                  </a:lnTo>
                  <a:lnTo>
                    <a:pt x="0" y="42"/>
                  </a:lnTo>
                  <a:lnTo>
                    <a:pt x="0" y="44"/>
                  </a:lnTo>
                  <a:lnTo>
                    <a:pt x="2" y="44"/>
                  </a:lnTo>
                  <a:lnTo>
                    <a:pt x="3" y="45"/>
                  </a:lnTo>
                  <a:lnTo>
                    <a:pt x="6" y="46"/>
                  </a:lnTo>
                  <a:lnTo>
                    <a:pt x="9" y="47"/>
                  </a:lnTo>
                  <a:lnTo>
                    <a:pt x="15" y="47"/>
                  </a:lnTo>
                  <a:lnTo>
                    <a:pt x="28" y="46"/>
                  </a:lnTo>
                  <a:lnTo>
                    <a:pt x="36" y="44"/>
                  </a:lnTo>
                  <a:lnTo>
                    <a:pt x="45" y="40"/>
                  </a:lnTo>
                  <a:lnTo>
                    <a:pt x="53" y="35"/>
                  </a:lnTo>
                  <a:lnTo>
                    <a:pt x="59" y="30"/>
                  </a:lnTo>
                  <a:lnTo>
                    <a:pt x="65" y="23"/>
                  </a:lnTo>
                  <a:lnTo>
                    <a:pt x="69" y="18"/>
                  </a:lnTo>
                  <a:lnTo>
                    <a:pt x="72" y="8"/>
                  </a:lnTo>
                  <a:lnTo>
                    <a:pt x="73" y="5"/>
                  </a:lnTo>
                  <a:lnTo>
                    <a:pt x="73" y="3"/>
                  </a:lnTo>
                  <a:lnTo>
                    <a:pt x="73" y="1"/>
                  </a:lnTo>
                  <a:lnTo>
                    <a:pt x="71" y="1"/>
                  </a:lnTo>
                  <a:lnTo>
                    <a:pt x="68" y="1"/>
                  </a:lnTo>
                  <a:lnTo>
                    <a:pt x="63" y="0"/>
                  </a:lnTo>
                  <a:lnTo>
                    <a:pt x="58" y="0"/>
                  </a:lnTo>
                  <a:lnTo>
                    <a:pt x="43" y="2"/>
                  </a:lnTo>
                  <a:lnTo>
                    <a:pt x="27" y="8"/>
                  </a:lnTo>
                  <a:lnTo>
                    <a:pt x="27" y="8"/>
                  </a:lnTo>
                  <a:lnTo>
                    <a:pt x="29" y="11"/>
                  </a:lnTo>
                  <a:lnTo>
                    <a:pt x="41" y="7"/>
                  </a:lnTo>
                  <a:lnTo>
                    <a:pt x="52" y="5"/>
                  </a:lnTo>
                  <a:lnTo>
                    <a:pt x="68" y="5"/>
                  </a:lnTo>
                  <a:lnTo>
                    <a:pt x="65" y="11"/>
                  </a:lnTo>
                  <a:lnTo>
                    <a:pt x="61" y="20"/>
                  </a:lnTo>
                  <a:lnTo>
                    <a:pt x="54" y="28"/>
                  </a:lnTo>
                  <a:lnTo>
                    <a:pt x="43" y="36"/>
                  </a:lnTo>
                  <a:lnTo>
                    <a:pt x="30" y="40"/>
                  </a:lnTo>
                  <a:lnTo>
                    <a:pt x="19" y="42"/>
                  </a:lnTo>
                  <a:lnTo>
                    <a:pt x="10" y="41"/>
                  </a:lnTo>
                  <a:lnTo>
                    <a:pt x="6" y="40"/>
                  </a:lnTo>
                  <a:lnTo>
                    <a:pt x="7" y="34"/>
                  </a:lnTo>
                  <a:lnTo>
                    <a:pt x="12" y="26"/>
                  </a:lnTo>
                  <a:lnTo>
                    <a:pt x="19" y="18"/>
                  </a:lnTo>
                  <a:lnTo>
                    <a:pt x="29" y="11"/>
                  </a:lnTo>
                  <a:lnTo>
                    <a:pt x="27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1567" y="2408"/>
              <a:ext cx="77" cy="45"/>
            </a:xfrm>
            <a:custGeom>
              <a:avLst/>
              <a:gdLst/>
              <a:ahLst/>
              <a:cxnLst>
                <a:cxn ang="0">
                  <a:pos x="30" y="5"/>
                </a:cxn>
                <a:cxn ang="0">
                  <a:pos x="23" y="9"/>
                </a:cxn>
                <a:cxn ang="0">
                  <a:pos x="16" y="15"/>
                </a:cxn>
                <a:cxn ang="0">
                  <a:pos x="8" y="27"/>
                </a:cxn>
                <a:cxn ang="0">
                  <a:pos x="3" y="36"/>
                </a:cxn>
                <a:cxn ang="0">
                  <a:pos x="1" y="40"/>
                </a:cxn>
                <a:cxn ang="0">
                  <a:pos x="1" y="41"/>
                </a:cxn>
                <a:cxn ang="0">
                  <a:pos x="0" y="43"/>
                </a:cxn>
                <a:cxn ang="0">
                  <a:pos x="3" y="43"/>
                </a:cxn>
                <a:cxn ang="0">
                  <a:pos x="4" y="43"/>
                </a:cxn>
                <a:cxn ang="0">
                  <a:pos x="7" y="44"/>
                </a:cxn>
                <a:cxn ang="0">
                  <a:pos x="16" y="45"/>
                </a:cxn>
                <a:cxn ang="0">
                  <a:pos x="29" y="43"/>
                </a:cxn>
                <a:cxn ang="0">
                  <a:pos x="38" y="41"/>
                </a:cxn>
                <a:cxn ang="0">
                  <a:pos x="46" y="38"/>
                </a:cxn>
                <a:cxn ang="0">
                  <a:pos x="54" y="33"/>
                </a:cxn>
                <a:cxn ang="0">
                  <a:pos x="61" y="28"/>
                </a:cxn>
                <a:cxn ang="0">
                  <a:pos x="70" y="17"/>
                </a:cxn>
                <a:cxn ang="0">
                  <a:pos x="74" y="7"/>
                </a:cxn>
                <a:cxn ang="0">
                  <a:pos x="75" y="4"/>
                </a:cxn>
                <a:cxn ang="0">
                  <a:pos x="75" y="2"/>
                </a:cxn>
                <a:cxn ang="0">
                  <a:pos x="77" y="1"/>
                </a:cxn>
                <a:cxn ang="0">
                  <a:pos x="73" y="1"/>
                </a:cxn>
                <a:cxn ang="0">
                  <a:pos x="69" y="1"/>
                </a:cxn>
                <a:cxn ang="0">
                  <a:pos x="59" y="0"/>
                </a:cxn>
                <a:cxn ang="0">
                  <a:pos x="45" y="1"/>
                </a:cxn>
                <a:cxn ang="0">
                  <a:pos x="30" y="4"/>
                </a:cxn>
                <a:cxn ang="0">
                  <a:pos x="30" y="5"/>
                </a:cxn>
                <a:cxn ang="0">
                  <a:pos x="30" y="5"/>
                </a:cxn>
                <a:cxn ang="0">
                  <a:pos x="32" y="11"/>
                </a:cxn>
                <a:cxn ang="0">
                  <a:pos x="43" y="6"/>
                </a:cxn>
                <a:cxn ang="0">
                  <a:pos x="54" y="4"/>
                </a:cxn>
                <a:cxn ang="0">
                  <a:pos x="69" y="4"/>
                </a:cxn>
                <a:cxn ang="0">
                  <a:pos x="66" y="11"/>
                </a:cxn>
                <a:cxn ang="0">
                  <a:pos x="63" y="18"/>
                </a:cxn>
                <a:cxn ang="0">
                  <a:pos x="55" y="27"/>
                </a:cxn>
                <a:cxn ang="0">
                  <a:pos x="44" y="34"/>
                </a:cxn>
                <a:cxn ang="0">
                  <a:pos x="32" y="39"/>
                </a:cxn>
                <a:cxn ang="0">
                  <a:pos x="21" y="41"/>
                </a:cxn>
                <a:cxn ang="0">
                  <a:pos x="13" y="41"/>
                </a:cxn>
                <a:cxn ang="0">
                  <a:pos x="7" y="40"/>
                </a:cxn>
                <a:cxn ang="0">
                  <a:pos x="10" y="33"/>
                </a:cxn>
                <a:cxn ang="0">
                  <a:pos x="14" y="26"/>
                </a:cxn>
                <a:cxn ang="0">
                  <a:pos x="22" y="17"/>
                </a:cxn>
                <a:cxn ang="0">
                  <a:pos x="32" y="11"/>
                </a:cxn>
                <a:cxn ang="0">
                  <a:pos x="30" y="5"/>
                </a:cxn>
              </a:cxnLst>
              <a:rect l="0" t="0" r="r" b="b"/>
              <a:pathLst>
                <a:path w="77" h="45">
                  <a:moveTo>
                    <a:pt x="30" y="5"/>
                  </a:moveTo>
                  <a:lnTo>
                    <a:pt x="23" y="9"/>
                  </a:lnTo>
                  <a:lnTo>
                    <a:pt x="16" y="15"/>
                  </a:lnTo>
                  <a:lnTo>
                    <a:pt x="8" y="27"/>
                  </a:lnTo>
                  <a:lnTo>
                    <a:pt x="3" y="36"/>
                  </a:lnTo>
                  <a:lnTo>
                    <a:pt x="1" y="40"/>
                  </a:lnTo>
                  <a:lnTo>
                    <a:pt x="1" y="41"/>
                  </a:lnTo>
                  <a:lnTo>
                    <a:pt x="0" y="43"/>
                  </a:lnTo>
                  <a:lnTo>
                    <a:pt x="3" y="43"/>
                  </a:lnTo>
                  <a:lnTo>
                    <a:pt x="4" y="43"/>
                  </a:lnTo>
                  <a:lnTo>
                    <a:pt x="7" y="44"/>
                  </a:lnTo>
                  <a:lnTo>
                    <a:pt x="16" y="45"/>
                  </a:lnTo>
                  <a:lnTo>
                    <a:pt x="29" y="43"/>
                  </a:lnTo>
                  <a:lnTo>
                    <a:pt x="38" y="41"/>
                  </a:lnTo>
                  <a:lnTo>
                    <a:pt x="46" y="38"/>
                  </a:lnTo>
                  <a:lnTo>
                    <a:pt x="54" y="33"/>
                  </a:lnTo>
                  <a:lnTo>
                    <a:pt x="61" y="28"/>
                  </a:lnTo>
                  <a:lnTo>
                    <a:pt x="70" y="17"/>
                  </a:lnTo>
                  <a:lnTo>
                    <a:pt x="74" y="7"/>
                  </a:lnTo>
                  <a:lnTo>
                    <a:pt x="75" y="4"/>
                  </a:lnTo>
                  <a:lnTo>
                    <a:pt x="75" y="2"/>
                  </a:lnTo>
                  <a:lnTo>
                    <a:pt x="77" y="1"/>
                  </a:lnTo>
                  <a:lnTo>
                    <a:pt x="73" y="1"/>
                  </a:lnTo>
                  <a:lnTo>
                    <a:pt x="69" y="1"/>
                  </a:lnTo>
                  <a:lnTo>
                    <a:pt x="59" y="0"/>
                  </a:lnTo>
                  <a:lnTo>
                    <a:pt x="45" y="1"/>
                  </a:lnTo>
                  <a:lnTo>
                    <a:pt x="30" y="4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2" y="11"/>
                  </a:lnTo>
                  <a:lnTo>
                    <a:pt x="43" y="6"/>
                  </a:lnTo>
                  <a:lnTo>
                    <a:pt x="54" y="4"/>
                  </a:lnTo>
                  <a:lnTo>
                    <a:pt x="69" y="4"/>
                  </a:lnTo>
                  <a:lnTo>
                    <a:pt x="66" y="11"/>
                  </a:lnTo>
                  <a:lnTo>
                    <a:pt x="63" y="18"/>
                  </a:lnTo>
                  <a:lnTo>
                    <a:pt x="55" y="27"/>
                  </a:lnTo>
                  <a:lnTo>
                    <a:pt x="44" y="34"/>
                  </a:lnTo>
                  <a:lnTo>
                    <a:pt x="32" y="39"/>
                  </a:lnTo>
                  <a:lnTo>
                    <a:pt x="21" y="41"/>
                  </a:lnTo>
                  <a:lnTo>
                    <a:pt x="13" y="41"/>
                  </a:lnTo>
                  <a:lnTo>
                    <a:pt x="7" y="40"/>
                  </a:lnTo>
                  <a:lnTo>
                    <a:pt x="10" y="33"/>
                  </a:lnTo>
                  <a:lnTo>
                    <a:pt x="14" y="26"/>
                  </a:lnTo>
                  <a:lnTo>
                    <a:pt x="22" y="17"/>
                  </a:lnTo>
                  <a:lnTo>
                    <a:pt x="32" y="11"/>
                  </a:lnTo>
                  <a:lnTo>
                    <a:pt x="3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1594" y="2363"/>
              <a:ext cx="75" cy="46"/>
            </a:xfrm>
            <a:custGeom>
              <a:avLst/>
              <a:gdLst/>
              <a:ahLst/>
              <a:cxnLst>
                <a:cxn ang="0">
                  <a:pos x="30" y="6"/>
                </a:cxn>
                <a:cxn ang="0">
                  <a:pos x="23" y="9"/>
                </a:cxn>
                <a:cxn ang="0">
                  <a:pos x="16" y="15"/>
                </a:cxn>
                <a:cxn ang="0">
                  <a:pos x="7" y="26"/>
                </a:cxn>
                <a:cxn ang="0">
                  <a:pos x="1" y="36"/>
                </a:cxn>
                <a:cxn ang="0">
                  <a:pos x="0" y="39"/>
                </a:cxn>
                <a:cxn ang="0">
                  <a:pos x="0" y="40"/>
                </a:cxn>
                <a:cxn ang="0">
                  <a:pos x="0" y="42"/>
                </a:cxn>
                <a:cxn ang="0">
                  <a:pos x="1" y="44"/>
                </a:cxn>
                <a:cxn ang="0">
                  <a:pos x="2" y="44"/>
                </a:cxn>
                <a:cxn ang="0">
                  <a:pos x="5" y="45"/>
                </a:cxn>
                <a:cxn ang="0">
                  <a:pos x="9" y="46"/>
                </a:cxn>
                <a:cxn ang="0">
                  <a:pos x="14" y="46"/>
                </a:cxn>
                <a:cxn ang="0">
                  <a:pos x="28" y="44"/>
                </a:cxn>
                <a:cxn ang="0">
                  <a:pos x="37" y="42"/>
                </a:cxn>
                <a:cxn ang="0">
                  <a:pos x="46" y="38"/>
                </a:cxn>
                <a:cxn ang="0">
                  <a:pos x="54" y="33"/>
                </a:cxn>
                <a:cxn ang="0">
                  <a:pos x="60" y="28"/>
                </a:cxn>
                <a:cxn ang="0">
                  <a:pos x="69" y="18"/>
                </a:cxn>
                <a:cxn ang="0">
                  <a:pos x="74" y="8"/>
                </a:cxn>
                <a:cxn ang="0">
                  <a:pos x="75" y="5"/>
                </a:cxn>
                <a:cxn ang="0">
                  <a:pos x="75" y="3"/>
                </a:cxn>
                <a:cxn ang="0">
                  <a:pos x="75" y="1"/>
                </a:cxn>
                <a:cxn ang="0">
                  <a:pos x="73" y="1"/>
                </a:cxn>
                <a:cxn ang="0">
                  <a:pos x="68" y="1"/>
                </a:cxn>
                <a:cxn ang="0">
                  <a:pos x="58" y="0"/>
                </a:cxn>
                <a:cxn ang="0">
                  <a:pos x="45" y="1"/>
                </a:cxn>
                <a:cxn ang="0">
                  <a:pos x="30" y="6"/>
                </a:cxn>
                <a:cxn ang="0">
                  <a:pos x="30" y="6"/>
                </a:cxn>
                <a:cxn ang="0">
                  <a:pos x="32" y="11"/>
                </a:cxn>
                <a:cxn ang="0">
                  <a:pos x="44" y="7"/>
                </a:cxn>
                <a:cxn ang="0">
                  <a:pos x="54" y="6"/>
                </a:cxn>
                <a:cxn ang="0">
                  <a:pos x="69" y="6"/>
                </a:cxn>
                <a:cxn ang="0">
                  <a:pos x="66" y="11"/>
                </a:cxn>
                <a:cxn ang="0">
                  <a:pos x="62" y="19"/>
                </a:cxn>
                <a:cxn ang="0">
                  <a:pos x="53" y="26"/>
                </a:cxn>
                <a:cxn ang="0">
                  <a:pos x="42" y="34"/>
                </a:cxn>
                <a:cxn ang="0">
                  <a:pos x="30" y="38"/>
                </a:cxn>
                <a:cxn ang="0">
                  <a:pos x="20" y="40"/>
                </a:cxn>
                <a:cxn ang="0">
                  <a:pos x="5" y="40"/>
                </a:cxn>
                <a:cxn ang="0">
                  <a:pos x="8" y="33"/>
                </a:cxn>
                <a:cxn ang="0">
                  <a:pos x="13" y="25"/>
                </a:cxn>
                <a:cxn ang="0">
                  <a:pos x="22" y="17"/>
                </a:cxn>
                <a:cxn ang="0">
                  <a:pos x="32" y="11"/>
                </a:cxn>
                <a:cxn ang="0">
                  <a:pos x="30" y="6"/>
                </a:cxn>
              </a:cxnLst>
              <a:rect l="0" t="0" r="r" b="b"/>
              <a:pathLst>
                <a:path w="75" h="46">
                  <a:moveTo>
                    <a:pt x="30" y="6"/>
                  </a:moveTo>
                  <a:lnTo>
                    <a:pt x="23" y="9"/>
                  </a:lnTo>
                  <a:lnTo>
                    <a:pt x="16" y="15"/>
                  </a:lnTo>
                  <a:lnTo>
                    <a:pt x="7" y="26"/>
                  </a:lnTo>
                  <a:lnTo>
                    <a:pt x="1" y="36"/>
                  </a:lnTo>
                  <a:lnTo>
                    <a:pt x="0" y="39"/>
                  </a:lnTo>
                  <a:lnTo>
                    <a:pt x="0" y="40"/>
                  </a:lnTo>
                  <a:lnTo>
                    <a:pt x="0" y="42"/>
                  </a:lnTo>
                  <a:lnTo>
                    <a:pt x="1" y="44"/>
                  </a:lnTo>
                  <a:lnTo>
                    <a:pt x="2" y="44"/>
                  </a:lnTo>
                  <a:lnTo>
                    <a:pt x="5" y="45"/>
                  </a:lnTo>
                  <a:lnTo>
                    <a:pt x="9" y="46"/>
                  </a:lnTo>
                  <a:lnTo>
                    <a:pt x="14" y="46"/>
                  </a:lnTo>
                  <a:lnTo>
                    <a:pt x="28" y="44"/>
                  </a:lnTo>
                  <a:lnTo>
                    <a:pt x="37" y="42"/>
                  </a:lnTo>
                  <a:lnTo>
                    <a:pt x="46" y="38"/>
                  </a:lnTo>
                  <a:lnTo>
                    <a:pt x="54" y="33"/>
                  </a:lnTo>
                  <a:lnTo>
                    <a:pt x="60" y="28"/>
                  </a:lnTo>
                  <a:lnTo>
                    <a:pt x="69" y="18"/>
                  </a:lnTo>
                  <a:lnTo>
                    <a:pt x="74" y="8"/>
                  </a:lnTo>
                  <a:lnTo>
                    <a:pt x="75" y="5"/>
                  </a:lnTo>
                  <a:lnTo>
                    <a:pt x="75" y="3"/>
                  </a:lnTo>
                  <a:lnTo>
                    <a:pt x="75" y="1"/>
                  </a:lnTo>
                  <a:lnTo>
                    <a:pt x="73" y="1"/>
                  </a:lnTo>
                  <a:lnTo>
                    <a:pt x="68" y="1"/>
                  </a:lnTo>
                  <a:lnTo>
                    <a:pt x="58" y="0"/>
                  </a:lnTo>
                  <a:lnTo>
                    <a:pt x="45" y="1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2" y="11"/>
                  </a:lnTo>
                  <a:lnTo>
                    <a:pt x="44" y="7"/>
                  </a:lnTo>
                  <a:lnTo>
                    <a:pt x="54" y="6"/>
                  </a:lnTo>
                  <a:lnTo>
                    <a:pt x="69" y="6"/>
                  </a:lnTo>
                  <a:lnTo>
                    <a:pt x="66" y="11"/>
                  </a:lnTo>
                  <a:lnTo>
                    <a:pt x="62" y="19"/>
                  </a:lnTo>
                  <a:lnTo>
                    <a:pt x="53" y="26"/>
                  </a:lnTo>
                  <a:lnTo>
                    <a:pt x="42" y="34"/>
                  </a:lnTo>
                  <a:lnTo>
                    <a:pt x="30" y="38"/>
                  </a:lnTo>
                  <a:lnTo>
                    <a:pt x="20" y="40"/>
                  </a:lnTo>
                  <a:lnTo>
                    <a:pt x="5" y="40"/>
                  </a:lnTo>
                  <a:lnTo>
                    <a:pt x="8" y="33"/>
                  </a:lnTo>
                  <a:lnTo>
                    <a:pt x="13" y="25"/>
                  </a:lnTo>
                  <a:lnTo>
                    <a:pt x="22" y="17"/>
                  </a:lnTo>
                  <a:lnTo>
                    <a:pt x="32" y="11"/>
                  </a:lnTo>
                  <a:lnTo>
                    <a:pt x="30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1619" y="2318"/>
              <a:ext cx="75" cy="45"/>
            </a:xfrm>
            <a:custGeom>
              <a:avLst/>
              <a:gdLst/>
              <a:ahLst/>
              <a:cxnLst>
                <a:cxn ang="0">
                  <a:pos x="32" y="6"/>
                </a:cxn>
                <a:cxn ang="0">
                  <a:pos x="18" y="15"/>
                </a:cxn>
                <a:cxn ang="0">
                  <a:pos x="8" y="26"/>
                </a:cxn>
                <a:cxn ang="0">
                  <a:pos x="1" y="36"/>
                </a:cxn>
                <a:cxn ang="0">
                  <a:pos x="1" y="39"/>
                </a:cxn>
                <a:cxn ang="0">
                  <a:pos x="0" y="40"/>
                </a:cxn>
                <a:cxn ang="0">
                  <a:pos x="0" y="42"/>
                </a:cxn>
                <a:cxn ang="0">
                  <a:pos x="1" y="44"/>
                </a:cxn>
                <a:cxn ang="0">
                  <a:pos x="6" y="44"/>
                </a:cxn>
                <a:cxn ang="0">
                  <a:pos x="15" y="45"/>
                </a:cxn>
                <a:cxn ang="0">
                  <a:pos x="28" y="42"/>
                </a:cxn>
                <a:cxn ang="0">
                  <a:pos x="37" y="40"/>
                </a:cxn>
                <a:cxn ang="0">
                  <a:pos x="46" y="37"/>
                </a:cxn>
                <a:cxn ang="0">
                  <a:pos x="54" y="33"/>
                </a:cxn>
                <a:cxn ang="0">
                  <a:pos x="60" y="28"/>
                </a:cxn>
                <a:cxn ang="0">
                  <a:pos x="69" y="18"/>
                </a:cxn>
                <a:cxn ang="0">
                  <a:pos x="74" y="9"/>
                </a:cxn>
                <a:cxn ang="0">
                  <a:pos x="75" y="6"/>
                </a:cxn>
                <a:cxn ang="0">
                  <a:pos x="75" y="4"/>
                </a:cxn>
                <a:cxn ang="0">
                  <a:pos x="75" y="1"/>
                </a:cxn>
                <a:cxn ang="0">
                  <a:pos x="73" y="1"/>
                </a:cxn>
                <a:cxn ang="0">
                  <a:pos x="69" y="1"/>
                </a:cxn>
                <a:cxn ang="0">
                  <a:pos x="60" y="0"/>
                </a:cxn>
                <a:cxn ang="0">
                  <a:pos x="47" y="1"/>
                </a:cxn>
                <a:cxn ang="0">
                  <a:pos x="32" y="6"/>
                </a:cxn>
                <a:cxn ang="0">
                  <a:pos x="32" y="6"/>
                </a:cxn>
                <a:cxn ang="0">
                  <a:pos x="34" y="12"/>
                </a:cxn>
                <a:cxn ang="0">
                  <a:pos x="44" y="8"/>
                </a:cxn>
                <a:cxn ang="0">
                  <a:pos x="54" y="6"/>
                </a:cxn>
                <a:cxn ang="0">
                  <a:pos x="69" y="6"/>
                </a:cxn>
                <a:cxn ang="0">
                  <a:pos x="67" y="12"/>
                </a:cxn>
                <a:cxn ang="0">
                  <a:pos x="63" y="18"/>
                </a:cxn>
                <a:cxn ang="0">
                  <a:pos x="55" y="26"/>
                </a:cxn>
                <a:cxn ang="0">
                  <a:pos x="44" y="33"/>
                </a:cxn>
                <a:cxn ang="0">
                  <a:pos x="31" y="38"/>
                </a:cxn>
                <a:cxn ang="0">
                  <a:pos x="20" y="39"/>
                </a:cxn>
                <a:cxn ang="0">
                  <a:pos x="11" y="39"/>
                </a:cxn>
                <a:cxn ang="0">
                  <a:pos x="5" y="39"/>
                </a:cxn>
                <a:cxn ang="0">
                  <a:pos x="9" y="33"/>
                </a:cxn>
                <a:cxn ang="0">
                  <a:pos x="15" y="26"/>
                </a:cxn>
                <a:cxn ang="0">
                  <a:pos x="24" y="17"/>
                </a:cxn>
                <a:cxn ang="0">
                  <a:pos x="34" y="12"/>
                </a:cxn>
                <a:cxn ang="0">
                  <a:pos x="32" y="6"/>
                </a:cxn>
              </a:cxnLst>
              <a:rect l="0" t="0" r="r" b="b"/>
              <a:pathLst>
                <a:path w="75" h="45">
                  <a:moveTo>
                    <a:pt x="32" y="6"/>
                  </a:moveTo>
                  <a:lnTo>
                    <a:pt x="18" y="15"/>
                  </a:lnTo>
                  <a:lnTo>
                    <a:pt x="8" y="26"/>
                  </a:lnTo>
                  <a:lnTo>
                    <a:pt x="1" y="36"/>
                  </a:lnTo>
                  <a:lnTo>
                    <a:pt x="1" y="39"/>
                  </a:lnTo>
                  <a:lnTo>
                    <a:pt x="0" y="40"/>
                  </a:lnTo>
                  <a:lnTo>
                    <a:pt x="0" y="42"/>
                  </a:lnTo>
                  <a:lnTo>
                    <a:pt x="1" y="44"/>
                  </a:lnTo>
                  <a:lnTo>
                    <a:pt x="6" y="44"/>
                  </a:lnTo>
                  <a:lnTo>
                    <a:pt x="15" y="45"/>
                  </a:lnTo>
                  <a:lnTo>
                    <a:pt x="28" y="42"/>
                  </a:lnTo>
                  <a:lnTo>
                    <a:pt x="37" y="40"/>
                  </a:lnTo>
                  <a:lnTo>
                    <a:pt x="46" y="37"/>
                  </a:lnTo>
                  <a:lnTo>
                    <a:pt x="54" y="33"/>
                  </a:lnTo>
                  <a:lnTo>
                    <a:pt x="60" y="28"/>
                  </a:lnTo>
                  <a:lnTo>
                    <a:pt x="69" y="18"/>
                  </a:lnTo>
                  <a:lnTo>
                    <a:pt x="74" y="9"/>
                  </a:lnTo>
                  <a:lnTo>
                    <a:pt x="75" y="6"/>
                  </a:lnTo>
                  <a:lnTo>
                    <a:pt x="75" y="4"/>
                  </a:lnTo>
                  <a:lnTo>
                    <a:pt x="75" y="1"/>
                  </a:lnTo>
                  <a:lnTo>
                    <a:pt x="73" y="1"/>
                  </a:lnTo>
                  <a:lnTo>
                    <a:pt x="69" y="1"/>
                  </a:lnTo>
                  <a:lnTo>
                    <a:pt x="60" y="0"/>
                  </a:lnTo>
                  <a:lnTo>
                    <a:pt x="47" y="1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4" y="12"/>
                  </a:lnTo>
                  <a:lnTo>
                    <a:pt x="44" y="8"/>
                  </a:lnTo>
                  <a:lnTo>
                    <a:pt x="54" y="6"/>
                  </a:lnTo>
                  <a:lnTo>
                    <a:pt x="69" y="6"/>
                  </a:lnTo>
                  <a:lnTo>
                    <a:pt x="67" y="12"/>
                  </a:lnTo>
                  <a:lnTo>
                    <a:pt x="63" y="18"/>
                  </a:lnTo>
                  <a:lnTo>
                    <a:pt x="55" y="26"/>
                  </a:lnTo>
                  <a:lnTo>
                    <a:pt x="44" y="33"/>
                  </a:lnTo>
                  <a:lnTo>
                    <a:pt x="31" y="38"/>
                  </a:lnTo>
                  <a:lnTo>
                    <a:pt x="20" y="39"/>
                  </a:lnTo>
                  <a:lnTo>
                    <a:pt x="11" y="39"/>
                  </a:lnTo>
                  <a:lnTo>
                    <a:pt x="5" y="39"/>
                  </a:lnTo>
                  <a:lnTo>
                    <a:pt x="9" y="33"/>
                  </a:lnTo>
                  <a:lnTo>
                    <a:pt x="15" y="26"/>
                  </a:lnTo>
                  <a:lnTo>
                    <a:pt x="24" y="17"/>
                  </a:lnTo>
                  <a:lnTo>
                    <a:pt x="34" y="12"/>
                  </a:lnTo>
                  <a:lnTo>
                    <a:pt x="32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1653" y="2275"/>
              <a:ext cx="78" cy="43"/>
            </a:xfrm>
            <a:custGeom>
              <a:avLst/>
              <a:gdLst/>
              <a:ahLst/>
              <a:cxnLst>
                <a:cxn ang="0">
                  <a:pos x="35" y="4"/>
                </a:cxn>
                <a:cxn ang="0">
                  <a:pos x="21" y="14"/>
                </a:cxn>
                <a:cxn ang="0">
                  <a:pos x="10" y="25"/>
                </a:cxn>
                <a:cxn ang="0">
                  <a:pos x="4" y="34"/>
                </a:cxn>
                <a:cxn ang="0">
                  <a:pos x="3" y="37"/>
                </a:cxn>
                <a:cxn ang="0">
                  <a:pos x="2" y="39"/>
                </a:cxn>
                <a:cxn ang="0">
                  <a:pos x="0" y="41"/>
                </a:cxn>
                <a:cxn ang="0">
                  <a:pos x="5" y="41"/>
                </a:cxn>
                <a:cxn ang="0">
                  <a:pos x="6" y="41"/>
                </a:cxn>
                <a:cxn ang="0">
                  <a:pos x="8" y="42"/>
                </a:cxn>
                <a:cxn ang="0">
                  <a:pos x="17" y="43"/>
                </a:cxn>
                <a:cxn ang="0">
                  <a:pos x="30" y="41"/>
                </a:cxn>
                <a:cxn ang="0">
                  <a:pos x="38" y="39"/>
                </a:cxn>
                <a:cxn ang="0">
                  <a:pos x="46" y="35"/>
                </a:cxn>
                <a:cxn ang="0">
                  <a:pos x="55" y="31"/>
                </a:cxn>
                <a:cxn ang="0">
                  <a:pos x="62" y="27"/>
                </a:cxn>
                <a:cxn ang="0">
                  <a:pos x="72" y="17"/>
                </a:cxn>
                <a:cxn ang="0">
                  <a:pos x="74" y="12"/>
                </a:cxn>
                <a:cxn ang="0">
                  <a:pos x="76" y="8"/>
                </a:cxn>
                <a:cxn ang="0">
                  <a:pos x="78" y="5"/>
                </a:cxn>
                <a:cxn ang="0">
                  <a:pos x="78" y="4"/>
                </a:cxn>
                <a:cxn ang="0">
                  <a:pos x="78" y="1"/>
                </a:cxn>
                <a:cxn ang="0">
                  <a:pos x="76" y="1"/>
                </a:cxn>
                <a:cxn ang="0">
                  <a:pos x="74" y="1"/>
                </a:cxn>
                <a:cxn ang="0">
                  <a:pos x="72" y="0"/>
                </a:cxn>
                <a:cxn ang="0">
                  <a:pos x="63" y="0"/>
                </a:cxn>
                <a:cxn ang="0">
                  <a:pos x="50" y="1"/>
                </a:cxn>
                <a:cxn ang="0">
                  <a:pos x="35" y="4"/>
                </a:cxn>
                <a:cxn ang="0">
                  <a:pos x="35" y="4"/>
                </a:cxn>
                <a:cxn ang="0">
                  <a:pos x="37" y="10"/>
                </a:cxn>
                <a:cxn ang="0">
                  <a:pos x="48" y="6"/>
                </a:cxn>
                <a:cxn ang="0">
                  <a:pos x="59" y="4"/>
                </a:cxn>
                <a:cxn ang="0">
                  <a:pos x="72" y="4"/>
                </a:cxn>
                <a:cxn ang="0">
                  <a:pos x="69" y="10"/>
                </a:cxn>
                <a:cxn ang="0">
                  <a:pos x="64" y="17"/>
                </a:cxn>
                <a:cxn ang="0">
                  <a:pos x="56" y="25"/>
                </a:cxn>
                <a:cxn ang="0">
                  <a:pos x="45" y="31"/>
                </a:cxn>
                <a:cxn ang="0">
                  <a:pos x="33" y="35"/>
                </a:cxn>
                <a:cxn ang="0">
                  <a:pos x="23" y="37"/>
                </a:cxn>
                <a:cxn ang="0">
                  <a:pos x="8" y="37"/>
                </a:cxn>
                <a:cxn ang="0">
                  <a:pos x="12" y="31"/>
                </a:cxn>
                <a:cxn ang="0">
                  <a:pos x="19" y="24"/>
                </a:cxn>
                <a:cxn ang="0">
                  <a:pos x="27" y="16"/>
                </a:cxn>
                <a:cxn ang="0">
                  <a:pos x="37" y="10"/>
                </a:cxn>
                <a:cxn ang="0">
                  <a:pos x="35" y="4"/>
                </a:cxn>
              </a:cxnLst>
              <a:rect l="0" t="0" r="r" b="b"/>
              <a:pathLst>
                <a:path w="78" h="43">
                  <a:moveTo>
                    <a:pt x="35" y="4"/>
                  </a:moveTo>
                  <a:lnTo>
                    <a:pt x="21" y="14"/>
                  </a:lnTo>
                  <a:lnTo>
                    <a:pt x="10" y="25"/>
                  </a:lnTo>
                  <a:lnTo>
                    <a:pt x="4" y="34"/>
                  </a:lnTo>
                  <a:lnTo>
                    <a:pt x="3" y="37"/>
                  </a:lnTo>
                  <a:lnTo>
                    <a:pt x="2" y="39"/>
                  </a:lnTo>
                  <a:lnTo>
                    <a:pt x="0" y="41"/>
                  </a:lnTo>
                  <a:lnTo>
                    <a:pt x="5" y="41"/>
                  </a:lnTo>
                  <a:lnTo>
                    <a:pt x="6" y="41"/>
                  </a:lnTo>
                  <a:lnTo>
                    <a:pt x="8" y="42"/>
                  </a:lnTo>
                  <a:lnTo>
                    <a:pt x="17" y="43"/>
                  </a:lnTo>
                  <a:lnTo>
                    <a:pt x="30" y="41"/>
                  </a:lnTo>
                  <a:lnTo>
                    <a:pt x="38" y="39"/>
                  </a:lnTo>
                  <a:lnTo>
                    <a:pt x="46" y="35"/>
                  </a:lnTo>
                  <a:lnTo>
                    <a:pt x="55" y="31"/>
                  </a:lnTo>
                  <a:lnTo>
                    <a:pt x="62" y="27"/>
                  </a:lnTo>
                  <a:lnTo>
                    <a:pt x="72" y="17"/>
                  </a:lnTo>
                  <a:lnTo>
                    <a:pt x="74" y="12"/>
                  </a:lnTo>
                  <a:lnTo>
                    <a:pt x="76" y="8"/>
                  </a:lnTo>
                  <a:lnTo>
                    <a:pt x="78" y="5"/>
                  </a:lnTo>
                  <a:lnTo>
                    <a:pt x="78" y="4"/>
                  </a:lnTo>
                  <a:lnTo>
                    <a:pt x="78" y="1"/>
                  </a:lnTo>
                  <a:lnTo>
                    <a:pt x="76" y="1"/>
                  </a:lnTo>
                  <a:lnTo>
                    <a:pt x="74" y="1"/>
                  </a:lnTo>
                  <a:lnTo>
                    <a:pt x="72" y="0"/>
                  </a:lnTo>
                  <a:lnTo>
                    <a:pt x="63" y="0"/>
                  </a:lnTo>
                  <a:lnTo>
                    <a:pt x="50" y="1"/>
                  </a:lnTo>
                  <a:lnTo>
                    <a:pt x="35" y="4"/>
                  </a:lnTo>
                  <a:lnTo>
                    <a:pt x="35" y="4"/>
                  </a:lnTo>
                  <a:lnTo>
                    <a:pt x="37" y="10"/>
                  </a:lnTo>
                  <a:lnTo>
                    <a:pt x="48" y="6"/>
                  </a:lnTo>
                  <a:lnTo>
                    <a:pt x="59" y="4"/>
                  </a:lnTo>
                  <a:lnTo>
                    <a:pt x="72" y="4"/>
                  </a:lnTo>
                  <a:lnTo>
                    <a:pt x="69" y="10"/>
                  </a:lnTo>
                  <a:lnTo>
                    <a:pt x="64" y="17"/>
                  </a:lnTo>
                  <a:lnTo>
                    <a:pt x="56" y="25"/>
                  </a:lnTo>
                  <a:lnTo>
                    <a:pt x="45" y="31"/>
                  </a:lnTo>
                  <a:lnTo>
                    <a:pt x="33" y="35"/>
                  </a:lnTo>
                  <a:lnTo>
                    <a:pt x="23" y="37"/>
                  </a:lnTo>
                  <a:lnTo>
                    <a:pt x="8" y="37"/>
                  </a:lnTo>
                  <a:lnTo>
                    <a:pt x="12" y="31"/>
                  </a:lnTo>
                  <a:lnTo>
                    <a:pt x="19" y="24"/>
                  </a:lnTo>
                  <a:lnTo>
                    <a:pt x="27" y="16"/>
                  </a:lnTo>
                  <a:lnTo>
                    <a:pt x="37" y="10"/>
                  </a:lnTo>
                  <a:lnTo>
                    <a:pt x="35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1692" y="2232"/>
              <a:ext cx="79" cy="42"/>
            </a:xfrm>
            <a:custGeom>
              <a:avLst/>
              <a:gdLst/>
              <a:ahLst/>
              <a:cxnLst>
                <a:cxn ang="0">
                  <a:pos x="37" y="5"/>
                </a:cxn>
                <a:cxn ang="0">
                  <a:pos x="30" y="8"/>
                </a:cxn>
                <a:cxn ang="0">
                  <a:pos x="23" y="13"/>
                </a:cxn>
                <a:cxn ang="0">
                  <a:pos x="12" y="24"/>
                </a:cxn>
                <a:cxn ang="0">
                  <a:pos x="6" y="34"/>
                </a:cxn>
                <a:cxn ang="0">
                  <a:pos x="3" y="36"/>
                </a:cxn>
                <a:cxn ang="0">
                  <a:pos x="2" y="37"/>
                </a:cxn>
                <a:cxn ang="0">
                  <a:pos x="0" y="41"/>
                </a:cxn>
                <a:cxn ang="0">
                  <a:pos x="4" y="41"/>
                </a:cxn>
                <a:cxn ang="0">
                  <a:pos x="6" y="41"/>
                </a:cxn>
                <a:cxn ang="0">
                  <a:pos x="8" y="42"/>
                </a:cxn>
                <a:cxn ang="0">
                  <a:pos x="18" y="42"/>
                </a:cxn>
                <a:cxn ang="0">
                  <a:pos x="31" y="41"/>
                </a:cxn>
                <a:cxn ang="0">
                  <a:pos x="39" y="38"/>
                </a:cxn>
                <a:cxn ang="0">
                  <a:pos x="48" y="35"/>
                </a:cxn>
                <a:cxn ang="0">
                  <a:pos x="57" y="31"/>
                </a:cxn>
                <a:cxn ang="0">
                  <a:pos x="62" y="26"/>
                </a:cxn>
                <a:cxn ang="0">
                  <a:pos x="72" y="16"/>
                </a:cxn>
                <a:cxn ang="0">
                  <a:pos x="76" y="7"/>
                </a:cxn>
                <a:cxn ang="0">
                  <a:pos x="77" y="6"/>
                </a:cxn>
                <a:cxn ang="0">
                  <a:pos x="77" y="5"/>
                </a:cxn>
                <a:cxn ang="0">
                  <a:pos x="79" y="1"/>
                </a:cxn>
                <a:cxn ang="0">
                  <a:pos x="75" y="1"/>
                </a:cxn>
                <a:cxn ang="0">
                  <a:pos x="72" y="1"/>
                </a:cxn>
                <a:cxn ang="0">
                  <a:pos x="64" y="0"/>
                </a:cxn>
                <a:cxn ang="0">
                  <a:pos x="52" y="1"/>
                </a:cxn>
                <a:cxn ang="0">
                  <a:pos x="37" y="5"/>
                </a:cxn>
                <a:cxn ang="0">
                  <a:pos x="37" y="5"/>
                </a:cxn>
                <a:cxn ang="0">
                  <a:pos x="39" y="8"/>
                </a:cxn>
                <a:cxn ang="0">
                  <a:pos x="50" y="6"/>
                </a:cxn>
                <a:cxn ang="0">
                  <a:pos x="59" y="5"/>
                </a:cxn>
                <a:cxn ang="0">
                  <a:pos x="72" y="5"/>
                </a:cxn>
                <a:cxn ang="0">
                  <a:pos x="70" y="10"/>
                </a:cxn>
                <a:cxn ang="0">
                  <a:pos x="65" y="17"/>
                </a:cxn>
                <a:cxn ang="0">
                  <a:pos x="58" y="23"/>
                </a:cxn>
                <a:cxn ang="0">
                  <a:pos x="46" y="30"/>
                </a:cxn>
                <a:cxn ang="0">
                  <a:pos x="34" y="34"/>
                </a:cxn>
                <a:cxn ang="0">
                  <a:pos x="23" y="36"/>
                </a:cxn>
                <a:cxn ang="0">
                  <a:pos x="15" y="37"/>
                </a:cxn>
                <a:cxn ang="0">
                  <a:pos x="7" y="37"/>
                </a:cxn>
                <a:cxn ang="0">
                  <a:pos x="13" y="31"/>
                </a:cxn>
                <a:cxn ang="0">
                  <a:pos x="20" y="23"/>
                </a:cxn>
                <a:cxn ang="0">
                  <a:pos x="29" y="15"/>
                </a:cxn>
                <a:cxn ang="0">
                  <a:pos x="39" y="8"/>
                </a:cxn>
                <a:cxn ang="0">
                  <a:pos x="37" y="5"/>
                </a:cxn>
              </a:cxnLst>
              <a:rect l="0" t="0" r="r" b="b"/>
              <a:pathLst>
                <a:path w="79" h="42">
                  <a:moveTo>
                    <a:pt x="37" y="5"/>
                  </a:moveTo>
                  <a:lnTo>
                    <a:pt x="30" y="8"/>
                  </a:lnTo>
                  <a:lnTo>
                    <a:pt x="23" y="13"/>
                  </a:lnTo>
                  <a:lnTo>
                    <a:pt x="12" y="24"/>
                  </a:lnTo>
                  <a:lnTo>
                    <a:pt x="6" y="34"/>
                  </a:lnTo>
                  <a:lnTo>
                    <a:pt x="3" y="36"/>
                  </a:lnTo>
                  <a:lnTo>
                    <a:pt x="2" y="37"/>
                  </a:lnTo>
                  <a:lnTo>
                    <a:pt x="0" y="41"/>
                  </a:lnTo>
                  <a:lnTo>
                    <a:pt x="4" y="41"/>
                  </a:lnTo>
                  <a:lnTo>
                    <a:pt x="6" y="41"/>
                  </a:lnTo>
                  <a:lnTo>
                    <a:pt x="8" y="42"/>
                  </a:lnTo>
                  <a:lnTo>
                    <a:pt x="18" y="42"/>
                  </a:lnTo>
                  <a:lnTo>
                    <a:pt x="31" y="41"/>
                  </a:lnTo>
                  <a:lnTo>
                    <a:pt x="39" y="38"/>
                  </a:lnTo>
                  <a:lnTo>
                    <a:pt x="48" y="35"/>
                  </a:lnTo>
                  <a:lnTo>
                    <a:pt x="57" y="31"/>
                  </a:lnTo>
                  <a:lnTo>
                    <a:pt x="62" y="26"/>
                  </a:lnTo>
                  <a:lnTo>
                    <a:pt x="72" y="16"/>
                  </a:lnTo>
                  <a:lnTo>
                    <a:pt x="76" y="7"/>
                  </a:lnTo>
                  <a:lnTo>
                    <a:pt x="77" y="6"/>
                  </a:lnTo>
                  <a:lnTo>
                    <a:pt x="77" y="5"/>
                  </a:lnTo>
                  <a:lnTo>
                    <a:pt x="79" y="1"/>
                  </a:lnTo>
                  <a:lnTo>
                    <a:pt x="75" y="1"/>
                  </a:lnTo>
                  <a:lnTo>
                    <a:pt x="72" y="1"/>
                  </a:lnTo>
                  <a:lnTo>
                    <a:pt x="64" y="0"/>
                  </a:lnTo>
                  <a:lnTo>
                    <a:pt x="52" y="1"/>
                  </a:lnTo>
                  <a:lnTo>
                    <a:pt x="37" y="5"/>
                  </a:lnTo>
                  <a:lnTo>
                    <a:pt x="37" y="5"/>
                  </a:lnTo>
                  <a:lnTo>
                    <a:pt x="39" y="8"/>
                  </a:lnTo>
                  <a:lnTo>
                    <a:pt x="50" y="6"/>
                  </a:lnTo>
                  <a:lnTo>
                    <a:pt x="59" y="5"/>
                  </a:lnTo>
                  <a:lnTo>
                    <a:pt x="72" y="5"/>
                  </a:lnTo>
                  <a:lnTo>
                    <a:pt x="70" y="10"/>
                  </a:lnTo>
                  <a:lnTo>
                    <a:pt x="65" y="17"/>
                  </a:lnTo>
                  <a:lnTo>
                    <a:pt x="58" y="23"/>
                  </a:lnTo>
                  <a:lnTo>
                    <a:pt x="46" y="30"/>
                  </a:lnTo>
                  <a:lnTo>
                    <a:pt x="34" y="34"/>
                  </a:lnTo>
                  <a:lnTo>
                    <a:pt x="23" y="36"/>
                  </a:lnTo>
                  <a:lnTo>
                    <a:pt x="15" y="37"/>
                  </a:lnTo>
                  <a:lnTo>
                    <a:pt x="7" y="37"/>
                  </a:lnTo>
                  <a:lnTo>
                    <a:pt x="13" y="31"/>
                  </a:lnTo>
                  <a:lnTo>
                    <a:pt x="20" y="23"/>
                  </a:lnTo>
                  <a:lnTo>
                    <a:pt x="29" y="15"/>
                  </a:lnTo>
                  <a:lnTo>
                    <a:pt x="39" y="8"/>
                  </a:lnTo>
                  <a:lnTo>
                    <a:pt x="37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1735" y="2191"/>
              <a:ext cx="79" cy="42"/>
            </a:xfrm>
            <a:custGeom>
              <a:avLst/>
              <a:gdLst/>
              <a:ahLst/>
              <a:cxnLst>
                <a:cxn ang="0">
                  <a:pos x="39" y="5"/>
                </a:cxn>
                <a:cxn ang="0">
                  <a:pos x="24" y="13"/>
                </a:cxn>
                <a:cxn ang="0">
                  <a:pos x="12" y="23"/>
                </a:cxn>
                <a:cxn ang="0">
                  <a:pos x="4" y="33"/>
                </a:cxn>
                <a:cxn ang="0">
                  <a:pos x="3" y="36"/>
                </a:cxn>
                <a:cxn ang="0">
                  <a:pos x="2" y="38"/>
                </a:cxn>
                <a:cxn ang="0">
                  <a:pos x="0" y="42"/>
                </a:cxn>
                <a:cxn ang="0">
                  <a:pos x="3" y="42"/>
                </a:cxn>
                <a:cxn ang="0">
                  <a:pos x="16" y="42"/>
                </a:cxn>
                <a:cxn ang="0">
                  <a:pos x="30" y="39"/>
                </a:cxn>
                <a:cxn ang="0">
                  <a:pos x="48" y="34"/>
                </a:cxn>
                <a:cxn ang="0">
                  <a:pos x="56" y="30"/>
                </a:cxn>
                <a:cxn ang="0">
                  <a:pos x="62" y="25"/>
                </a:cxn>
                <a:cxn ang="0">
                  <a:pos x="71" y="16"/>
                </a:cxn>
                <a:cxn ang="0">
                  <a:pos x="76" y="8"/>
                </a:cxn>
                <a:cxn ang="0">
                  <a:pos x="77" y="6"/>
                </a:cxn>
                <a:cxn ang="0">
                  <a:pos x="77" y="5"/>
                </a:cxn>
                <a:cxn ang="0">
                  <a:pos x="79" y="3"/>
                </a:cxn>
                <a:cxn ang="0">
                  <a:pos x="77" y="1"/>
                </a:cxn>
                <a:cxn ang="0">
                  <a:pos x="73" y="1"/>
                </a:cxn>
                <a:cxn ang="0">
                  <a:pos x="65" y="0"/>
                </a:cxn>
                <a:cxn ang="0">
                  <a:pos x="53" y="1"/>
                </a:cxn>
                <a:cxn ang="0">
                  <a:pos x="39" y="5"/>
                </a:cxn>
                <a:cxn ang="0">
                  <a:pos x="39" y="5"/>
                </a:cxn>
                <a:cxn ang="0">
                  <a:pos x="41" y="9"/>
                </a:cxn>
                <a:cxn ang="0">
                  <a:pos x="51" y="7"/>
                </a:cxn>
                <a:cxn ang="0">
                  <a:pos x="59" y="6"/>
                </a:cxn>
                <a:cxn ang="0">
                  <a:pos x="67" y="6"/>
                </a:cxn>
                <a:cxn ang="0">
                  <a:pos x="71" y="7"/>
                </a:cxn>
                <a:cxn ang="0">
                  <a:pos x="69" y="10"/>
                </a:cxn>
                <a:cxn ang="0">
                  <a:pos x="65" y="17"/>
                </a:cxn>
                <a:cxn ang="0">
                  <a:pos x="57" y="23"/>
                </a:cxn>
                <a:cxn ang="0">
                  <a:pos x="46" y="30"/>
                </a:cxn>
                <a:cxn ang="0">
                  <a:pos x="34" y="34"/>
                </a:cxn>
                <a:cxn ang="0">
                  <a:pos x="24" y="36"/>
                </a:cxn>
                <a:cxn ang="0">
                  <a:pos x="16" y="37"/>
                </a:cxn>
                <a:cxn ang="0">
                  <a:pos x="9" y="38"/>
                </a:cxn>
                <a:cxn ang="0">
                  <a:pos x="14" y="31"/>
                </a:cxn>
                <a:cxn ang="0">
                  <a:pos x="20" y="22"/>
                </a:cxn>
                <a:cxn ang="0">
                  <a:pos x="29" y="15"/>
                </a:cxn>
                <a:cxn ang="0">
                  <a:pos x="41" y="9"/>
                </a:cxn>
                <a:cxn ang="0">
                  <a:pos x="39" y="5"/>
                </a:cxn>
              </a:cxnLst>
              <a:rect l="0" t="0" r="r" b="b"/>
              <a:pathLst>
                <a:path w="79" h="42">
                  <a:moveTo>
                    <a:pt x="39" y="5"/>
                  </a:moveTo>
                  <a:lnTo>
                    <a:pt x="24" y="13"/>
                  </a:lnTo>
                  <a:lnTo>
                    <a:pt x="12" y="23"/>
                  </a:lnTo>
                  <a:lnTo>
                    <a:pt x="4" y="33"/>
                  </a:lnTo>
                  <a:lnTo>
                    <a:pt x="3" y="36"/>
                  </a:lnTo>
                  <a:lnTo>
                    <a:pt x="2" y="38"/>
                  </a:lnTo>
                  <a:lnTo>
                    <a:pt x="0" y="42"/>
                  </a:lnTo>
                  <a:lnTo>
                    <a:pt x="3" y="42"/>
                  </a:lnTo>
                  <a:lnTo>
                    <a:pt x="16" y="42"/>
                  </a:lnTo>
                  <a:lnTo>
                    <a:pt x="30" y="39"/>
                  </a:lnTo>
                  <a:lnTo>
                    <a:pt x="48" y="34"/>
                  </a:lnTo>
                  <a:lnTo>
                    <a:pt x="56" y="30"/>
                  </a:lnTo>
                  <a:lnTo>
                    <a:pt x="62" y="25"/>
                  </a:lnTo>
                  <a:lnTo>
                    <a:pt x="71" y="16"/>
                  </a:lnTo>
                  <a:lnTo>
                    <a:pt x="76" y="8"/>
                  </a:lnTo>
                  <a:lnTo>
                    <a:pt x="77" y="6"/>
                  </a:lnTo>
                  <a:lnTo>
                    <a:pt x="77" y="5"/>
                  </a:lnTo>
                  <a:lnTo>
                    <a:pt x="79" y="3"/>
                  </a:lnTo>
                  <a:lnTo>
                    <a:pt x="77" y="1"/>
                  </a:lnTo>
                  <a:lnTo>
                    <a:pt x="73" y="1"/>
                  </a:lnTo>
                  <a:lnTo>
                    <a:pt x="65" y="0"/>
                  </a:lnTo>
                  <a:lnTo>
                    <a:pt x="53" y="1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41" y="9"/>
                  </a:lnTo>
                  <a:lnTo>
                    <a:pt x="51" y="7"/>
                  </a:lnTo>
                  <a:lnTo>
                    <a:pt x="59" y="6"/>
                  </a:lnTo>
                  <a:lnTo>
                    <a:pt x="67" y="6"/>
                  </a:lnTo>
                  <a:lnTo>
                    <a:pt x="71" y="7"/>
                  </a:lnTo>
                  <a:lnTo>
                    <a:pt x="69" y="10"/>
                  </a:lnTo>
                  <a:lnTo>
                    <a:pt x="65" y="17"/>
                  </a:lnTo>
                  <a:lnTo>
                    <a:pt x="57" y="23"/>
                  </a:lnTo>
                  <a:lnTo>
                    <a:pt x="46" y="30"/>
                  </a:lnTo>
                  <a:lnTo>
                    <a:pt x="34" y="34"/>
                  </a:lnTo>
                  <a:lnTo>
                    <a:pt x="24" y="36"/>
                  </a:lnTo>
                  <a:lnTo>
                    <a:pt x="16" y="37"/>
                  </a:lnTo>
                  <a:lnTo>
                    <a:pt x="9" y="38"/>
                  </a:lnTo>
                  <a:lnTo>
                    <a:pt x="14" y="31"/>
                  </a:lnTo>
                  <a:lnTo>
                    <a:pt x="20" y="22"/>
                  </a:lnTo>
                  <a:lnTo>
                    <a:pt x="29" y="15"/>
                  </a:lnTo>
                  <a:lnTo>
                    <a:pt x="41" y="9"/>
                  </a:lnTo>
                  <a:lnTo>
                    <a:pt x="39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1779" y="2154"/>
              <a:ext cx="79" cy="41"/>
            </a:xfrm>
            <a:custGeom>
              <a:avLst/>
              <a:gdLst/>
              <a:ahLst/>
              <a:cxnLst>
                <a:cxn ang="0">
                  <a:pos x="38" y="6"/>
                </a:cxn>
                <a:cxn ang="0">
                  <a:pos x="24" y="14"/>
                </a:cxn>
                <a:cxn ang="0">
                  <a:pos x="12" y="24"/>
                </a:cxn>
                <a:cxn ang="0">
                  <a:pos x="9" y="29"/>
                </a:cxn>
                <a:cxn ang="0">
                  <a:pos x="5" y="33"/>
                </a:cxn>
                <a:cxn ang="0">
                  <a:pos x="3" y="35"/>
                </a:cxn>
                <a:cxn ang="0">
                  <a:pos x="2" y="36"/>
                </a:cxn>
                <a:cxn ang="0">
                  <a:pos x="0" y="40"/>
                </a:cxn>
                <a:cxn ang="0">
                  <a:pos x="4" y="40"/>
                </a:cxn>
                <a:cxn ang="0">
                  <a:pos x="8" y="40"/>
                </a:cxn>
                <a:cxn ang="0">
                  <a:pos x="17" y="41"/>
                </a:cxn>
                <a:cxn ang="0">
                  <a:pos x="30" y="39"/>
                </a:cxn>
                <a:cxn ang="0">
                  <a:pos x="47" y="34"/>
                </a:cxn>
                <a:cxn ang="0">
                  <a:pos x="55" y="30"/>
                </a:cxn>
                <a:cxn ang="0">
                  <a:pos x="63" y="25"/>
                </a:cxn>
                <a:cxn ang="0">
                  <a:pos x="67" y="20"/>
                </a:cxn>
                <a:cxn ang="0">
                  <a:pos x="72" y="16"/>
                </a:cxn>
                <a:cxn ang="0">
                  <a:pos x="77" y="8"/>
                </a:cxn>
                <a:cxn ang="0">
                  <a:pos x="77" y="7"/>
                </a:cxn>
                <a:cxn ang="0">
                  <a:pos x="77" y="6"/>
                </a:cxn>
                <a:cxn ang="0">
                  <a:pos x="79" y="3"/>
                </a:cxn>
                <a:cxn ang="0">
                  <a:pos x="77" y="1"/>
                </a:cxn>
                <a:cxn ang="0">
                  <a:pos x="74" y="1"/>
                </a:cxn>
                <a:cxn ang="0">
                  <a:pos x="65" y="0"/>
                </a:cxn>
                <a:cxn ang="0">
                  <a:pos x="53" y="1"/>
                </a:cxn>
                <a:cxn ang="0">
                  <a:pos x="38" y="6"/>
                </a:cxn>
                <a:cxn ang="0">
                  <a:pos x="38" y="6"/>
                </a:cxn>
                <a:cxn ang="0">
                  <a:pos x="41" y="9"/>
                </a:cxn>
                <a:cxn ang="0">
                  <a:pos x="51" y="6"/>
                </a:cxn>
                <a:cxn ang="0">
                  <a:pos x="61" y="5"/>
                </a:cxn>
                <a:cxn ang="0">
                  <a:pos x="67" y="6"/>
                </a:cxn>
                <a:cxn ang="0">
                  <a:pos x="72" y="6"/>
                </a:cxn>
                <a:cxn ang="0">
                  <a:pos x="69" y="10"/>
                </a:cxn>
                <a:cxn ang="0">
                  <a:pos x="64" y="17"/>
                </a:cxn>
                <a:cxn ang="0">
                  <a:pos x="57" y="23"/>
                </a:cxn>
                <a:cxn ang="0">
                  <a:pos x="47" y="29"/>
                </a:cxn>
                <a:cxn ang="0">
                  <a:pos x="35" y="33"/>
                </a:cxn>
                <a:cxn ang="0">
                  <a:pos x="24" y="35"/>
                </a:cxn>
                <a:cxn ang="0">
                  <a:pos x="14" y="36"/>
                </a:cxn>
                <a:cxn ang="0">
                  <a:pos x="8" y="36"/>
                </a:cxn>
                <a:cxn ang="0">
                  <a:pos x="13" y="30"/>
                </a:cxn>
                <a:cxn ang="0">
                  <a:pos x="22" y="22"/>
                </a:cxn>
                <a:cxn ang="0">
                  <a:pos x="31" y="15"/>
                </a:cxn>
                <a:cxn ang="0">
                  <a:pos x="41" y="9"/>
                </a:cxn>
                <a:cxn ang="0">
                  <a:pos x="38" y="6"/>
                </a:cxn>
              </a:cxnLst>
              <a:rect l="0" t="0" r="r" b="b"/>
              <a:pathLst>
                <a:path w="79" h="41">
                  <a:moveTo>
                    <a:pt x="38" y="6"/>
                  </a:moveTo>
                  <a:lnTo>
                    <a:pt x="24" y="14"/>
                  </a:lnTo>
                  <a:lnTo>
                    <a:pt x="12" y="24"/>
                  </a:lnTo>
                  <a:lnTo>
                    <a:pt x="9" y="29"/>
                  </a:lnTo>
                  <a:lnTo>
                    <a:pt x="5" y="33"/>
                  </a:lnTo>
                  <a:lnTo>
                    <a:pt x="3" y="35"/>
                  </a:lnTo>
                  <a:lnTo>
                    <a:pt x="2" y="36"/>
                  </a:lnTo>
                  <a:lnTo>
                    <a:pt x="0" y="40"/>
                  </a:lnTo>
                  <a:lnTo>
                    <a:pt x="4" y="40"/>
                  </a:lnTo>
                  <a:lnTo>
                    <a:pt x="8" y="40"/>
                  </a:lnTo>
                  <a:lnTo>
                    <a:pt x="17" y="41"/>
                  </a:lnTo>
                  <a:lnTo>
                    <a:pt x="30" y="39"/>
                  </a:lnTo>
                  <a:lnTo>
                    <a:pt x="47" y="34"/>
                  </a:lnTo>
                  <a:lnTo>
                    <a:pt x="55" y="30"/>
                  </a:lnTo>
                  <a:lnTo>
                    <a:pt x="63" y="25"/>
                  </a:lnTo>
                  <a:lnTo>
                    <a:pt x="67" y="20"/>
                  </a:lnTo>
                  <a:lnTo>
                    <a:pt x="72" y="16"/>
                  </a:lnTo>
                  <a:lnTo>
                    <a:pt x="77" y="8"/>
                  </a:lnTo>
                  <a:lnTo>
                    <a:pt x="77" y="7"/>
                  </a:lnTo>
                  <a:lnTo>
                    <a:pt x="77" y="6"/>
                  </a:lnTo>
                  <a:lnTo>
                    <a:pt x="79" y="3"/>
                  </a:lnTo>
                  <a:lnTo>
                    <a:pt x="77" y="1"/>
                  </a:lnTo>
                  <a:lnTo>
                    <a:pt x="74" y="1"/>
                  </a:lnTo>
                  <a:lnTo>
                    <a:pt x="65" y="0"/>
                  </a:lnTo>
                  <a:lnTo>
                    <a:pt x="53" y="1"/>
                  </a:lnTo>
                  <a:lnTo>
                    <a:pt x="38" y="6"/>
                  </a:lnTo>
                  <a:lnTo>
                    <a:pt x="38" y="6"/>
                  </a:lnTo>
                  <a:lnTo>
                    <a:pt x="41" y="9"/>
                  </a:lnTo>
                  <a:lnTo>
                    <a:pt x="51" y="6"/>
                  </a:lnTo>
                  <a:lnTo>
                    <a:pt x="61" y="5"/>
                  </a:lnTo>
                  <a:lnTo>
                    <a:pt x="67" y="6"/>
                  </a:lnTo>
                  <a:lnTo>
                    <a:pt x="72" y="6"/>
                  </a:lnTo>
                  <a:lnTo>
                    <a:pt x="69" y="10"/>
                  </a:lnTo>
                  <a:lnTo>
                    <a:pt x="64" y="17"/>
                  </a:lnTo>
                  <a:lnTo>
                    <a:pt x="57" y="23"/>
                  </a:lnTo>
                  <a:lnTo>
                    <a:pt x="47" y="29"/>
                  </a:lnTo>
                  <a:lnTo>
                    <a:pt x="35" y="33"/>
                  </a:lnTo>
                  <a:lnTo>
                    <a:pt x="24" y="35"/>
                  </a:lnTo>
                  <a:lnTo>
                    <a:pt x="14" y="36"/>
                  </a:lnTo>
                  <a:lnTo>
                    <a:pt x="8" y="36"/>
                  </a:lnTo>
                  <a:lnTo>
                    <a:pt x="13" y="30"/>
                  </a:lnTo>
                  <a:lnTo>
                    <a:pt x="22" y="22"/>
                  </a:lnTo>
                  <a:lnTo>
                    <a:pt x="31" y="15"/>
                  </a:lnTo>
                  <a:lnTo>
                    <a:pt x="41" y="9"/>
                  </a:lnTo>
                  <a:lnTo>
                    <a:pt x="38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1824" y="2121"/>
              <a:ext cx="79" cy="40"/>
            </a:xfrm>
            <a:custGeom>
              <a:avLst/>
              <a:gdLst/>
              <a:ahLst/>
              <a:cxnLst>
                <a:cxn ang="0">
                  <a:pos x="40" y="3"/>
                </a:cxn>
                <a:cxn ang="0">
                  <a:pos x="26" y="12"/>
                </a:cxn>
                <a:cxn ang="0">
                  <a:pos x="14" y="22"/>
                </a:cxn>
                <a:cxn ang="0">
                  <a:pos x="6" y="31"/>
                </a:cxn>
                <a:cxn ang="0">
                  <a:pos x="3" y="34"/>
                </a:cxn>
                <a:cxn ang="0">
                  <a:pos x="2" y="36"/>
                </a:cxn>
                <a:cxn ang="0">
                  <a:pos x="0" y="40"/>
                </a:cxn>
                <a:cxn ang="0">
                  <a:pos x="4" y="40"/>
                </a:cxn>
                <a:cxn ang="0">
                  <a:pos x="17" y="40"/>
                </a:cxn>
                <a:cxn ang="0">
                  <a:pos x="31" y="38"/>
                </a:cxn>
                <a:cxn ang="0">
                  <a:pos x="48" y="32"/>
                </a:cxn>
                <a:cxn ang="0">
                  <a:pos x="57" y="28"/>
                </a:cxn>
                <a:cxn ang="0">
                  <a:pos x="63" y="24"/>
                </a:cxn>
                <a:cxn ang="0">
                  <a:pos x="72" y="15"/>
                </a:cxn>
                <a:cxn ang="0">
                  <a:pos x="77" y="8"/>
                </a:cxn>
                <a:cxn ang="0">
                  <a:pos x="79" y="6"/>
                </a:cxn>
                <a:cxn ang="0">
                  <a:pos x="79" y="5"/>
                </a:cxn>
                <a:cxn ang="0">
                  <a:pos x="79" y="1"/>
                </a:cxn>
                <a:cxn ang="0">
                  <a:pos x="77" y="1"/>
                </a:cxn>
                <a:cxn ang="0">
                  <a:pos x="76" y="1"/>
                </a:cxn>
                <a:cxn ang="0">
                  <a:pos x="74" y="1"/>
                </a:cxn>
                <a:cxn ang="0">
                  <a:pos x="67" y="0"/>
                </a:cxn>
                <a:cxn ang="0">
                  <a:pos x="55" y="0"/>
                </a:cxn>
                <a:cxn ang="0">
                  <a:pos x="40" y="3"/>
                </a:cxn>
                <a:cxn ang="0">
                  <a:pos x="40" y="3"/>
                </a:cxn>
                <a:cxn ang="0">
                  <a:pos x="43" y="9"/>
                </a:cxn>
                <a:cxn ang="0">
                  <a:pos x="53" y="6"/>
                </a:cxn>
                <a:cxn ang="0">
                  <a:pos x="61" y="5"/>
                </a:cxn>
                <a:cxn ang="0">
                  <a:pos x="73" y="5"/>
                </a:cxn>
                <a:cxn ang="0">
                  <a:pos x="70" y="10"/>
                </a:cxn>
                <a:cxn ang="0">
                  <a:pos x="65" y="16"/>
                </a:cxn>
                <a:cxn ang="0">
                  <a:pos x="58" y="23"/>
                </a:cxn>
                <a:cxn ang="0">
                  <a:pos x="46" y="28"/>
                </a:cxn>
                <a:cxn ang="0">
                  <a:pos x="34" y="31"/>
                </a:cxn>
                <a:cxn ang="0">
                  <a:pos x="23" y="33"/>
                </a:cxn>
                <a:cxn ang="0">
                  <a:pos x="15" y="34"/>
                </a:cxn>
                <a:cxn ang="0">
                  <a:pos x="9" y="34"/>
                </a:cxn>
                <a:cxn ang="0">
                  <a:pos x="15" y="28"/>
                </a:cxn>
                <a:cxn ang="0">
                  <a:pos x="22" y="22"/>
                </a:cxn>
                <a:cxn ang="0">
                  <a:pos x="32" y="14"/>
                </a:cxn>
                <a:cxn ang="0">
                  <a:pos x="43" y="9"/>
                </a:cxn>
                <a:cxn ang="0">
                  <a:pos x="40" y="3"/>
                </a:cxn>
              </a:cxnLst>
              <a:rect l="0" t="0" r="r" b="b"/>
              <a:pathLst>
                <a:path w="79" h="40">
                  <a:moveTo>
                    <a:pt x="40" y="3"/>
                  </a:moveTo>
                  <a:lnTo>
                    <a:pt x="26" y="12"/>
                  </a:lnTo>
                  <a:lnTo>
                    <a:pt x="14" y="22"/>
                  </a:lnTo>
                  <a:lnTo>
                    <a:pt x="6" y="31"/>
                  </a:lnTo>
                  <a:lnTo>
                    <a:pt x="3" y="34"/>
                  </a:lnTo>
                  <a:lnTo>
                    <a:pt x="2" y="36"/>
                  </a:lnTo>
                  <a:lnTo>
                    <a:pt x="0" y="40"/>
                  </a:lnTo>
                  <a:lnTo>
                    <a:pt x="4" y="40"/>
                  </a:lnTo>
                  <a:lnTo>
                    <a:pt x="17" y="40"/>
                  </a:lnTo>
                  <a:lnTo>
                    <a:pt x="31" y="38"/>
                  </a:lnTo>
                  <a:lnTo>
                    <a:pt x="48" y="32"/>
                  </a:lnTo>
                  <a:lnTo>
                    <a:pt x="57" y="28"/>
                  </a:lnTo>
                  <a:lnTo>
                    <a:pt x="63" y="24"/>
                  </a:lnTo>
                  <a:lnTo>
                    <a:pt x="72" y="15"/>
                  </a:lnTo>
                  <a:lnTo>
                    <a:pt x="77" y="8"/>
                  </a:lnTo>
                  <a:lnTo>
                    <a:pt x="79" y="6"/>
                  </a:lnTo>
                  <a:lnTo>
                    <a:pt x="79" y="5"/>
                  </a:lnTo>
                  <a:lnTo>
                    <a:pt x="79" y="1"/>
                  </a:lnTo>
                  <a:lnTo>
                    <a:pt x="77" y="1"/>
                  </a:lnTo>
                  <a:lnTo>
                    <a:pt x="76" y="1"/>
                  </a:lnTo>
                  <a:lnTo>
                    <a:pt x="74" y="1"/>
                  </a:lnTo>
                  <a:lnTo>
                    <a:pt x="67" y="0"/>
                  </a:lnTo>
                  <a:lnTo>
                    <a:pt x="55" y="0"/>
                  </a:lnTo>
                  <a:lnTo>
                    <a:pt x="40" y="3"/>
                  </a:lnTo>
                  <a:lnTo>
                    <a:pt x="40" y="3"/>
                  </a:lnTo>
                  <a:lnTo>
                    <a:pt x="43" y="9"/>
                  </a:lnTo>
                  <a:lnTo>
                    <a:pt x="53" y="6"/>
                  </a:lnTo>
                  <a:lnTo>
                    <a:pt x="61" y="5"/>
                  </a:lnTo>
                  <a:lnTo>
                    <a:pt x="73" y="5"/>
                  </a:lnTo>
                  <a:lnTo>
                    <a:pt x="70" y="10"/>
                  </a:lnTo>
                  <a:lnTo>
                    <a:pt x="65" y="16"/>
                  </a:lnTo>
                  <a:lnTo>
                    <a:pt x="58" y="23"/>
                  </a:lnTo>
                  <a:lnTo>
                    <a:pt x="46" y="28"/>
                  </a:lnTo>
                  <a:lnTo>
                    <a:pt x="34" y="31"/>
                  </a:lnTo>
                  <a:lnTo>
                    <a:pt x="23" y="33"/>
                  </a:lnTo>
                  <a:lnTo>
                    <a:pt x="15" y="34"/>
                  </a:lnTo>
                  <a:lnTo>
                    <a:pt x="9" y="34"/>
                  </a:lnTo>
                  <a:lnTo>
                    <a:pt x="15" y="28"/>
                  </a:lnTo>
                  <a:lnTo>
                    <a:pt x="22" y="22"/>
                  </a:lnTo>
                  <a:lnTo>
                    <a:pt x="32" y="14"/>
                  </a:lnTo>
                  <a:lnTo>
                    <a:pt x="43" y="9"/>
                  </a:lnTo>
                  <a:lnTo>
                    <a:pt x="40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1526" y="2410"/>
              <a:ext cx="39" cy="88"/>
            </a:xfrm>
            <a:custGeom>
              <a:avLst/>
              <a:gdLst/>
              <a:ahLst/>
              <a:cxnLst>
                <a:cxn ang="0">
                  <a:pos x="17" y="2"/>
                </a:cxn>
                <a:cxn ang="0">
                  <a:pos x="16" y="4"/>
                </a:cxn>
                <a:cxn ang="0">
                  <a:pos x="14" y="7"/>
                </a:cxn>
                <a:cxn ang="0">
                  <a:pos x="9" y="16"/>
                </a:cxn>
                <a:cxn ang="0">
                  <a:pos x="3" y="29"/>
                </a:cxn>
                <a:cxn ang="0">
                  <a:pos x="0" y="45"/>
                </a:cxn>
                <a:cxn ang="0">
                  <a:pos x="0" y="53"/>
                </a:cxn>
                <a:cxn ang="0">
                  <a:pos x="2" y="61"/>
                </a:cxn>
                <a:cxn ang="0">
                  <a:pos x="8" y="74"/>
                </a:cxn>
                <a:cxn ang="0">
                  <a:pos x="16" y="83"/>
                </a:cxn>
                <a:cxn ang="0">
                  <a:pos x="17" y="85"/>
                </a:cxn>
                <a:cxn ang="0">
                  <a:pos x="19" y="86"/>
                </a:cxn>
                <a:cxn ang="0">
                  <a:pos x="19" y="88"/>
                </a:cxn>
                <a:cxn ang="0">
                  <a:pos x="21" y="86"/>
                </a:cxn>
                <a:cxn ang="0">
                  <a:pos x="22" y="85"/>
                </a:cxn>
                <a:cxn ang="0">
                  <a:pos x="24" y="83"/>
                </a:cxn>
                <a:cxn ang="0">
                  <a:pos x="27" y="80"/>
                </a:cxn>
                <a:cxn ang="0">
                  <a:pos x="29" y="76"/>
                </a:cxn>
                <a:cxn ang="0">
                  <a:pos x="35" y="63"/>
                </a:cxn>
                <a:cxn ang="0">
                  <a:pos x="37" y="54"/>
                </a:cxn>
                <a:cxn ang="0">
                  <a:pos x="39" y="45"/>
                </a:cxn>
                <a:cxn ang="0">
                  <a:pos x="39" y="36"/>
                </a:cxn>
                <a:cxn ang="0">
                  <a:pos x="37" y="27"/>
                </a:cxn>
                <a:cxn ang="0">
                  <a:pos x="30" y="14"/>
                </a:cxn>
                <a:cxn ang="0">
                  <a:pos x="28" y="9"/>
                </a:cxn>
                <a:cxn ang="0">
                  <a:pos x="24" y="5"/>
                </a:cxn>
                <a:cxn ang="0">
                  <a:pos x="22" y="3"/>
                </a:cxn>
                <a:cxn ang="0">
                  <a:pos x="21" y="2"/>
                </a:cxn>
                <a:cxn ang="0">
                  <a:pos x="19" y="0"/>
                </a:cxn>
                <a:cxn ang="0">
                  <a:pos x="17" y="2"/>
                </a:cxn>
                <a:cxn ang="0">
                  <a:pos x="17" y="2"/>
                </a:cxn>
                <a:cxn ang="0">
                  <a:pos x="5" y="47"/>
                </a:cxn>
                <a:cxn ang="0">
                  <a:pos x="5" y="45"/>
                </a:cxn>
                <a:cxn ang="0">
                  <a:pos x="7" y="34"/>
                </a:cxn>
                <a:cxn ang="0">
                  <a:pos x="11" y="24"/>
                </a:cxn>
                <a:cxn ang="0">
                  <a:pos x="16" y="14"/>
                </a:cxn>
                <a:cxn ang="0">
                  <a:pos x="19" y="9"/>
                </a:cxn>
                <a:cxn ang="0">
                  <a:pos x="23" y="13"/>
                </a:cxn>
                <a:cxn ang="0">
                  <a:pos x="28" y="21"/>
                </a:cxn>
                <a:cxn ang="0">
                  <a:pos x="30" y="31"/>
                </a:cxn>
                <a:cxn ang="0">
                  <a:pos x="32" y="43"/>
                </a:cxn>
                <a:cxn ang="0">
                  <a:pos x="32" y="45"/>
                </a:cxn>
                <a:cxn ang="0">
                  <a:pos x="30" y="58"/>
                </a:cxn>
                <a:cxn ang="0">
                  <a:pos x="28" y="69"/>
                </a:cxn>
                <a:cxn ang="0">
                  <a:pos x="23" y="77"/>
                </a:cxn>
                <a:cxn ang="0">
                  <a:pos x="19" y="82"/>
                </a:cxn>
                <a:cxn ang="0">
                  <a:pos x="16" y="77"/>
                </a:cxn>
                <a:cxn ang="0">
                  <a:pos x="11" y="69"/>
                </a:cxn>
                <a:cxn ang="0">
                  <a:pos x="7" y="59"/>
                </a:cxn>
                <a:cxn ang="0">
                  <a:pos x="5" y="47"/>
                </a:cxn>
                <a:cxn ang="0">
                  <a:pos x="17" y="2"/>
                </a:cxn>
              </a:cxnLst>
              <a:rect l="0" t="0" r="r" b="b"/>
              <a:pathLst>
                <a:path w="39" h="88">
                  <a:moveTo>
                    <a:pt x="17" y="2"/>
                  </a:moveTo>
                  <a:lnTo>
                    <a:pt x="16" y="4"/>
                  </a:lnTo>
                  <a:lnTo>
                    <a:pt x="14" y="7"/>
                  </a:lnTo>
                  <a:lnTo>
                    <a:pt x="9" y="16"/>
                  </a:lnTo>
                  <a:lnTo>
                    <a:pt x="3" y="29"/>
                  </a:lnTo>
                  <a:lnTo>
                    <a:pt x="0" y="45"/>
                  </a:lnTo>
                  <a:lnTo>
                    <a:pt x="0" y="53"/>
                  </a:lnTo>
                  <a:lnTo>
                    <a:pt x="2" y="61"/>
                  </a:lnTo>
                  <a:lnTo>
                    <a:pt x="8" y="74"/>
                  </a:lnTo>
                  <a:lnTo>
                    <a:pt x="16" y="83"/>
                  </a:lnTo>
                  <a:lnTo>
                    <a:pt x="17" y="85"/>
                  </a:lnTo>
                  <a:lnTo>
                    <a:pt x="19" y="86"/>
                  </a:lnTo>
                  <a:lnTo>
                    <a:pt x="19" y="88"/>
                  </a:lnTo>
                  <a:lnTo>
                    <a:pt x="21" y="86"/>
                  </a:lnTo>
                  <a:lnTo>
                    <a:pt x="22" y="85"/>
                  </a:lnTo>
                  <a:lnTo>
                    <a:pt x="24" y="83"/>
                  </a:lnTo>
                  <a:lnTo>
                    <a:pt x="27" y="80"/>
                  </a:lnTo>
                  <a:lnTo>
                    <a:pt x="29" y="76"/>
                  </a:lnTo>
                  <a:lnTo>
                    <a:pt x="35" y="63"/>
                  </a:lnTo>
                  <a:lnTo>
                    <a:pt x="37" y="54"/>
                  </a:lnTo>
                  <a:lnTo>
                    <a:pt x="39" y="45"/>
                  </a:lnTo>
                  <a:lnTo>
                    <a:pt x="39" y="36"/>
                  </a:lnTo>
                  <a:lnTo>
                    <a:pt x="37" y="27"/>
                  </a:lnTo>
                  <a:lnTo>
                    <a:pt x="30" y="14"/>
                  </a:lnTo>
                  <a:lnTo>
                    <a:pt x="28" y="9"/>
                  </a:lnTo>
                  <a:lnTo>
                    <a:pt x="24" y="5"/>
                  </a:lnTo>
                  <a:lnTo>
                    <a:pt x="22" y="3"/>
                  </a:lnTo>
                  <a:lnTo>
                    <a:pt x="21" y="2"/>
                  </a:lnTo>
                  <a:lnTo>
                    <a:pt x="19" y="0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5" y="47"/>
                  </a:lnTo>
                  <a:lnTo>
                    <a:pt x="5" y="45"/>
                  </a:lnTo>
                  <a:lnTo>
                    <a:pt x="7" y="34"/>
                  </a:lnTo>
                  <a:lnTo>
                    <a:pt x="11" y="24"/>
                  </a:lnTo>
                  <a:lnTo>
                    <a:pt x="16" y="14"/>
                  </a:lnTo>
                  <a:lnTo>
                    <a:pt x="19" y="9"/>
                  </a:lnTo>
                  <a:lnTo>
                    <a:pt x="23" y="13"/>
                  </a:lnTo>
                  <a:lnTo>
                    <a:pt x="28" y="21"/>
                  </a:lnTo>
                  <a:lnTo>
                    <a:pt x="30" y="31"/>
                  </a:lnTo>
                  <a:lnTo>
                    <a:pt x="32" y="43"/>
                  </a:lnTo>
                  <a:lnTo>
                    <a:pt x="32" y="45"/>
                  </a:lnTo>
                  <a:lnTo>
                    <a:pt x="30" y="58"/>
                  </a:lnTo>
                  <a:lnTo>
                    <a:pt x="28" y="69"/>
                  </a:lnTo>
                  <a:lnTo>
                    <a:pt x="23" y="77"/>
                  </a:lnTo>
                  <a:lnTo>
                    <a:pt x="19" y="82"/>
                  </a:lnTo>
                  <a:lnTo>
                    <a:pt x="16" y="77"/>
                  </a:lnTo>
                  <a:lnTo>
                    <a:pt x="11" y="69"/>
                  </a:lnTo>
                  <a:lnTo>
                    <a:pt x="7" y="59"/>
                  </a:lnTo>
                  <a:lnTo>
                    <a:pt x="5" y="47"/>
                  </a:lnTo>
                  <a:lnTo>
                    <a:pt x="17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1553" y="2360"/>
              <a:ext cx="38" cy="86"/>
            </a:xfrm>
            <a:custGeom>
              <a:avLst/>
              <a:gdLst/>
              <a:ahLst/>
              <a:cxnLst>
                <a:cxn ang="0">
                  <a:pos x="19" y="2"/>
                </a:cxn>
                <a:cxn ang="0">
                  <a:pos x="18" y="3"/>
                </a:cxn>
                <a:cxn ang="0">
                  <a:pos x="17" y="5"/>
                </a:cxn>
                <a:cxn ang="0">
                  <a:pos x="13" y="11"/>
                </a:cxn>
                <a:cxn ang="0">
                  <a:pos x="7" y="23"/>
                </a:cxn>
                <a:cxn ang="0">
                  <a:pos x="2" y="36"/>
                </a:cxn>
                <a:cxn ang="0">
                  <a:pos x="1" y="38"/>
                </a:cxn>
                <a:cxn ang="0">
                  <a:pos x="0" y="43"/>
                </a:cxn>
                <a:cxn ang="0">
                  <a:pos x="0" y="50"/>
                </a:cxn>
                <a:cxn ang="0">
                  <a:pos x="2" y="59"/>
                </a:cxn>
                <a:cxn ang="0">
                  <a:pos x="6" y="72"/>
                </a:cxn>
                <a:cxn ang="0">
                  <a:pos x="12" y="80"/>
                </a:cxn>
                <a:cxn ang="0">
                  <a:pos x="15" y="83"/>
                </a:cxn>
                <a:cxn ang="0">
                  <a:pos x="15" y="84"/>
                </a:cxn>
                <a:cxn ang="0">
                  <a:pos x="15" y="86"/>
                </a:cxn>
                <a:cxn ang="0">
                  <a:pos x="17" y="84"/>
                </a:cxn>
                <a:cxn ang="0">
                  <a:pos x="18" y="83"/>
                </a:cxn>
                <a:cxn ang="0">
                  <a:pos x="20" y="81"/>
                </a:cxn>
                <a:cxn ang="0">
                  <a:pos x="26" y="74"/>
                </a:cxn>
                <a:cxn ang="0">
                  <a:pos x="32" y="62"/>
                </a:cxn>
                <a:cxn ang="0">
                  <a:pos x="37" y="45"/>
                </a:cxn>
                <a:cxn ang="0">
                  <a:pos x="38" y="36"/>
                </a:cxn>
                <a:cxn ang="0">
                  <a:pos x="36" y="27"/>
                </a:cxn>
                <a:cxn ang="0">
                  <a:pos x="31" y="14"/>
                </a:cxn>
                <a:cxn ang="0">
                  <a:pos x="28" y="9"/>
                </a:cxn>
                <a:cxn ang="0">
                  <a:pos x="26" y="5"/>
                </a:cxn>
                <a:cxn ang="0">
                  <a:pos x="24" y="3"/>
                </a:cxn>
                <a:cxn ang="0">
                  <a:pos x="23" y="2"/>
                </a:cxn>
                <a:cxn ang="0">
                  <a:pos x="21" y="0"/>
                </a:cxn>
                <a:cxn ang="0">
                  <a:pos x="19" y="2"/>
                </a:cxn>
                <a:cxn ang="0">
                  <a:pos x="19" y="2"/>
                </a:cxn>
                <a:cxn ang="0">
                  <a:pos x="5" y="49"/>
                </a:cxn>
                <a:cxn ang="0">
                  <a:pos x="5" y="43"/>
                </a:cxn>
                <a:cxn ang="0">
                  <a:pos x="5" y="36"/>
                </a:cxn>
                <a:cxn ang="0">
                  <a:pos x="14" y="19"/>
                </a:cxn>
                <a:cxn ang="0">
                  <a:pos x="17" y="12"/>
                </a:cxn>
                <a:cxn ang="0">
                  <a:pos x="21" y="9"/>
                </a:cxn>
                <a:cxn ang="0">
                  <a:pos x="25" y="12"/>
                </a:cxn>
                <a:cxn ang="0">
                  <a:pos x="28" y="20"/>
                </a:cxn>
                <a:cxn ang="0">
                  <a:pos x="31" y="28"/>
                </a:cxn>
                <a:cxn ang="0">
                  <a:pos x="32" y="39"/>
                </a:cxn>
                <a:cxn ang="0">
                  <a:pos x="32" y="45"/>
                </a:cxn>
                <a:cxn ang="0">
                  <a:pos x="28" y="57"/>
                </a:cxn>
                <a:cxn ang="0">
                  <a:pos x="25" y="67"/>
                </a:cxn>
                <a:cxn ang="0">
                  <a:pos x="21" y="75"/>
                </a:cxn>
                <a:cxn ang="0">
                  <a:pos x="17" y="80"/>
                </a:cxn>
                <a:cxn ang="0">
                  <a:pos x="14" y="75"/>
                </a:cxn>
                <a:cxn ang="0">
                  <a:pos x="10" y="67"/>
                </a:cxn>
                <a:cxn ang="0">
                  <a:pos x="6" y="59"/>
                </a:cxn>
                <a:cxn ang="0">
                  <a:pos x="5" y="49"/>
                </a:cxn>
                <a:cxn ang="0">
                  <a:pos x="19" y="2"/>
                </a:cxn>
              </a:cxnLst>
              <a:rect l="0" t="0" r="r" b="b"/>
              <a:pathLst>
                <a:path w="38" h="86">
                  <a:moveTo>
                    <a:pt x="19" y="2"/>
                  </a:moveTo>
                  <a:lnTo>
                    <a:pt x="18" y="3"/>
                  </a:lnTo>
                  <a:lnTo>
                    <a:pt x="17" y="5"/>
                  </a:lnTo>
                  <a:lnTo>
                    <a:pt x="13" y="11"/>
                  </a:lnTo>
                  <a:lnTo>
                    <a:pt x="7" y="23"/>
                  </a:lnTo>
                  <a:lnTo>
                    <a:pt x="2" y="36"/>
                  </a:lnTo>
                  <a:lnTo>
                    <a:pt x="1" y="38"/>
                  </a:lnTo>
                  <a:lnTo>
                    <a:pt x="0" y="43"/>
                  </a:lnTo>
                  <a:lnTo>
                    <a:pt x="0" y="50"/>
                  </a:lnTo>
                  <a:lnTo>
                    <a:pt x="2" y="59"/>
                  </a:lnTo>
                  <a:lnTo>
                    <a:pt x="6" y="72"/>
                  </a:lnTo>
                  <a:lnTo>
                    <a:pt x="12" y="80"/>
                  </a:lnTo>
                  <a:lnTo>
                    <a:pt x="15" y="83"/>
                  </a:lnTo>
                  <a:lnTo>
                    <a:pt x="15" y="84"/>
                  </a:lnTo>
                  <a:lnTo>
                    <a:pt x="15" y="86"/>
                  </a:lnTo>
                  <a:lnTo>
                    <a:pt x="17" y="84"/>
                  </a:lnTo>
                  <a:lnTo>
                    <a:pt x="18" y="83"/>
                  </a:lnTo>
                  <a:lnTo>
                    <a:pt x="20" y="81"/>
                  </a:lnTo>
                  <a:lnTo>
                    <a:pt x="26" y="74"/>
                  </a:lnTo>
                  <a:lnTo>
                    <a:pt x="32" y="62"/>
                  </a:lnTo>
                  <a:lnTo>
                    <a:pt x="37" y="45"/>
                  </a:lnTo>
                  <a:lnTo>
                    <a:pt x="38" y="36"/>
                  </a:lnTo>
                  <a:lnTo>
                    <a:pt x="36" y="27"/>
                  </a:lnTo>
                  <a:lnTo>
                    <a:pt x="31" y="14"/>
                  </a:lnTo>
                  <a:lnTo>
                    <a:pt x="28" y="9"/>
                  </a:lnTo>
                  <a:lnTo>
                    <a:pt x="26" y="5"/>
                  </a:lnTo>
                  <a:lnTo>
                    <a:pt x="24" y="3"/>
                  </a:lnTo>
                  <a:lnTo>
                    <a:pt x="23" y="2"/>
                  </a:lnTo>
                  <a:lnTo>
                    <a:pt x="21" y="0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5" y="49"/>
                  </a:lnTo>
                  <a:lnTo>
                    <a:pt x="5" y="43"/>
                  </a:lnTo>
                  <a:lnTo>
                    <a:pt x="5" y="36"/>
                  </a:lnTo>
                  <a:lnTo>
                    <a:pt x="14" y="19"/>
                  </a:lnTo>
                  <a:lnTo>
                    <a:pt x="17" y="12"/>
                  </a:lnTo>
                  <a:lnTo>
                    <a:pt x="21" y="9"/>
                  </a:lnTo>
                  <a:lnTo>
                    <a:pt x="25" y="12"/>
                  </a:lnTo>
                  <a:lnTo>
                    <a:pt x="28" y="20"/>
                  </a:lnTo>
                  <a:lnTo>
                    <a:pt x="31" y="28"/>
                  </a:lnTo>
                  <a:lnTo>
                    <a:pt x="32" y="39"/>
                  </a:lnTo>
                  <a:lnTo>
                    <a:pt x="32" y="45"/>
                  </a:lnTo>
                  <a:lnTo>
                    <a:pt x="28" y="57"/>
                  </a:lnTo>
                  <a:lnTo>
                    <a:pt x="25" y="67"/>
                  </a:lnTo>
                  <a:lnTo>
                    <a:pt x="21" y="75"/>
                  </a:lnTo>
                  <a:lnTo>
                    <a:pt x="17" y="80"/>
                  </a:lnTo>
                  <a:lnTo>
                    <a:pt x="14" y="75"/>
                  </a:lnTo>
                  <a:lnTo>
                    <a:pt x="10" y="67"/>
                  </a:lnTo>
                  <a:lnTo>
                    <a:pt x="6" y="59"/>
                  </a:lnTo>
                  <a:lnTo>
                    <a:pt x="5" y="49"/>
                  </a:lnTo>
                  <a:lnTo>
                    <a:pt x="19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1582" y="2314"/>
              <a:ext cx="38" cy="83"/>
            </a:xfrm>
            <a:custGeom>
              <a:avLst/>
              <a:gdLst/>
              <a:ahLst/>
              <a:cxnLst>
                <a:cxn ang="0">
                  <a:pos x="23" y="2"/>
                </a:cxn>
                <a:cxn ang="0">
                  <a:pos x="21" y="4"/>
                </a:cxn>
                <a:cxn ang="0">
                  <a:pos x="15" y="10"/>
                </a:cxn>
                <a:cxn ang="0">
                  <a:pos x="9" y="19"/>
                </a:cxn>
                <a:cxn ang="0">
                  <a:pos x="3" y="31"/>
                </a:cxn>
                <a:cxn ang="0">
                  <a:pos x="2" y="36"/>
                </a:cxn>
                <a:cxn ang="0">
                  <a:pos x="1" y="39"/>
                </a:cxn>
                <a:cxn ang="0">
                  <a:pos x="0" y="47"/>
                </a:cxn>
                <a:cxn ang="0">
                  <a:pos x="1" y="55"/>
                </a:cxn>
                <a:cxn ang="0">
                  <a:pos x="5" y="69"/>
                </a:cxn>
                <a:cxn ang="0">
                  <a:pos x="7" y="73"/>
                </a:cxn>
                <a:cxn ang="0">
                  <a:pos x="10" y="77"/>
                </a:cxn>
                <a:cxn ang="0">
                  <a:pos x="11" y="80"/>
                </a:cxn>
                <a:cxn ang="0">
                  <a:pos x="12" y="82"/>
                </a:cxn>
                <a:cxn ang="0">
                  <a:pos x="13" y="83"/>
                </a:cxn>
                <a:cxn ang="0">
                  <a:pos x="15" y="82"/>
                </a:cxn>
                <a:cxn ang="0">
                  <a:pos x="16" y="81"/>
                </a:cxn>
                <a:cxn ang="0">
                  <a:pos x="18" y="79"/>
                </a:cxn>
                <a:cxn ang="0">
                  <a:pos x="24" y="71"/>
                </a:cxn>
                <a:cxn ang="0">
                  <a:pos x="31" y="60"/>
                </a:cxn>
                <a:cxn ang="0">
                  <a:pos x="37" y="44"/>
                </a:cxn>
                <a:cxn ang="0">
                  <a:pos x="38" y="35"/>
                </a:cxn>
                <a:cxn ang="0">
                  <a:pos x="38" y="27"/>
                </a:cxn>
                <a:cxn ang="0">
                  <a:pos x="36" y="19"/>
                </a:cxn>
                <a:cxn ang="0">
                  <a:pos x="34" y="13"/>
                </a:cxn>
                <a:cxn ang="0">
                  <a:pos x="29" y="4"/>
                </a:cxn>
                <a:cxn ang="0">
                  <a:pos x="27" y="3"/>
                </a:cxn>
                <a:cxn ang="0">
                  <a:pos x="26" y="2"/>
                </a:cxn>
                <a:cxn ang="0">
                  <a:pos x="25" y="0"/>
                </a:cxn>
                <a:cxn ang="0">
                  <a:pos x="23" y="2"/>
                </a:cxn>
                <a:cxn ang="0">
                  <a:pos x="23" y="2"/>
                </a:cxn>
                <a:cxn ang="0">
                  <a:pos x="6" y="48"/>
                </a:cxn>
                <a:cxn ang="0">
                  <a:pos x="6" y="43"/>
                </a:cxn>
                <a:cxn ang="0">
                  <a:pos x="8" y="41"/>
                </a:cxn>
                <a:cxn ang="0">
                  <a:pos x="8" y="33"/>
                </a:cxn>
                <a:cxn ang="0">
                  <a:pos x="12" y="24"/>
                </a:cxn>
                <a:cxn ang="0">
                  <a:pos x="17" y="16"/>
                </a:cxn>
                <a:cxn ang="0">
                  <a:pos x="21" y="10"/>
                </a:cxn>
                <a:cxn ang="0">
                  <a:pos x="25" y="5"/>
                </a:cxn>
                <a:cxn ang="0">
                  <a:pos x="26" y="11"/>
                </a:cxn>
                <a:cxn ang="0">
                  <a:pos x="29" y="17"/>
                </a:cxn>
                <a:cxn ang="0">
                  <a:pos x="32" y="24"/>
                </a:cxn>
                <a:cxn ang="0">
                  <a:pos x="33" y="33"/>
                </a:cxn>
                <a:cxn ang="0">
                  <a:pos x="33" y="43"/>
                </a:cxn>
                <a:cxn ang="0">
                  <a:pos x="29" y="55"/>
                </a:cxn>
                <a:cxn ang="0">
                  <a:pos x="25" y="64"/>
                </a:cxn>
                <a:cxn ang="0">
                  <a:pos x="19" y="71"/>
                </a:cxn>
                <a:cxn ang="0">
                  <a:pos x="17" y="74"/>
                </a:cxn>
                <a:cxn ang="0">
                  <a:pos x="15" y="76"/>
                </a:cxn>
                <a:cxn ang="0">
                  <a:pos x="12" y="71"/>
                </a:cxn>
                <a:cxn ang="0">
                  <a:pos x="10" y="65"/>
                </a:cxn>
                <a:cxn ang="0">
                  <a:pos x="7" y="56"/>
                </a:cxn>
                <a:cxn ang="0">
                  <a:pos x="6" y="48"/>
                </a:cxn>
                <a:cxn ang="0">
                  <a:pos x="23" y="2"/>
                </a:cxn>
              </a:cxnLst>
              <a:rect l="0" t="0" r="r" b="b"/>
              <a:pathLst>
                <a:path w="38" h="83">
                  <a:moveTo>
                    <a:pt x="23" y="2"/>
                  </a:moveTo>
                  <a:lnTo>
                    <a:pt x="21" y="4"/>
                  </a:lnTo>
                  <a:lnTo>
                    <a:pt x="15" y="10"/>
                  </a:lnTo>
                  <a:lnTo>
                    <a:pt x="9" y="19"/>
                  </a:lnTo>
                  <a:lnTo>
                    <a:pt x="3" y="31"/>
                  </a:lnTo>
                  <a:lnTo>
                    <a:pt x="2" y="36"/>
                  </a:lnTo>
                  <a:lnTo>
                    <a:pt x="1" y="39"/>
                  </a:lnTo>
                  <a:lnTo>
                    <a:pt x="0" y="47"/>
                  </a:lnTo>
                  <a:lnTo>
                    <a:pt x="1" y="55"/>
                  </a:lnTo>
                  <a:lnTo>
                    <a:pt x="5" y="69"/>
                  </a:lnTo>
                  <a:lnTo>
                    <a:pt x="7" y="73"/>
                  </a:lnTo>
                  <a:lnTo>
                    <a:pt x="10" y="77"/>
                  </a:lnTo>
                  <a:lnTo>
                    <a:pt x="11" y="80"/>
                  </a:lnTo>
                  <a:lnTo>
                    <a:pt x="12" y="82"/>
                  </a:lnTo>
                  <a:lnTo>
                    <a:pt x="13" y="83"/>
                  </a:lnTo>
                  <a:lnTo>
                    <a:pt x="15" y="82"/>
                  </a:lnTo>
                  <a:lnTo>
                    <a:pt x="16" y="81"/>
                  </a:lnTo>
                  <a:lnTo>
                    <a:pt x="18" y="79"/>
                  </a:lnTo>
                  <a:lnTo>
                    <a:pt x="24" y="71"/>
                  </a:lnTo>
                  <a:lnTo>
                    <a:pt x="31" y="60"/>
                  </a:lnTo>
                  <a:lnTo>
                    <a:pt x="37" y="44"/>
                  </a:lnTo>
                  <a:lnTo>
                    <a:pt x="38" y="35"/>
                  </a:lnTo>
                  <a:lnTo>
                    <a:pt x="38" y="27"/>
                  </a:lnTo>
                  <a:lnTo>
                    <a:pt x="36" y="19"/>
                  </a:lnTo>
                  <a:lnTo>
                    <a:pt x="34" y="13"/>
                  </a:lnTo>
                  <a:lnTo>
                    <a:pt x="29" y="4"/>
                  </a:lnTo>
                  <a:lnTo>
                    <a:pt x="27" y="3"/>
                  </a:lnTo>
                  <a:lnTo>
                    <a:pt x="26" y="2"/>
                  </a:lnTo>
                  <a:lnTo>
                    <a:pt x="25" y="0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6" y="48"/>
                  </a:lnTo>
                  <a:lnTo>
                    <a:pt x="6" y="43"/>
                  </a:lnTo>
                  <a:lnTo>
                    <a:pt x="8" y="41"/>
                  </a:lnTo>
                  <a:lnTo>
                    <a:pt x="8" y="33"/>
                  </a:lnTo>
                  <a:lnTo>
                    <a:pt x="12" y="24"/>
                  </a:lnTo>
                  <a:lnTo>
                    <a:pt x="17" y="16"/>
                  </a:lnTo>
                  <a:lnTo>
                    <a:pt x="21" y="10"/>
                  </a:lnTo>
                  <a:lnTo>
                    <a:pt x="25" y="5"/>
                  </a:lnTo>
                  <a:lnTo>
                    <a:pt x="26" y="11"/>
                  </a:lnTo>
                  <a:lnTo>
                    <a:pt x="29" y="17"/>
                  </a:lnTo>
                  <a:lnTo>
                    <a:pt x="32" y="24"/>
                  </a:lnTo>
                  <a:lnTo>
                    <a:pt x="33" y="33"/>
                  </a:lnTo>
                  <a:lnTo>
                    <a:pt x="33" y="43"/>
                  </a:lnTo>
                  <a:lnTo>
                    <a:pt x="29" y="55"/>
                  </a:lnTo>
                  <a:lnTo>
                    <a:pt x="25" y="64"/>
                  </a:lnTo>
                  <a:lnTo>
                    <a:pt x="19" y="71"/>
                  </a:lnTo>
                  <a:lnTo>
                    <a:pt x="17" y="74"/>
                  </a:lnTo>
                  <a:lnTo>
                    <a:pt x="15" y="76"/>
                  </a:lnTo>
                  <a:lnTo>
                    <a:pt x="12" y="71"/>
                  </a:lnTo>
                  <a:lnTo>
                    <a:pt x="10" y="65"/>
                  </a:lnTo>
                  <a:lnTo>
                    <a:pt x="7" y="56"/>
                  </a:lnTo>
                  <a:lnTo>
                    <a:pt x="6" y="48"/>
                  </a:lnTo>
                  <a:lnTo>
                    <a:pt x="23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1617" y="2269"/>
              <a:ext cx="36" cy="82"/>
            </a:xfrm>
            <a:custGeom>
              <a:avLst/>
              <a:gdLst/>
              <a:ahLst/>
              <a:cxnLst>
                <a:cxn ang="0">
                  <a:pos x="25" y="2"/>
                </a:cxn>
                <a:cxn ang="0">
                  <a:pos x="22" y="4"/>
                </a:cxn>
                <a:cxn ang="0">
                  <a:pos x="16" y="10"/>
                </a:cxn>
                <a:cxn ang="0">
                  <a:pos x="10" y="19"/>
                </a:cxn>
                <a:cxn ang="0">
                  <a:pos x="3" y="32"/>
                </a:cxn>
                <a:cxn ang="0">
                  <a:pos x="2" y="37"/>
                </a:cxn>
                <a:cxn ang="0">
                  <a:pos x="0" y="53"/>
                </a:cxn>
                <a:cxn ang="0">
                  <a:pos x="2" y="66"/>
                </a:cxn>
                <a:cxn ang="0">
                  <a:pos x="4" y="75"/>
                </a:cxn>
                <a:cxn ang="0">
                  <a:pos x="6" y="78"/>
                </a:cxn>
                <a:cxn ang="0">
                  <a:pos x="7" y="80"/>
                </a:cxn>
                <a:cxn ang="0">
                  <a:pos x="7" y="82"/>
                </a:cxn>
                <a:cxn ang="0">
                  <a:pos x="11" y="80"/>
                </a:cxn>
                <a:cxn ang="0">
                  <a:pos x="12" y="79"/>
                </a:cxn>
                <a:cxn ang="0">
                  <a:pos x="14" y="78"/>
                </a:cxn>
                <a:cxn ang="0">
                  <a:pos x="20" y="71"/>
                </a:cxn>
                <a:cxn ang="0">
                  <a:pos x="28" y="60"/>
                </a:cxn>
                <a:cxn ang="0">
                  <a:pos x="34" y="45"/>
                </a:cxn>
                <a:cxn ang="0">
                  <a:pos x="35" y="36"/>
                </a:cxn>
                <a:cxn ang="0">
                  <a:pos x="36" y="27"/>
                </a:cxn>
                <a:cxn ang="0">
                  <a:pos x="33" y="14"/>
                </a:cxn>
                <a:cxn ang="0">
                  <a:pos x="29" y="5"/>
                </a:cxn>
                <a:cxn ang="0">
                  <a:pos x="28" y="3"/>
                </a:cxn>
                <a:cxn ang="0">
                  <a:pos x="27" y="2"/>
                </a:cxn>
                <a:cxn ang="0">
                  <a:pos x="27" y="0"/>
                </a:cxn>
                <a:cxn ang="0">
                  <a:pos x="25" y="2"/>
                </a:cxn>
                <a:cxn ang="0">
                  <a:pos x="25" y="2"/>
                </a:cxn>
                <a:cxn ang="0">
                  <a:pos x="3" y="49"/>
                </a:cxn>
                <a:cxn ang="0">
                  <a:pos x="3" y="47"/>
                </a:cxn>
                <a:cxn ang="0">
                  <a:pos x="4" y="45"/>
                </a:cxn>
                <a:cxn ang="0">
                  <a:pos x="5" y="39"/>
                </a:cxn>
                <a:cxn ang="0">
                  <a:pos x="7" y="34"/>
                </a:cxn>
                <a:cxn ang="0">
                  <a:pos x="12" y="24"/>
                </a:cxn>
                <a:cxn ang="0">
                  <a:pos x="16" y="17"/>
                </a:cxn>
                <a:cxn ang="0">
                  <a:pos x="21" y="11"/>
                </a:cxn>
                <a:cxn ang="0">
                  <a:pos x="25" y="9"/>
                </a:cxn>
                <a:cxn ang="0">
                  <a:pos x="27" y="11"/>
                </a:cxn>
                <a:cxn ang="0">
                  <a:pos x="29" y="16"/>
                </a:cxn>
                <a:cxn ang="0">
                  <a:pos x="30" y="30"/>
                </a:cxn>
                <a:cxn ang="0">
                  <a:pos x="30" y="36"/>
                </a:cxn>
                <a:cxn ang="0">
                  <a:pos x="29" y="43"/>
                </a:cxn>
                <a:cxn ang="0">
                  <a:pos x="25" y="55"/>
                </a:cxn>
                <a:cxn ang="0">
                  <a:pos x="19" y="63"/>
                </a:cxn>
                <a:cxn ang="0">
                  <a:pos x="14" y="70"/>
                </a:cxn>
                <a:cxn ang="0">
                  <a:pos x="9" y="74"/>
                </a:cxn>
                <a:cxn ang="0">
                  <a:pos x="7" y="70"/>
                </a:cxn>
                <a:cxn ang="0">
                  <a:pos x="5" y="64"/>
                </a:cxn>
                <a:cxn ang="0">
                  <a:pos x="4" y="57"/>
                </a:cxn>
                <a:cxn ang="0">
                  <a:pos x="3" y="49"/>
                </a:cxn>
                <a:cxn ang="0">
                  <a:pos x="25" y="2"/>
                </a:cxn>
              </a:cxnLst>
              <a:rect l="0" t="0" r="r" b="b"/>
              <a:pathLst>
                <a:path w="36" h="82">
                  <a:moveTo>
                    <a:pt x="25" y="2"/>
                  </a:moveTo>
                  <a:lnTo>
                    <a:pt x="22" y="4"/>
                  </a:lnTo>
                  <a:lnTo>
                    <a:pt x="16" y="10"/>
                  </a:lnTo>
                  <a:lnTo>
                    <a:pt x="10" y="19"/>
                  </a:lnTo>
                  <a:lnTo>
                    <a:pt x="3" y="32"/>
                  </a:lnTo>
                  <a:lnTo>
                    <a:pt x="2" y="37"/>
                  </a:lnTo>
                  <a:lnTo>
                    <a:pt x="0" y="53"/>
                  </a:lnTo>
                  <a:lnTo>
                    <a:pt x="2" y="66"/>
                  </a:lnTo>
                  <a:lnTo>
                    <a:pt x="4" y="75"/>
                  </a:lnTo>
                  <a:lnTo>
                    <a:pt x="6" y="78"/>
                  </a:lnTo>
                  <a:lnTo>
                    <a:pt x="7" y="80"/>
                  </a:lnTo>
                  <a:lnTo>
                    <a:pt x="7" y="82"/>
                  </a:lnTo>
                  <a:lnTo>
                    <a:pt x="11" y="80"/>
                  </a:lnTo>
                  <a:lnTo>
                    <a:pt x="12" y="79"/>
                  </a:lnTo>
                  <a:lnTo>
                    <a:pt x="14" y="78"/>
                  </a:lnTo>
                  <a:lnTo>
                    <a:pt x="20" y="71"/>
                  </a:lnTo>
                  <a:lnTo>
                    <a:pt x="28" y="60"/>
                  </a:lnTo>
                  <a:lnTo>
                    <a:pt x="34" y="45"/>
                  </a:lnTo>
                  <a:lnTo>
                    <a:pt x="35" y="36"/>
                  </a:lnTo>
                  <a:lnTo>
                    <a:pt x="36" y="27"/>
                  </a:lnTo>
                  <a:lnTo>
                    <a:pt x="33" y="14"/>
                  </a:lnTo>
                  <a:lnTo>
                    <a:pt x="29" y="5"/>
                  </a:lnTo>
                  <a:lnTo>
                    <a:pt x="28" y="3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3" y="49"/>
                  </a:lnTo>
                  <a:lnTo>
                    <a:pt x="3" y="47"/>
                  </a:lnTo>
                  <a:lnTo>
                    <a:pt x="4" y="45"/>
                  </a:lnTo>
                  <a:lnTo>
                    <a:pt x="5" y="39"/>
                  </a:lnTo>
                  <a:lnTo>
                    <a:pt x="7" y="34"/>
                  </a:lnTo>
                  <a:lnTo>
                    <a:pt x="12" y="24"/>
                  </a:lnTo>
                  <a:lnTo>
                    <a:pt x="16" y="17"/>
                  </a:lnTo>
                  <a:lnTo>
                    <a:pt x="21" y="11"/>
                  </a:lnTo>
                  <a:lnTo>
                    <a:pt x="25" y="9"/>
                  </a:lnTo>
                  <a:lnTo>
                    <a:pt x="27" y="11"/>
                  </a:lnTo>
                  <a:lnTo>
                    <a:pt x="29" y="16"/>
                  </a:lnTo>
                  <a:lnTo>
                    <a:pt x="30" y="30"/>
                  </a:lnTo>
                  <a:lnTo>
                    <a:pt x="30" y="36"/>
                  </a:lnTo>
                  <a:lnTo>
                    <a:pt x="29" y="43"/>
                  </a:lnTo>
                  <a:lnTo>
                    <a:pt x="25" y="55"/>
                  </a:lnTo>
                  <a:lnTo>
                    <a:pt x="19" y="63"/>
                  </a:lnTo>
                  <a:lnTo>
                    <a:pt x="14" y="70"/>
                  </a:lnTo>
                  <a:lnTo>
                    <a:pt x="9" y="74"/>
                  </a:lnTo>
                  <a:lnTo>
                    <a:pt x="7" y="70"/>
                  </a:lnTo>
                  <a:lnTo>
                    <a:pt x="5" y="64"/>
                  </a:lnTo>
                  <a:lnTo>
                    <a:pt x="4" y="57"/>
                  </a:lnTo>
                  <a:lnTo>
                    <a:pt x="3" y="49"/>
                  </a:lnTo>
                  <a:lnTo>
                    <a:pt x="25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1652" y="2229"/>
              <a:ext cx="37" cy="79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28" y="0"/>
                </a:cxn>
                <a:cxn ang="0">
                  <a:pos x="27" y="2"/>
                </a:cxn>
                <a:cxn ang="0">
                  <a:pos x="21" y="7"/>
                </a:cxn>
                <a:cxn ang="0">
                  <a:pos x="13" y="15"/>
                </a:cxn>
                <a:cxn ang="0">
                  <a:pos x="6" y="27"/>
                </a:cxn>
                <a:cxn ang="0">
                  <a:pos x="5" y="31"/>
                </a:cxn>
                <a:cxn ang="0">
                  <a:pos x="3" y="35"/>
                </a:cxn>
                <a:cxn ang="0">
                  <a:pos x="0" y="50"/>
                </a:cxn>
                <a:cxn ang="0">
                  <a:pos x="2" y="63"/>
                </a:cxn>
                <a:cxn ang="0">
                  <a:pos x="4" y="72"/>
                </a:cxn>
                <a:cxn ang="0">
                  <a:pos x="6" y="75"/>
                </a:cxn>
                <a:cxn ang="0">
                  <a:pos x="6" y="76"/>
                </a:cxn>
                <a:cxn ang="0">
                  <a:pos x="6" y="79"/>
                </a:cxn>
                <a:cxn ang="0">
                  <a:pos x="9" y="77"/>
                </a:cxn>
                <a:cxn ang="0">
                  <a:pos x="10" y="76"/>
                </a:cxn>
                <a:cxn ang="0">
                  <a:pos x="12" y="76"/>
                </a:cxn>
                <a:cxn ang="0">
                  <a:pos x="15" y="73"/>
                </a:cxn>
                <a:cxn ang="0">
                  <a:pos x="18" y="68"/>
                </a:cxn>
                <a:cxn ang="0">
                  <a:pos x="26" y="57"/>
                </a:cxn>
                <a:cxn ang="0">
                  <a:pos x="34" y="42"/>
                </a:cxn>
                <a:cxn ang="0">
                  <a:pos x="36" y="34"/>
                </a:cxn>
                <a:cxn ang="0">
                  <a:pos x="37" y="26"/>
                </a:cxn>
                <a:cxn ang="0">
                  <a:pos x="36" y="13"/>
                </a:cxn>
                <a:cxn ang="0">
                  <a:pos x="34" y="5"/>
                </a:cxn>
                <a:cxn ang="0">
                  <a:pos x="33" y="3"/>
                </a:cxn>
                <a:cxn ang="0">
                  <a:pos x="33" y="2"/>
                </a:cxn>
                <a:cxn ang="0">
                  <a:pos x="31" y="0"/>
                </a:cxn>
                <a:cxn ang="0">
                  <a:pos x="29" y="0"/>
                </a:cxn>
                <a:cxn ang="0">
                  <a:pos x="29" y="0"/>
                </a:cxn>
                <a:cxn ang="0">
                  <a:pos x="6" y="52"/>
                </a:cxn>
                <a:cxn ang="0">
                  <a:pos x="6" y="44"/>
                </a:cxn>
                <a:cxn ang="0">
                  <a:pos x="7" y="37"/>
                </a:cxn>
                <a:cxn ang="0">
                  <a:pos x="8" y="32"/>
                </a:cxn>
                <a:cxn ang="0">
                  <a:pos x="9" y="29"/>
                </a:cxn>
                <a:cxn ang="0">
                  <a:pos x="15" y="21"/>
                </a:cxn>
                <a:cxn ang="0">
                  <a:pos x="21" y="14"/>
                </a:cxn>
                <a:cxn ang="0">
                  <a:pos x="25" y="10"/>
                </a:cxn>
                <a:cxn ang="0">
                  <a:pos x="29" y="6"/>
                </a:cxn>
                <a:cxn ang="0">
                  <a:pos x="32" y="13"/>
                </a:cxn>
                <a:cxn ang="0">
                  <a:pos x="33" y="23"/>
                </a:cxn>
                <a:cxn ang="0">
                  <a:pos x="33" y="32"/>
                </a:cxn>
                <a:cxn ang="0">
                  <a:pos x="29" y="40"/>
                </a:cxn>
                <a:cxn ang="0">
                  <a:pos x="23" y="52"/>
                </a:cxn>
                <a:cxn ang="0">
                  <a:pos x="18" y="61"/>
                </a:cxn>
                <a:cxn ang="0">
                  <a:pos x="13" y="67"/>
                </a:cxn>
                <a:cxn ang="0">
                  <a:pos x="11" y="70"/>
                </a:cxn>
                <a:cxn ang="0">
                  <a:pos x="9" y="72"/>
                </a:cxn>
                <a:cxn ang="0">
                  <a:pos x="7" y="63"/>
                </a:cxn>
                <a:cxn ang="0">
                  <a:pos x="6" y="52"/>
                </a:cxn>
                <a:cxn ang="0">
                  <a:pos x="29" y="0"/>
                </a:cxn>
              </a:cxnLst>
              <a:rect l="0" t="0" r="r" b="b"/>
              <a:pathLst>
                <a:path w="37" h="79">
                  <a:moveTo>
                    <a:pt x="29" y="0"/>
                  </a:moveTo>
                  <a:lnTo>
                    <a:pt x="28" y="0"/>
                  </a:lnTo>
                  <a:lnTo>
                    <a:pt x="27" y="2"/>
                  </a:lnTo>
                  <a:lnTo>
                    <a:pt x="21" y="7"/>
                  </a:lnTo>
                  <a:lnTo>
                    <a:pt x="13" y="15"/>
                  </a:lnTo>
                  <a:lnTo>
                    <a:pt x="6" y="27"/>
                  </a:lnTo>
                  <a:lnTo>
                    <a:pt x="5" y="31"/>
                  </a:lnTo>
                  <a:lnTo>
                    <a:pt x="3" y="35"/>
                  </a:lnTo>
                  <a:lnTo>
                    <a:pt x="0" y="50"/>
                  </a:lnTo>
                  <a:lnTo>
                    <a:pt x="2" y="63"/>
                  </a:lnTo>
                  <a:lnTo>
                    <a:pt x="4" y="72"/>
                  </a:lnTo>
                  <a:lnTo>
                    <a:pt x="6" y="75"/>
                  </a:lnTo>
                  <a:lnTo>
                    <a:pt x="6" y="76"/>
                  </a:lnTo>
                  <a:lnTo>
                    <a:pt x="6" y="79"/>
                  </a:lnTo>
                  <a:lnTo>
                    <a:pt x="9" y="77"/>
                  </a:lnTo>
                  <a:lnTo>
                    <a:pt x="10" y="76"/>
                  </a:lnTo>
                  <a:lnTo>
                    <a:pt x="12" y="76"/>
                  </a:lnTo>
                  <a:lnTo>
                    <a:pt x="15" y="73"/>
                  </a:lnTo>
                  <a:lnTo>
                    <a:pt x="18" y="68"/>
                  </a:lnTo>
                  <a:lnTo>
                    <a:pt x="26" y="57"/>
                  </a:lnTo>
                  <a:lnTo>
                    <a:pt x="34" y="42"/>
                  </a:lnTo>
                  <a:lnTo>
                    <a:pt x="36" y="34"/>
                  </a:lnTo>
                  <a:lnTo>
                    <a:pt x="37" y="26"/>
                  </a:lnTo>
                  <a:lnTo>
                    <a:pt x="36" y="13"/>
                  </a:lnTo>
                  <a:lnTo>
                    <a:pt x="34" y="5"/>
                  </a:lnTo>
                  <a:lnTo>
                    <a:pt x="33" y="3"/>
                  </a:lnTo>
                  <a:lnTo>
                    <a:pt x="33" y="2"/>
                  </a:lnTo>
                  <a:lnTo>
                    <a:pt x="31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6" y="52"/>
                  </a:lnTo>
                  <a:lnTo>
                    <a:pt x="6" y="44"/>
                  </a:lnTo>
                  <a:lnTo>
                    <a:pt x="7" y="37"/>
                  </a:lnTo>
                  <a:lnTo>
                    <a:pt x="8" y="32"/>
                  </a:lnTo>
                  <a:lnTo>
                    <a:pt x="9" y="29"/>
                  </a:lnTo>
                  <a:lnTo>
                    <a:pt x="15" y="21"/>
                  </a:lnTo>
                  <a:lnTo>
                    <a:pt x="21" y="14"/>
                  </a:lnTo>
                  <a:lnTo>
                    <a:pt x="25" y="10"/>
                  </a:lnTo>
                  <a:lnTo>
                    <a:pt x="29" y="6"/>
                  </a:lnTo>
                  <a:lnTo>
                    <a:pt x="32" y="13"/>
                  </a:lnTo>
                  <a:lnTo>
                    <a:pt x="33" y="23"/>
                  </a:lnTo>
                  <a:lnTo>
                    <a:pt x="33" y="32"/>
                  </a:lnTo>
                  <a:lnTo>
                    <a:pt x="29" y="40"/>
                  </a:lnTo>
                  <a:lnTo>
                    <a:pt x="23" y="52"/>
                  </a:lnTo>
                  <a:lnTo>
                    <a:pt x="18" y="61"/>
                  </a:lnTo>
                  <a:lnTo>
                    <a:pt x="13" y="67"/>
                  </a:lnTo>
                  <a:lnTo>
                    <a:pt x="11" y="70"/>
                  </a:lnTo>
                  <a:lnTo>
                    <a:pt x="9" y="72"/>
                  </a:lnTo>
                  <a:lnTo>
                    <a:pt x="7" y="63"/>
                  </a:lnTo>
                  <a:lnTo>
                    <a:pt x="6" y="52"/>
                  </a:lnTo>
                  <a:lnTo>
                    <a:pt x="29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1690" y="2190"/>
              <a:ext cx="38" cy="77"/>
            </a:xfrm>
            <a:custGeom>
              <a:avLst/>
              <a:gdLst/>
              <a:ahLst/>
              <a:cxnLst>
                <a:cxn ang="0">
                  <a:pos x="33" y="2"/>
                </a:cxn>
                <a:cxn ang="0">
                  <a:pos x="29" y="3"/>
                </a:cxn>
                <a:cxn ang="0">
                  <a:pos x="23" y="8"/>
                </a:cxn>
                <a:cxn ang="0">
                  <a:pos x="16" y="15"/>
                </a:cxn>
                <a:cxn ang="0">
                  <a:pos x="8" y="27"/>
                </a:cxn>
                <a:cxn ang="0">
                  <a:pos x="4" y="33"/>
                </a:cxn>
                <a:cxn ang="0">
                  <a:pos x="0" y="48"/>
                </a:cxn>
                <a:cxn ang="0">
                  <a:pos x="0" y="61"/>
                </a:cxn>
                <a:cxn ang="0">
                  <a:pos x="1" y="66"/>
                </a:cxn>
                <a:cxn ang="0">
                  <a:pos x="1" y="71"/>
                </a:cxn>
                <a:cxn ang="0">
                  <a:pos x="2" y="74"/>
                </a:cxn>
                <a:cxn ang="0">
                  <a:pos x="2" y="76"/>
                </a:cxn>
                <a:cxn ang="0">
                  <a:pos x="4" y="77"/>
                </a:cxn>
                <a:cxn ang="0">
                  <a:pos x="6" y="76"/>
                </a:cxn>
                <a:cxn ang="0">
                  <a:pos x="7" y="76"/>
                </a:cxn>
                <a:cxn ang="0">
                  <a:pos x="9" y="74"/>
                </a:cxn>
                <a:cxn ang="0">
                  <a:pos x="16" y="68"/>
                </a:cxn>
                <a:cxn ang="0">
                  <a:pos x="24" y="58"/>
                </a:cxn>
                <a:cxn ang="0">
                  <a:pos x="29" y="51"/>
                </a:cxn>
                <a:cxn ang="0">
                  <a:pos x="33" y="43"/>
                </a:cxn>
                <a:cxn ang="0">
                  <a:pos x="36" y="35"/>
                </a:cxn>
                <a:cxn ang="0">
                  <a:pos x="38" y="27"/>
                </a:cxn>
                <a:cxn ang="0">
                  <a:pos x="38" y="14"/>
                </a:cxn>
                <a:cxn ang="0">
                  <a:pos x="36" y="5"/>
                </a:cxn>
                <a:cxn ang="0">
                  <a:pos x="35" y="3"/>
                </a:cxn>
                <a:cxn ang="0">
                  <a:pos x="35" y="2"/>
                </a:cxn>
                <a:cxn ang="0">
                  <a:pos x="35" y="0"/>
                </a:cxn>
                <a:cxn ang="0">
                  <a:pos x="33" y="2"/>
                </a:cxn>
                <a:cxn ang="0">
                  <a:pos x="33" y="2"/>
                </a:cxn>
                <a:cxn ang="0">
                  <a:pos x="6" y="56"/>
                </a:cxn>
                <a:cxn ang="0">
                  <a:pos x="7" y="47"/>
                </a:cxn>
                <a:cxn ang="0">
                  <a:pos x="9" y="35"/>
                </a:cxn>
                <a:cxn ang="0">
                  <a:pos x="11" y="29"/>
                </a:cxn>
                <a:cxn ang="0">
                  <a:pos x="18" y="21"/>
                </a:cxn>
                <a:cxn ang="0">
                  <a:pos x="23" y="14"/>
                </a:cxn>
                <a:cxn ang="0">
                  <a:pos x="28" y="10"/>
                </a:cxn>
                <a:cxn ang="0">
                  <a:pos x="33" y="8"/>
                </a:cxn>
                <a:cxn ang="0">
                  <a:pos x="34" y="12"/>
                </a:cxn>
                <a:cxn ang="0">
                  <a:pos x="35" y="20"/>
                </a:cxn>
                <a:cxn ang="0">
                  <a:pos x="34" y="29"/>
                </a:cxn>
                <a:cxn ang="0">
                  <a:pos x="29" y="41"/>
                </a:cxn>
                <a:cxn ang="0">
                  <a:pos x="23" y="51"/>
                </a:cxn>
                <a:cxn ang="0">
                  <a:pos x="17" y="60"/>
                </a:cxn>
                <a:cxn ang="0">
                  <a:pos x="10" y="66"/>
                </a:cxn>
                <a:cxn ang="0">
                  <a:pos x="6" y="70"/>
                </a:cxn>
                <a:cxn ang="0">
                  <a:pos x="6" y="56"/>
                </a:cxn>
                <a:cxn ang="0">
                  <a:pos x="33" y="2"/>
                </a:cxn>
              </a:cxnLst>
              <a:rect l="0" t="0" r="r" b="b"/>
              <a:pathLst>
                <a:path w="38" h="77">
                  <a:moveTo>
                    <a:pt x="33" y="2"/>
                  </a:moveTo>
                  <a:lnTo>
                    <a:pt x="29" y="3"/>
                  </a:lnTo>
                  <a:lnTo>
                    <a:pt x="23" y="8"/>
                  </a:lnTo>
                  <a:lnTo>
                    <a:pt x="16" y="15"/>
                  </a:lnTo>
                  <a:lnTo>
                    <a:pt x="8" y="27"/>
                  </a:lnTo>
                  <a:lnTo>
                    <a:pt x="4" y="33"/>
                  </a:lnTo>
                  <a:lnTo>
                    <a:pt x="0" y="48"/>
                  </a:lnTo>
                  <a:lnTo>
                    <a:pt x="0" y="61"/>
                  </a:lnTo>
                  <a:lnTo>
                    <a:pt x="1" y="66"/>
                  </a:lnTo>
                  <a:lnTo>
                    <a:pt x="1" y="71"/>
                  </a:lnTo>
                  <a:lnTo>
                    <a:pt x="2" y="74"/>
                  </a:lnTo>
                  <a:lnTo>
                    <a:pt x="2" y="76"/>
                  </a:lnTo>
                  <a:lnTo>
                    <a:pt x="4" y="77"/>
                  </a:lnTo>
                  <a:lnTo>
                    <a:pt x="6" y="76"/>
                  </a:lnTo>
                  <a:lnTo>
                    <a:pt x="7" y="76"/>
                  </a:lnTo>
                  <a:lnTo>
                    <a:pt x="9" y="74"/>
                  </a:lnTo>
                  <a:lnTo>
                    <a:pt x="16" y="68"/>
                  </a:lnTo>
                  <a:lnTo>
                    <a:pt x="24" y="58"/>
                  </a:lnTo>
                  <a:lnTo>
                    <a:pt x="29" y="51"/>
                  </a:lnTo>
                  <a:lnTo>
                    <a:pt x="33" y="43"/>
                  </a:lnTo>
                  <a:lnTo>
                    <a:pt x="36" y="35"/>
                  </a:lnTo>
                  <a:lnTo>
                    <a:pt x="38" y="27"/>
                  </a:lnTo>
                  <a:lnTo>
                    <a:pt x="38" y="14"/>
                  </a:lnTo>
                  <a:lnTo>
                    <a:pt x="36" y="5"/>
                  </a:lnTo>
                  <a:lnTo>
                    <a:pt x="35" y="3"/>
                  </a:lnTo>
                  <a:lnTo>
                    <a:pt x="35" y="2"/>
                  </a:lnTo>
                  <a:lnTo>
                    <a:pt x="35" y="0"/>
                  </a:lnTo>
                  <a:lnTo>
                    <a:pt x="33" y="2"/>
                  </a:lnTo>
                  <a:lnTo>
                    <a:pt x="33" y="2"/>
                  </a:lnTo>
                  <a:lnTo>
                    <a:pt x="6" y="56"/>
                  </a:lnTo>
                  <a:lnTo>
                    <a:pt x="7" y="47"/>
                  </a:lnTo>
                  <a:lnTo>
                    <a:pt x="9" y="35"/>
                  </a:lnTo>
                  <a:lnTo>
                    <a:pt x="11" y="29"/>
                  </a:lnTo>
                  <a:lnTo>
                    <a:pt x="18" y="21"/>
                  </a:lnTo>
                  <a:lnTo>
                    <a:pt x="23" y="14"/>
                  </a:lnTo>
                  <a:lnTo>
                    <a:pt x="28" y="10"/>
                  </a:lnTo>
                  <a:lnTo>
                    <a:pt x="33" y="8"/>
                  </a:lnTo>
                  <a:lnTo>
                    <a:pt x="34" y="12"/>
                  </a:lnTo>
                  <a:lnTo>
                    <a:pt x="35" y="20"/>
                  </a:lnTo>
                  <a:lnTo>
                    <a:pt x="34" y="29"/>
                  </a:lnTo>
                  <a:lnTo>
                    <a:pt x="29" y="41"/>
                  </a:lnTo>
                  <a:lnTo>
                    <a:pt x="23" y="51"/>
                  </a:lnTo>
                  <a:lnTo>
                    <a:pt x="17" y="60"/>
                  </a:lnTo>
                  <a:lnTo>
                    <a:pt x="10" y="66"/>
                  </a:lnTo>
                  <a:lnTo>
                    <a:pt x="6" y="70"/>
                  </a:lnTo>
                  <a:lnTo>
                    <a:pt x="6" y="56"/>
                  </a:lnTo>
                  <a:lnTo>
                    <a:pt x="33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1731" y="2155"/>
              <a:ext cx="41" cy="76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33" y="1"/>
                </a:cxn>
                <a:cxn ang="0">
                  <a:pos x="27" y="6"/>
                </a:cxn>
                <a:cxn ang="0">
                  <a:pos x="19" y="13"/>
                </a:cxn>
                <a:cxn ang="0">
                  <a:pos x="9" y="25"/>
                </a:cxn>
                <a:cxn ang="0">
                  <a:pos x="7" y="29"/>
                </a:cxn>
                <a:cxn ang="0">
                  <a:pos x="6" y="32"/>
                </a:cxn>
                <a:cxn ang="0">
                  <a:pos x="2" y="46"/>
                </a:cxn>
                <a:cxn ang="0">
                  <a:pos x="0" y="58"/>
                </a:cxn>
                <a:cxn ang="0">
                  <a:pos x="0" y="71"/>
                </a:cxn>
                <a:cxn ang="0">
                  <a:pos x="0" y="76"/>
                </a:cxn>
                <a:cxn ang="0">
                  <a:pos x="4" y="74"/>
                </a:cxn>
                <a:cxn ang="0">
                  <a:pos x="5" y="73"/>
                </a:cxn>
                <a:cxn ang="0">
                  <a:pos x="7" y="72"/>
                </a:cxn>
                <a:cxn ang="0">
                  <a:pos x="14" y="67"/>
                </a:cxn>
                <a:cxn ang="0">
                  <a:pos x="23" y="57"/>
                </a:cxn>
                <a:cxn ang="0">
                  <a:pos x="33" y="43"/>
                </a:cxn>
                <a:cxn ang="0">
                  <a:pos x="37" y="34"/>
                </a:cxn>
                <a:cxn ang="0">
                  <a:pos x="39" y="27"/>
                </a:cxn>
                <a:cxn ang="0">
                  <a:pos x="40" y="19"/>
                </a:cxn>
                <a:cxn ang="0">
                  <a:pos x="41" y="14"/>
                </a:cxn>
                <a:cxn ang="0">
                  <a:pos x="39" y="5"/>
                </a:cxn>
                <a:cxn ang="0">
                  <a:pos x="38" y="3"/>
                </a:cxn>
                <a:cxn ang="0">
                  <a:pos x="38" y="2"/>
                </a:cxn>
                <a:cxn ang="0">
                  <a:pos x="38" y="0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4" y="64"/>
                </a:cxn>
                <a:cxn ang="0">
                  <a:pos x="4" y="58"/>
                </a:cxn>
                <a:cxn ang="0">
                  <a:pos x="6" y="50"/>
                </a:cxn>
                <a:cxn ang="0">
                  <a:pos x="9" y="33"/>
                </a:cxn>
                <a:cxn ang="0">
                  <a:pos x="13" y="28"/>
                </a:cxn>
                <a:cxn ang="0">
                  <a:pos x="20" y="19"/>
                </a:cxn>
                <a:cxn ang="0">
                  <a:pos x="25" y="13"/>
                </a:cxn>
                <a:cxn ang="0">
                  <a:pos x="31" y="9"/>
                </a:cxn>
                <a:cxn ang="0">
                  <a:pos x="34" y="6"/>
                </a:cxn>
                <a:cxn ang="0">
                  <a:pos x="35" y="10"/>
                </a:cxn>
                <a:cxn ang="0">
                  <a:pos x="36" y="16"/>
                </a:cxn>
                <a:cxn ang="0">
                  <a:pos x="36" y="20"/>
                </a:cxn>
                <a:cxn ang="0">
                  <a:pos x="34" y="27"/>
                </a:cxn>
                <a:cxn ang="0">
                  <a:pos x="29" y="41"/>
                </a:cxn>
                <a:cxn ang="0">
                  <a:pos x="22" y="50"/>
                </a:cxn>
                <a:cxn ang="0">
                  <a:pos x="16" y="58"/>
                </a:cxn>
                <a:cxn ang="0">
                  <a:pos x="9" y="64"/>
                </a:cxn>
                <a:cxn ang="0">
                  <a:pos x="4" y="68"/>
                </a:cxn>
                <a:cxn ang="0">
                  <a:pos x="4" y="64"/>
                </a:cxn>
                <a:cxn ang="0">
                  <a:pos x="36" y="0"/>
                </a:cxn>
              </a:cxnLst>
              <a:rect l="0" t="0" r="r" b="b"/>
              <a:pathLst>
                <a:path w="41" h="76">
                  <a:moveTo>
                    <a:pt x="36" y="0"/>
                  </a:moveTo>
                  <a:lnTo>
                    <a:pt x="33" y="1"/>
                  </a:lnTo>
                  <a:lnTo>
                    <a:pt x="27" y="6"/>
                  </a:lnTo>
                  <a:lnTo>
                    <a:pt x="19" y="13"/>
                  </a:lnTo>
                  <a:lnTo>
                    <a:pt x="9" y="25"/>
                  </a:lnTo>
                  <a:lnTo>
                    <a:pt x="7" y="29"/>
                  </a:lnTo>
                  <a:lnTo>
                    <a:pt x="6" y="32"/>
                  </a:lnTo>
                  <a:lnTo>
                    <a:pt x="2" y="46"/>
                  </a:lnTo>
                  <a:lnTo>
                    <a:pt x="0" y="58"/>
                  </a:lnTo>
                  <a:lnTo>
                    <a:pt x="0" y="71"/>
                  </a:lnTo>
                  <a:lnTo>
                    <a:pt x="0" y="76"/>
                  </a:lnTo>
                  <a:lnTo>
                    <a:pt x="4" y="74"/>
                  </a:lnTo>
                  <a:lnTo>
                    <a:pt x="5" y="73"/>
                  </a:lnTo>
                  <a:lnTo>
                    <a:pt x="7" y="72"/>
                  </a:lnTo>
                  <a:lnTo>
                    <a:pt x="14" y="67"/>
                  </a:lnTo>
                  <a:lnTo>
                    <a:pt x="23" y="57"/>
                  </a:lnTo>
                  <a:lnTo>
                    <a:pt x="33" y="43"/>
                  </a:lnTo>
                  <a:lnTo>
                    <a:pt x="37" y="34"/>
                  </a:lnTo>
                  <a:lnTo>
                    <a:pt x="39" y="27"/>
                  </a:lnTo>
                  <a:lnTo>
                    <a:pt x="40" y="19"/>
                  </a:lnTo>
                  <a:lnTo>
                    <a:pt x="41" y="14"/>
                  </a:lnTo>
                  <a:lnTo>
                    <a:pt x="39" y="5"/>
                  </a:lnTo>
                  <a:lnTo>
                    <a:pt x="38" y="3"/>
                  </a:lnTo>
                  <a:lnTo>
                    <a:pt x="38" y="2"/>
                  </a:lnTo>
                  <a:lnTo>
                    <a:pt x="38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4" y="64"/>
                  </a:lnTo>
                  <a:lnTo>
                    <a:pt x="4" y="58"/>
                  </a:lnTo>
                  <a:lnTo>
                    <a:pt x="6" y="50"/>
                  </a:lnTo>
                  <a:lnTo>
                    <a:pt x="9" y="33"/>
                  </a:lnTo>
                  <a:lnTo>
                    <a:pt x="13" y="28"/>
                  </a:lnTo>
                  <a:lnTo>
                    <a:pt x="20" y="19"/>
                  </a:lnTo>
                  <a:lnTo>
                    <a:pt x="25" y="13"/>
                  </a:lnTo>
                  <a:lnTo>
                    <a:pt x="31" y="9"/>
                  </a:lnTo>
                  <a:lnTo>
                    <a:pt x="34" y="6"/>
                  </a:lnTo>
                  <a:lnTo>
                    <a:pt x="35" y="10"/>
                  </a:lnTo>
                  <a:lnTo>
                    <a:pt x="36" y="16"/>
                  </a:lnTo>
                  <a:lnTo>
                    <a:pt x="36" y="20"/>
                  </a:lnTo>
                  <a:lnTo>
                    <a:pt x="34" y="27"/>
                  </a:lnTo>
                  <a:lnTo>
                    <a:pt x="29" y="41"/>
                  </a:lnTo>
                  <a:lnTo>
                    <a:pt x="22" y="50"/>
                  </a:lnTo>
                  <a:lnTo>
                    <a:pt x="16" y="58"/>
                  </a:lnTo>
                  <a:lnTo>
                    <a:pt x="9" y="64"/>
                  </a:lnTo>
                  <a:lnTo>
                    <a:pt x="4" y="68"/>
                  </a:lnTo>
                  <a:lnTo>
                    <a:pt x="4" y="64"/>
                  </a:lnTo>
                  <a:lnTo>
                    <a:pt x="3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1771" y="2122"/>
              <a:ext cx="46" cy="74"/>
            </a:xfrm>
            <a:custGeom>
              <a:avLst/>
              <a:gdLst/>
              <a:ahLst/>
              <a:cxnLst>
                <a:cxn ang="0">
                  <a:pos x="43" y="0"/>
                </a:cxn>
                <a:cxn ang="0">
                  <a:pos x="40" y="2"/>
                </a:cxn>
                <a:cxn ang="0">
                  <a:pos x="33" y="6"/>
                </a:cxn>
                <a:cxn ang="0">
                  <a:pos x="24" y="13"/>
                </a:cxn>
                <a:cxn ang="0">
                  <a:pos x="14" y="24"/>
                </a:cxn>
                <a:cxn ang="0">
                  <a:pos x="10" y="29"/>
                </a:cxn>
                <a:cxn ang="0">
                  <a:pos x="5" y="43"/>
                </a:cxn>
                <a:cxn ang="0">
                  <a:pos x="1" y="56"/>
                </a:cxn>
                <a:cxn ang="0">
                  <a:pos x="0" y="66"/>
                </a:cxn>
                <a:cxn ang="0">
                  <a:pos x="0" y="70"/>
                </a:cxn>
                <a:cxn ang="0">
                  <a:pos x="0" y="74"/>
                </a:cxn>
                <a:cxn ang="0">
                  <a:pos x="5" y="74"/>
                </a:cxn>
                <a:cxn ang="0">
                  <a:pos x="6" y="73"/>
                </a:cxn>
                <a:cxn ang="0">
                  <a:pos x="7" y="71"/>
                </a:cxn>
                <a:cxn ang="0">
                  <a:pos x="15" y="65"/>
                </a:cxn>
                <a:cxn ang="0">
                  <a:pos x="25" y="57"/>
                </a:cxn>
                <a:cxn ang="0">
                  <a:pos x="35" y="43"/>
                </a:cxn>
                <a:cxn ang="0">
                  <a:pos x="40" y="36"/>
                </a:cxn>
                <a:cxn ang="0">
                  <a:pos x="44" y="28"/>
                </a:cxn>
                <a:cxn ang="0">
                  <a:pos x="45" y="21"/>
                </a:cxn>
                <a:cxn ang="0">
                  <a:pos x="46" y="15"/>
                </a:cxn>
                <a:cxn ang="0">
                  <a:pos x="46" y="6"/>
                </a:cxn>
                <a:cxn ang="0">
                  <a:pos x="45" y="2"/>
                </a:cxn>
                <a:cxn ang="0">
                  <a:pos x="45" y="0"/>
                </a:cxn>
                <a:cxn ang="0">
                  <a:pos x="43" y="0"/>
                </a:cxn>
                <a:cxn ang="0">
                  <a:pos x="43" y="0"/>
                </a:cxn>
                <a:cxn ang="0">
                  <a:pos x="14" y="31"/>
                </a:cxn>
                <a:cxn ang="0">
                  <a:pos x="18" y="26"/>
                </a:cxn>
                <a:cxn ang="0">
                  <a:pos x="25" y="18"/>
                </a:cxn>
                <a:cxn ang="0">
                  <a:pos x="32" y="13"/>
                </a:cxn>
                <a:cxn ang="0">
                  <a:pos x="37" y="8"/>
                </a:cxn>
                <a:cxn ang="0">
                  <a:pos x="41" y="6"/>
                </a:cxn>
                <a:cxn ang="0">
                  <a:pos x="41" y="12"/>
                </a:cxn>
                <a:cxn ang="0">
                  <a:pos x="41" y="17"/>
                </a:cxn>
                <a:cxn ang="0">
                  <a:pos x="39" y="25"/>
                </a:cxn>
                <a:cxn ang="0">
                  <a:pos x="36" y="33"/>
                </a:cxn>
                <a:cxn ang="0">
                  <a:pos x="32" y="41"/>
                </a:cxn>
                <a:cxn ang="0">
                  <a:pos x="24" y="51"/>
                </a:cxn>
                <a:cxn ang="0">
                  <a:pos x="17" y="57"/>
                </a:cxn>
                <a:cxn ang="0">
                  <a:pos x="10" y="63"/>
                </a:cxn>
                <a:cxn ang="0">
                  <a:pos x="6" y="66"/>
                </a:cxn>
                <a:cxn ang="0">
                  <a:pos x="6" y="59"/>
                </a:cxn>
                <a:cxn ang="0">
                  <a:pos x="8" y="51"/>
                </a:cxn>
                <a:cxn ang="0">
                  <a:pos x="10" y="41"/>
                </a:cxn>
                <a:cxn ang="0">
                  <a:pos x="14" y="31"/>
                </a:cxn>
                <a:cxn ang="0">
                  <a:pos x="43" y="0"/>
                </a:cxn>
              </a:cxnLst>
              <a:rect l="0" t="0" r="r" b="b"/>
              <a:pathLst>
                <a:path w="46" h="74">
                  <a:moveTo>
                    <a:pt x="43" y="0"/>
                  </a:moveTo>
                  <a:lnTo>
                    <a:pt x="40" y="2"/>
                  </a:lnTo>
                  <a:lnTo>
                    <a:pt x="33" y="6"/>
                  </a:lnTo>
                  <a:lnTo>
                    <a:pt x="24" y="13"/>
                  </a:lnTo>
                  <a:lnTo>
                    <a:pt x="14" y="24"/>
                  </a:lnTo>
                  <a:lnTo>
                    <a:pt x="10" y="29"/>
                  </a:lnTo>
                  <a:lnTo>
                    <a:pt x="5" y="43"/>
                  </a:lnTo>
                  <a:lnTo>
                    <a:pt x="1" y="56"/>
                  </a:lnTo>
                  <a:lnTo>
                    <a:pt x="0" y="66"/>
                  </a:lnTo>
                  <a:lnTo>
                    <a:pt x="0" y="70"/>
                  </a:lnTo>
                  <a:lnTo>
                    <a:pt x="0" y="74"/>
                  </a:lnTo>
                  <a:lnTo>
                    <a:pt x="5" y="74"/>
                  </a:lnTo>
                  <a:lnTo>
                    <a:pt x="6" y="73"/>
                  </a:lnTo>
                  <a:lnTo>
                    <a:pt x="7" y="71"/>
                  </a:lnTo>
                  <a:lnTo>
                    <a:pt x="15" y="65"/>
                  </a:lnTo>
                  <a:lnTo>
                    <a:pt x="25" y="57"/>
                  </a:lnTo>
                  <a:lnTo>
                    <a:pt x="35" y="43"/>
                  </a:lnTo>
                  <a:lnTo>
                    <a:pt x="40" y="36"/>
                  </a:lnTo>
                  <a:lnTo>
                    <a:pt x="44" y="28"/>
                  </a:lnTo>
                  <a:lnTo>
                    <a:pt x="45" y="21"/>
                  </a:lnTo>
                  <a:lnTo>
                    <a:pt x="46" y="15"/>
                  </a:lnTo>
                  <a:lnTo>
                    <a:pt x="46" y="6"/>
                  </a:lnTo>
                  <a:lnTo>
                    <a:pt x="45" y="2"/>
                  </a:lnTo>
                  <a:lnTo>
                    <a:pt x="45" y="0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14" y="31"/>
                  </a:lnTo>
                  <a:lnTo>
                    <a:pt x="18" y="26"/>
                  </a:lnTo>
                  <a:lnTo>
                    <a:pt x="25" y="18"/>
                  </a:lnTo>
                  <a:lnTo>
                    <a:pt x="32" y="13"/>
                  </a:lnTo>
                  <a:lnTo>
                    <a:pt x="37" y="8"/>
                  </a:lnTo>
                  <a:lnTo>
                    <a:pt x="41" y="6"/>
                  </a:lnTo>
                  <a:lnTo>
                    <a:pt x="41" y="12"/>
                  </a:lnTo>
                  <a:lnTo>
                    <a:pt x="41" y="17"/>
                  </a:lnTo>
                  <a:lnTo>
                    <a:pt x="39" y="25"/>
                  </a:lnTo>
                  <a:lnTo>
                    <a:pt x="36" y="33"/>
                  </a:lnTo>
                  <a:lnTo>
                    <a:pt x="32" y="41"/>
                  </a:lnTo>
                  <a:lnTo>
                    <a:pt x="24" y="51"/>
                  </a:lnTo>
                  <a:lnTo>
                    <a:pt x="17" y="57"/>
                  </a:lnTo>
                  <a:lnTo>
                    <a:pt x="10" y="63"/>
                  </a:lnTo>
                  <a:lnTo>
                    <a:pt x="6" y="66"/>
                  </a:lnTo>
                  <a:lnTo>
                    <a:pt x="6" y="59"/>
                  </a:lnTo>
                  <a:lnTo>
                    <a:pt x="8" y="51"/>
                  </a:lnTo>
                  <a:lnTo>
                    <a:pt x="10" y="41"/>
                  </a:lnTo>
                  <a:lnTo>
                    <a:pt x="14" y="31"/>
                  </a:lnTo>
                  <a:lnTo>
                    <a:pt x="43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1814" y="2094"/>
              <a:ext cx="53" cy="71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47" y="0"/>
                </a:cxn>
                <a:cxn ang="0">
                  <a:pos x="45" y="1"/>
                </a:cxn>
                <a:cxn ang="0">
                  <a:pos x="39" y="3"/>
                </a:cxn>
                <a:cxn ang="0">
                  <a:pos x="29" y="10"/>
                </a:cxn>
                <a:cxn ang="0">
                  <a:pos x="17" y="21"/>
                </a:cxn>
                <a:cxn ang="0">
                  <a:pos x="9" y="35"/>
                </a:cxn>
                <a:cxn ang="0">
                  <a:pos x="3" y="50"/>
                </a:cxn>
                <a:cxn ang="0">
                  <a:pos x="1" y="62"/>
                </a:cxn>
                <a:cxn ang="0">
                  <a:pos x="0" y="66"/>
                </a:cxn>
                <a:cxn ang="0">
                  <a:pos x="0" y="67"/>
                </a:cxn>
                <a:cxn ang="0">
                  <a:pos x="0" y="71"/>
                </a:cxn>
                <a:cxn ang="0">
                  <a:pos x="3" y="69"/>
                </a:cxn>
                <a:cxn ang="0">
                  <a:pos x="4" y="69"/>
                </a:cxn>
                <a:cxn ang="0">
                  <a:pos x="6" y="67"/>
                </a:cxn>
                <a:cxn ang="0">
                  <a:pos x="10" y="66"/>
                </a:cxn>
                <a:cxn ang="0">
                  <a:pos x="15" y="63"/>
                </a:cxn>
                <a:cxn ang="0">
                  <a:pos x="26" y="54"/>
                </a:cxn>
                <a:cxn ang="0">
                  <a:pos x="39" y="42"/>
                </a:cxn>
                <a:cxn ang="0">
                  <a:pos x="44" y="35"/>
                </a:cxn>
                <a:cxn ang="0">
                  <a:pos x="48" y="28"/>
                </a:cxn>
                <a:cxn ang="0">
                  <a:pos x="52" y="15"/>
                </a:cxn>
                <a:cxn ang="0">
                  <a:pos x="53" y="5"/>
                </a:cxn>
                <a:cxn ang="0">
                  <a:pos x="53" y="2"/>
                </a:cxn>
                <a:cxn ang="0">
                  <a:pos x="50" y="0"/>
                </a:cxn>
                <a:cxn ang="0">
                  <a:pos x="48" y="0"/>
                </a:cxn>
                <a:cxn ang="0">
                  <a:pos x="48" y="0"/>
                </a:cxn>
                <a:cxn ang="0">
                  <a:pos x="21" y="23"/>
                </a:cxn>
                <a:cxn ang="0">
                  <a:pos x="29" y="15"/>
                </a:cxn>
                <a:cxn ang="0">
                  <a:pos x="36" y="10"/>
                </a:cxn>
                <a:cxn ang="0">
                  <a:pos x="42" y="7"/>
                </a:cxn>
                <a:cxn ang="0">
                  <a:pos x="46" y="5"/>
                </a:cxn>
                <a:cxn ang="0">
                  <a:pos x="46" y="11"/>
                </a:cxn>
                <a:cxn ang="0">
                  <a:pos x="44" y="19"/>
                </a:cxn>
                <a:cxn ang="0">
                  <a:pos x="41" y="28"/>
                </a:cxn>
                <a:cxn ang="0">
                  <a:pos x="35" y="38"/>
                </a:cxn>
                <a:cxn ang="0">
                  <a:pos x="27" y="47"/>
                </a:cxn>
                <a:cxn ang="0">
                  <a:pos x="18" y="54"/>
                </a:cxn>
                <a:cxn ang="0">
                  <a:pos x="12" y="59"/>
                </a:cxn>
                <a:cxn ang="0">
                  <a:pos x="6" y="63"/>
                </a:cxn>
                <a:cxn ang="0">
                  <a:pos x="8" y="54"/>
                </a:cxn>
                <a:cxn ang="0">
                  <a:pos x="11" y="44"/>
                </a:cxn>
                <a:cxn ang="0">
                  <a:pos x="16" y="33"/>
                </a:cxn>
                <a:cxn ang="0">
                  <a:pos x="21" y="23"/>
                </a:cxn>
                <a:cxn ang="0">
                  <a:pos x="48" y="0"/>
                </a:cxn>
              </a:cxnLst>
              <a:rect l="0" t="0" r="r" b="b"/>
              <a:pathLst>
                <a:path w="53" h="71">
                  <a:moveTo>
                    <a:pt x="48" y="0"/>
                  </a:moveTo>
                  <a:lnTo>
                    <a:pt x="47" y="0"/>
                  </a:lnTo>
                  <a:lnTo>
                    <a:pt x="45" y="1"/>
                  </a:lnTo>
                  <a:lnTo>
                    <a:pt x="39" y="3"/>
                  </a:lnTo>
                  <a:lnTo>
                    <a:pt x="29" y="10"/>
                  </a:lnTo>
                  <a:lnTo>
                    <a:pt x="17" y="21"/>
                  </a:lnTo>
                  <a:lnTo>
                    <a:pt x="9" y="35"/>
                  </a:lnTo>
                  <a:lnTo>
                    <a:pt x="3" y="50"/>
                  </a:lnTo>
                  <a:lnTo>
                    <a:pt x="1" y="62"/>
                  </a:lnTo>
                  <a:lnTo>
                    <a:pt x="0" y="66"/>
                  </a:lnTo>
                  <a:lnTo>
                    <a:pt x="0" y="67"/>
                  </a:lnTo>
                  <a:lnTo>
                    <a:pt x="0" y="71"/>
                  </a:lnTo>
                  <a:lnTo>
                    <a:pt x="3" y="69"/>
                  </a:lnTo>
                  <a:lnTo>
                    <a:pt x="4" y="69"/>
                  </a:lnTo>
                  <a:lnTo>
                    <a:pt x="6" y="67"/>
                  </a:lnTo>
                  <a:lnTo>
                    <a:pt x="10" y="66"/>
                  </a:lnTo>
                  <a:lnTo>
                    <a:pt x="15" y="63"/>
                  </a:lnTo>
                  <a:lnTo>
                    <a:pt x="26" y="54"/>
                  </a:lnTo>
                  <a:lnTo>
                    <a:pt x="39" y="42"/>
                  </a:lnTo>
                  <a:lnTo>
                    <a:pt x="44" y="35"/>
                  </a:lnTo>
                  <a:lnTo>
                    <a:pt x="48" y="28"/>
                  </a:lnTo>
                  <a:lnTo>
                    <a:pt x="52" y="15"/>
                  </a:lnTo>
                  <a:lnTo>
                    <a:pt x="53" y="5"/>
                  </a:lnTo>
                  <a:lnTo>
                    <a:pt x="53" y="2"/>
                  </a:lnTo>
                  <a:lnTo>
                    <a:pt x="50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21" y="23"/>
                  </a:lnTo>
                  <a:lnTo>
                    <a:pt x="29" y="15"/>
                  </a:lnTo>
                  <a:lnTo>
                    <a:pt x="36" y="10"/>
                  </a:lnTo>
                  <a:lnTo>
                    <a:pt x="42" y="7"/>
                  </a:lnTo>
                  <a:lnTo>
                    <a:pt x="46" y="5"/>
                  </a:lnTo>
                  <a:lnTo>
                    <a:pt x="46" y="11"/>
                  </a:lnTo>
                  <a:lnTo>
                    <a:pt x="44" y="19"/>
                  </a:lnTo>
                  <a:lnTo>
                    <a:pt x="41" y="28"/>
                  </a:lnTo>
                  <a:lnTo>
                    <a:pt x="35" y="38"/>
                  </a:lnTo>
                  <a:lnTo>
                    <a:pt x="27" y="47"/>
                  </a:lnTo>
                  <a:lnTo>
                    <a:pt x="18" y="54"/>
                  </a:lnTo>
                  <a:lnTo>
                    <a:pt x="12" y="59"/>
                  </a:lnTo>
                  <a:lnTo>
                    <a:pt x="6" y="63"/>
                  </a:lnTo>
                  <a:lnTo>
                    <a:pt x="8" y="54"/>
                  </a:lnTo>
                  <a:lnTo>
                    <a:pt x="11" y="44"/>
                  </a:lnTo>
                  <a:lnTo>
                    <a:pt x="16" y="33"/>
                  </a:lnTo>
                  <a:lnTo>
                    <a:pt x="21" y="23"/>
                  </a:lnTo>
                  <a:lnTo>
                    <a:pt x="4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1394" y="1989"/>
              <a:ext cx="527" cy="652"/>
            </a:xfrm>
            <a:custGeom>
              <a:avLst/>
              <a:gdLst/>
              <a:ahLst/>
              <a:cxnLst>
                <a:cxn ang="0">
                  <a:pos x="3" y="394"/>
                </a:cxn>
                <a:cxn ang="0">
                  <a:pos x="18" y="458"/>
                </a:cxn>
                <a:cxn ang="0">
                  <a:pos x="45" y="519"/>
                </a:cxn>
                <a:cxn ang="0">
                  <a:pos x="98" y="590"/>
                </a:cxn>
                <a:cxn ang="0">
                  <a:pos x="168" y="648"/>
                </a:cxn>
                <a:cxn ang="0">
                  <a:pos x="178" y="644"/>
                </a:cxn>
                <a:cxn ang="0">
                  <a:pos x="168" y="633"/>
                </a:cxn>
                <a:cxn ang="0">
                  <a:pos x="147" y="597"/>
                </a:cxn>
                <a:cxn ang="0">
                  <a:pos x="142" y="554"/>
                </a:cxn>
                <a:cxn ang="0">
                  <a:pos x="149" y="534"/>
                </a:cxn>
                <a:cxn ang="0">
                  <a:pos x="133" y="509"/>
                </a:cxn>
                <a:cxn ang="0">
                  <a:pos x="98" y="445"/>
                </a:cxn>
                <a:cxn ang="0">
                  <a:pos x="82" y="374"/>
                </a:cxn>
                <a:cxn ang="0">
                  <a:pos x="87" y="296"/>
                </a:cxn>
                <a:cxn ang="0">
                  <a:pos x="114" y="222"/>
                </a:cxn>
                <a:cxn ang="0">
                  <a:pos x="161" y="159"/>
                </a:cxn>
                <a:cxn ang="0">
                  <a:pos x="222" y="112"/>
                </a:cxn>
                <a:cxn ang="0">
                  <a:pos x="296" y="85"/>
                </a:cxn>
                <a:cxn ang="0">
                  <a:pos x="381" y="81"/>
                </a:cxn>
                <a:cxn ang="0">
                  <a:pos x="468" y="107"/>
                </a:cxn>
                <a:cxn ang="0">
                  <a:pos x="521" y="44"/>
                </a:cxn>
                <a:cxn ang="0">
                  <a:pos x="460" y="17"/>
                </a:cxn>
                <a:cxn ang="0">
                  <a:pos x="395" y="2"/>
                </a:cxn>
                <a:cxn ang="0">
                  <a:pos x="314" y="2"/>
                </a:cxn>
                <a:cxn ang="0">
                  <a:pos x="213" y="28"/>
                </a:cxn>
                <a:cxn ang="0">
                  <a:pos x="127" y="80"/>
                </a:cxn>
                <a:cxn ang="0">
                  <a:pos x="59" y="154"/>
                </a:cxn>
                <a:cxn ang="0">
                  <a:pos x="16" y="246"/>
                </a:cxn>
                <a:cxn ang="0">
                  <a:pos x="0" y="350"/>
                </a:cxn>
                <a:cxn ang="0">
                  <a:pos x="14" y="316"/>
                </a:cxn>
                <a:cxn ang="0">
                  <a:pos x="39" y="218"/>
                </a:cxn>
                <a:cxn ang="0">
                  <a:pos x="89" y="134"/>
                </a:cxn>
                <a:cxn ang="0">
                  <a:pos x="161" y="69"/>
                </a:cxn>
                <a:cxn ang="0">
                  <a:pos x="250" y="27"/>
                </a:cxn>
                <a:cxn ang="0">
                  <a:pos x="350" y="12"/>
                </a:cxn>
                <a:cxn ang="0">
                  <a:pos x="472" y="33"/>
                </a:cxn>
                <a:cxn ang="0">
                  <a:pos x="501" y="60"/>
                </a:cxn>
                <a:cxn ang="0">
                  <a:pos x="472" y="92"/>
                </a:cxn>
                <a:cxn ang="0">
                  <a:pos x="411" y="75"/>
                </a:cxn>
                <a:cxn ang="0">
                  <a:pos x="321" y="69"/>
                </a:cxn>
                <a:cxn ang="0">
                  <a:pos x="241" y="90"/>
                </a:cxn>
                <a:cxn ang="0">
                  <a:pos x="172" y="133"/>
                </a:cxn>
                <a:cxn ang="0">
                  <a:pos x="118" y="193"/>
                </a:cxn>
                <a:cxn ang="0">
                  <a:pos x="82" y="266"/>
                </a:cxn>
                <a:cxn ang="0">
                  <a:pos x="69" y="350"/>
                </a:cxn>
                <a:cxn ang="0">
                  <a:pos x="79" y="424"/>
                </a:cxn>
                <a:cxn ang="0">
                  <a:pos x="108" y="492"/>
                </a:cxn>
                <a:cxn ang="0">
                  <a:pos x="135" y="538"/>
                </a:cxn>
                <a:cxn ang="0">
                  <a:pos x="130" y="567"/>
                </a:cxn>
                <a:cxn ang="0">
                  <a:pos x="137" y="604"/>
                </a:cxn>
                <a:cxn ang="0">
                  <a:pos x="88" y="563"/>
                </a:cxn>
                <a:cxn ang="0">
                  <a:pos x="32" y="462"/>
                </a:cxn>
                <a:cxn ang="0">
                  <a:pos x="12" y="350"/>
                </a:cxn>
              </a:cxnLst>
              <a:rect l="0" t="0" r="r" b="b"/>
              <a:pathLst>
                <a:path w="527" h="652">
                  <a:moveTo>
                    <a:pt x="0" y="350"/>
                  </a:moveTo>
                  <a:lnTo>
                    <a:pt x="1" y="372"/>
                  </a:lnTo>
                  <a:lnTo>
                    <a:pt x="3" y="394"/>
                  </a:lnTo>
                  <a:lnTo>
                    <a:pt x="6" y="416"/>
                  </a:lnTo>
                  <a:lnTo>
                    <a:pt x="12" y="437"/>
                  </a:lnTo>
                  <a:lnTo>
                    <a:pt x="18" y="458"/>
                  </a:lnTo>
                  <a:lnTo>
                    <a:pt x="26" y="479"/>
                  </a:lnTo>
                  <a:lnTo>
                    <a:pt x="35" y="499"/>
                  </a:lnTo>
                  <a:lnTo>
                    <a:pt x="45" y="519"/>
                  </a:lnTo>
                  <a:lnTo>
                    <a:pt x="69" y="556"/>
                  </a:lnTo>
                  <a:lnTo>
                    <a:pt x="83" y="574"/>
                  </a:lnTo>
                  <a:lnTo>
                    <a:pt x="98" y="590"/>
                  </a:lnTo>
                  <a:lnTo>
                    <a:pt x="132" y="621"/>
                  </a:lnTo>
                  <a:lnTo>
                    <a:pt x="149" y="635"/>
                  </a:lnTo>
                  <a:lnTo>
                    <a:pt x="168" y="648"/>
                  </a:lnTo>
                  <a:lnTo>
                    <a:pt x="174" y="652"/>
                  </a:lnTo>
                  <a:lnTo>
                    <a:pt x="176" y="646"/>
                  </a:lnTo>
                  <a:lnTo>
                    <a:pt x="178" y="644"/>
                  </a:lnTo>
                  <a:lnTo>
                    <a:pt x="177" y="641"/>
                  </a:lnTo>
                  <a:lnTo>
                    <a:pt x="174" y="639"/>
                  </a:lnTo>
                  <a:lnTo>
                    <a:pt x="168" y="633"/>
                  </a:lnTo>
                  <a:lnTo>
                    <a:pt x="168" y="632"/>
                  </a:lnTo>
                  <a:lnTo>
                    <a:pt x="155" y="614"/>
                  </a:lnTo>
                  <a:lnTo>
                    <a:pt x="147" y="597"/>
                  </a:lnTo>
                  <a:lnTo>
                    <a:pt x="142" y="581"/>
                  </a:lnTo>
                  <a:lnTo>
                    <a:pt x="141" y="567"/>
                  </a:lnTo>
                  <a:lnTo>
                    <a:pt x="142" y="554"/>
                  </a:lnTo>
                  <a:lnTo>
                    <a:pt x="145" y="543"/>
                  </a:lnTo>
                  <a:lnTo>
                    <a:pt x="148" y="537"/>
                  </a:lnTo>
                  <a:lnTo>
                    <a:pt x="149" y="534"/>
                  </a:lnTo>
                  <a:lnTo>
                    <a:pt x="151" y="530"/>
                  </a:lnTo>
                  <a:lnTo>
                    <a:pt x="148" y="528"/>
                  </a:lnTo>
                  <a:lnTo>
                    <a:pt x="133" y="509"/>
                  </a:lnTo>
                  <a:lnTo>
                    <a:pt x="120" y="488"/>
                  </a:lnTo>
                  <a:lnTo>
                    <a:pt x="108" y="467"/>
                  </a:lnTo>
                  <a:lnTo>
                    <a:pt x="98" y="445"/>
                  </a:lnTo>
                  <a:lnTo>
                    <a:pt x="91" y="422"/>
                  </a:lnTo>
                  <a:lnTo>
                    <a:pt x="86" y="398"/>
                  </a:lnTo>
                  <a:lnTo>
                    <a:pt x="82" y="374"/>
                  </a:lnTo>
                  <a:lnTo>
                    <a:pt x="82" y="350"/>
                  </a:lnTo>
                  <a:lnTo>
                    <a:pt x="82" y="322"/>
                  </a:lnTo>
                  <a:lnTo>
                    <a:pt x="87" y="296"/>
                  </a:lnTo>
                  <a:lnTo>
                    <a:pt x="94" y="270"/>
                  </a:lnTo>
                  <a:lnTo>
                    <a:pt x="103" y="245"/>
                  </a:lnTo>
                  <a:lnTo>
                    <a:pt x="114" y="222"/>
                  </a:lnTo>
                  <a:lnTo>
                    <a:pt x="127" y="199"/>
                  </a:lnTo>
                  <a:lnTo>
                    <a:pt x="143" y="178"/>
                  </a:lnTo>
                  <a:lnTo>
                    <a:pt x="161" y="159"/>
                  </a:lnTo>
                  <a:lnTo>
                    <a:pt x="179" y="142"/>
                  </a:lnTo>
                  <a:lnTo>
                    <a:pt x="200" y="126"/>
                  </a:lnTo>
                  <a:lnTo>
                    <a:pt x="222" y="112"/>
                  </a:lnTo>
                  <a:lnTo>
                    <a:pt x="245" y="101"/>
                  </a:lnTo>
                  <a:lnTo>
                    <a:pt x="270" y="92"/>
                  </a:lnTo>
                  <a:lnTo>
                    <a:pt x="296" y="85"/>
                  </a:lnTo>
                  <a:lnTo>
                    <a:pt x="322" y="81"/>
                  </a:lnTo>
                  <a:lnTo>
                    <a:pt x="350" y="80"/>
                  </a:lnTo>
                  <a:lnTo>
                    <a:pt x="381" y="81"/>
                  </a:lnTo>
                  <a:lnTo>
                    <a:pt x="410" y="86"/>
                  </a:lnTo>
                  <a:lnTo>
                    <a:pt x="440" y="94"/>
                  </a:lnTo>
                  <a:lnTo>
                    <a:pt x="468" y="107"/>
                  </a:lnTo>
                  <a:lnTo>
                    <a:pt x="473" y="108"/>
                  </a:lnTo>
                  <a:lnTo>
                    <a:pt x="527" y="46"/>
                  </a:lnTo>
                  <a:lnTo>
                    <a:pt x="521" y="44"/>
                  </a:lnTo>
                  <a:lnTo>
                    <a:pt x="501" y="34"/>
                  </a:lnTo>
                  <a:lnTo>
                    <a:pt x="480" y="25"/>
                  </a:lnTo>
                  <a:lnTo>
                    <a:pt x="460" y="17"/>
                  </a:lnTo>
                  <a:lnTo>
                    <a:pt x="438" y="11"/>
                  </a:lnTo>
                  <a:lnTo>
                    <a:pt x="417" y="6"/>
                  </a:lnTo>
                  <a:lnTo>
                    <a:pt x="395" y="2"/>
                  </a:lnTo>
                  <a:lnTo>
                    <a:pt x="372" y="1"/>
                  </a:lnTo>
                  <a:lnTo>
                    <a:pt x="350" y="0"/>
                  </a:lnTo>
                  <a:lnTo>
                    <a:pt x="314" y="2"/>
                  </a:lnTo>
                  <a:lnTo>
                    <a:pt x="279" y="7"/>
                  </a:lnTo>
                  <a:lnTo>
                    <a:pt x="246" y="15"/>
                  </a:lnTo>
                  <a:lnTo>
                    <a:pt x="213" y="28"/>
                  </a:lnTo>
                  <a:lnTo>
                    <a:pt x="183" y="42"/>
                  </a:lnTo>
                  <a:lnTo>
                    <a:pt x="154" y="59"/>
                  </a:lnTo>
                  <a:lnTo>
                    <a:pt x="127" y="80"/>
                  </a:lnTo>
                  <a:lnTo>
                    <a:pt x="103" y="103"/>
                  </a:lnTo>
                  <a:lnTo>
                    <a:pt x="80" y="127"/>
                  </a:lnTo>
                  <a:lnTo>
                    <a:pt x="59" y="154"/>
                  </a:lnTo>
                  <a:lnTo>
                    <a:pt x="43" y="183"/>
                  </a:lnTo>
                  <a:lnTo>
                    <a:pt x="28" y="213"/>
                  </a:lnTo>
                  <a:lnTo>
                    <a:pt x="16" y="246"/>
                  </a:lnTo>
                  <a:lnTo>
                    <a:pt x="7" y="279"/>
                  </a:lnTo>
                  <a:lnTo>
                    <a:pt x="2" y="314"/>
                  </a:lnTo>
                  <a:lnTo>
                    <a:pt x="0" y="350"/>
                  </a:lnTo>
                  <a:lnTo>
                    <a:pt x="0" y="350"/>
                  </a:lnTo>
                  <a:lnTo>
                    <a:pt x="12" y="350"/>
                  </a:lnTo>
                  <a:lnTo>
                    <a:pt x="14" y="316"/>
                  </a:lnTo>
                  <a:lnTo>
                    <a:pt x="18" y="281"/>
                  </a:lnTo>
                  <a:lnTo>
                    <a:pt x="27" y="249"/>
                  </a:lnTo>
                  <a:lnTo>
                    <a:pt x="39" y="218"/>
                  </a:lnTo>
                  <a:lnTo>
                    <a:pt x="53" y="188"/>
                  </a:lnTo>
                  <a:lnTo>
                    <a:pt x="69" y="160"/>
                  </a:lnTo>
                  <a:lnTo>
                    <a:pt x="89" y="134"/>
                  </a:lnTo>
                  <a:lnTo>
                    <a:pt x="111" y="110"/>
                  </a:lnTo>
                  <a:lnTo>
                    <a:pt x="135" y="89"/>
                  </a:lnTo>
                  <a:lnTo>
                    <a:pt x="161" y="69"/>
                  </a:lnTo>
                  <a:lnTo>
                    <a:pt x="189" y="53"/>
                  </a:lnTo>
                  <a:lnTo>
                    <a:pt x="219" y="38"/>
                  </a:lnTo>
                  <a:lnTo>
                    <a:pt x="250" y="27"/>
                  </a:lnTo>
                  <a:lnTo>
                    <a:pt x="282" y="18"/>
                  </a:lnTo>
                  <a:lnTo>
                    <a:pt x="316" y="14"/>
                  </a:lnTo>
                  <a:lnTo>
                    <a:pt x="350" y="12"/>
                  </a:lnTo>
                  <a:lnTo>
                    <a:pt x="392" y="15"/>
                  </a:lnTo>
                  <a:lnTo>
                    <a:pt x="433" y="21"/>
                  </a:lnTo>
                  <a:lnTo>
                    <a:pt x="472" y="33"/>
                  </a:lnTo>
                  <a:lnTo>
                    <a:pt x="509" y="50"/>
                  </a:lnTo>
                  <a:lnTo>
                    <a:pt x="505" y="54"/>
                  </a:lnTo>
                  <a:lnTo>
                    <a:pt x="501" y="60"/>
                  </a:lnTo>
                  <a:lnTo>
                    <a:pt x="488" y="74"/>
                  </a:lnTo>
                  <a:lnTo>
                    <a:pt x="476" y="87"/>
                  </a:lnTo>
                  <a:lnTo>
                    <a:pt x="472" y="92"/>
                  </a:lnTo>
                  <a:lnTo>
                    <a:pt x="468" y="94"/>
                  </a:lnTo>
                  <a:lnTo>
                    <a:pt x="440" y="83"/>
                  </a:lnTo>
                  <a:lnTo>
                    <a:pt x="411" y="75"/>
                  </a:lnTo>
                  <a:lnTo>
                    <a:pt x="382" y="69"/>
                  </a:lnTo>
                  <a:lnTo>
                    <a:pt x="350" y="67"/>
                  </a:lnTo>
                  <a:lnTo>
                    <a:pt x="321" y="69"/>
                  </a:lnTo>
                  <a:lnTo>
                    <a:pt x="293" y="73"/>
                  </a:lnTo>
                  <a:lnTo>
                    <a:pt x="266" y="80"/>
                  </a:lnTo>
                  <a:lnTo>
                    <a:pt x="241" y="90"/>
                  </a:lnTo>
                  <a:lnTo>
                    <a:pt x="216" y="102"/>
                  </a:lnTo>
                  <a:lnTo>
                    <a:pt x="193" y="116"/>
                  </a:lnTo>
                  <a:lnTo>
                    <a:pt x="172" y="133"/>
                  </a:lnTo>
                  <a:lnTo>
                    <a:pt x="152" y="151"/>
                  </a:lnTo>
                  <a:lnTo>
                    <a:pt x="134" y="171"/>
                  </a:lnTo>
                  <a:lnTo>
                    <a:pt x="118" y="193"/>
                  </a:lnTo>
                  <a:lnTo>
                    <a:pt x="104" y="216"/>
                  </a:lnTo>
                  <a:lnTo>
                    <a:pt x="92" y="240"/>
                  </a:lnTo>
                  <a:lnTo>
                    <a:pt x="82" y="266"/>
                  </a:lnTo>
                  <a:lnTo>
                    <a:pt x="75" y="293"/>
                  </a:lnTo>
                  <a:lnTo>
                    <a:pt x="71" y="321"/>
                  </a:lnTo>
                  <a:lnTo>
                    <a:pt x="69" y="350"/>
                  </a:lnTo>
                  <a:lnTo>
                    <a:pt x="70" y="375"/>
                  </a:lnTo>
                  <a:lnTo>
                    <a:pt x="74" y="400"/>
                  </a:lnTo>
                  <a:lnTo>
                    <a:pt x="79" y="424"/>
                  </a:lnTo>
                  <a:lnTo>
                    <a:pt x="87" y="447"/>
                  </a:lnTo>
                  <a:lnTo>
                    <a:pt x="96" y="471"/>
                  </a:lnTo>
                  <a:lnTo>
                    <a:pt x="108" y="492"/>
                  </a:lnTo>
                  <a:lnTo>
                    <a:pt x="122" y="512"/>
                  </a:lnTo>
                  <a:lnTo>
                    <a:pt x="137" y="532"/>
                  </a:lnTo>
                  <a:lnTo>
                    <a:pt x="135" y="538"/>
                  </a:lnTo>
                  <a:lnTo>
                    <a:pt x="133" y="546"/>
                  </a:lnTo>
                  <a:lnTo>
                    <a:pt x="131" y="556"/>
                  </a:lnTo>
                  <a:lnTo>
                    <a:pt x="130" y="567"/>
                  </a:lnTo>
                  <a:lnTo>
                    <a:pt x="131" y="578"/>
                  </a:lnTo>
                  <a:lnTo>
                    <a:pt x="133" y="590"/>
                  </a:lnTo>
                  <a:lnTo>
                    <a:pt x="137" y="604"/>
                  </a:lnTo>
                  <a:lnTo>
                    <a:pt x="143" y="617"/>
                  </a:lnTo>
                  <a:lnTo>
                    <a:pt x="114" y="591"/>
                  </a:lnTo>
                  <a:lnTo>
                    <a:pt x="88" y="563"/>
                  </a:lnTo>
                  <a:lnTo>
                    <a:pt x="66" y="531"/>
                  </a:lnTo>
                  <a:lnTo>
                    <a:pt x="47" y="498"/>
                  </a:lnTo>
                  <a:lnTo>
                    <a:pt x="32" y="462"/>
                  </a:lnTo>
                  <a:lnTo>
                    <a:pt x="21" y="426"/>
                  </a:lnTo>
                  <a:lnTo>
                    <a:pt x="14" y="388"/>
                  </a:lnTo>
                  <a:lnTo>
                    <a:pt x="12" y="350"/>
                  </a:lnTo>
                  <a:lnTo>
                    <a:pt x="0" y="35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1463" y="2056"/>
              <a:ext cx="409" cy="472"/>
            </a:xfrm>
            <a:custGeom>
              <a:avLst/>
              <a:gdLst/>
              <a:ahLst/>
              <a:cxnLst>
                <a:cxn ang="0">
                  <a:pos x="344" y="8"/>
                </a:cxn>
                <a:cxn ang="0">
                  <a:pos x="252" y="2"/>
                </a:cxn>
                <a:cxn ang="0">
                  <a:pos x="172" y="23"/>
                </a:cxn>
                <a:cxn ang="0">
                  <a:pos x="103" y="66"/>
                </a:cxn>
                <a:cxn ang="0">
                  <a:pos x="49" y="126"/>
                </a:cxn>
                <a:cxn ang="0">
                  <a:pos x="13" y="199"/>
                </a:cxn>
                <a:cxn ang="0">
                  <a:pos x="0" y="283"/>
                </a:cxn>
                <a:cxn ang="0">
                  <a:pos x="11" y="358"/>
                </a:cxn>
                <a:cxn ang="0">
                  <a:pos x="40" y="427"/>
                </a:cxn>
                <a:cxn ang="0">
                  <a:pos x="76" y="472"/>
                </a:cxn>
                <a:cxn ang="0">
                  <a:pos x="92" y="440"/>
                </a:cxn>
                <a:cxn ang="0">
                  <a:pos x="88" y="431"/>
                </a:cxn>
                <a:cxn ang="0">
                  <a:pos x="74" y="423"/>
                </a:cxn>
                <a:cxn ang="0">
                  <a:pos x="54" y="373"/>
                </a:cxn>
                <a:cxn ang="0">
                  <a:pos x="38" y="283"/>
                </a:cxn>
                <a:cxn ang="0">
                  <a:pos x="49" y="210"/>
                </a:cxn>
                <a:cxn ang="0">
                  <a:pos x="79" y="146"/>
                </a:cxn>
                <a:cxn ang="0">
                  <a:pos x="127" y="94"/>
                </a:cxn>
                <a:cxn ang="0">
                  <a:pos x="187" y="58"/>
                </a:cxn>
                <a:cxn ang="0">
                  <a:pos x="256" y="40"/>
                </a:cxn>
                <a:cxn ang="0">
                  <a:pos x="329" y="44"/>
                </a:cxn>
                <a:cxn ang="0">
                  <a:pos x="381" y="53"/>
                </a:cxn>
                <a:cxn ang="0">
                  <a:pos x="335" y="33"/>
                </a:cxn>
                <a:cxn ang="0">
                  <a:pos x="255" y="28"/>
                </a:cxn>
                <a:cxn ang="0">
                  <a:pos x="182" y="48"/>
                </a:cxn>
                <a:cxn ang="0">
                  <a:pos x="118" y="86"/>
                </a:cxn>
                <a:cxn ang="0">
                  <a:pos x="69" y="140"/>
                </a:cxn>
                <a:cxn ang="0">
                  <a:pos x="37" y="207"/>
                </a:cxn>
                <a:cxn ang="0">
                  <a:pos x="26" y="283"/>
                </a:cxn>
                <a:cxn ang="0">
                  <a:pos x="34" y="348"/>
                </a:cxn>
                <a:cxn ang="0">
                  <a:pos x="58" y="406"/>
                </a:cxn>
                <a:cxn ang="0">
                  <a:pos x="79" y="448"/>
                </a:cxn>
                <a:cxn ang="0">
                  <a:pos x="48" y="418"/>
                </a:cxn>
                <a:cxn ang="0">
                  <a:pos x="22" y="353"/>
                </a:cxn>
                <a:cxn ang="0">
                  <a:pos x="13" y="283"/>
                </a:cxn>
                <a:cxn ang="0">
                  <a:pos x="25" y="203"/>
                </a:cxn>
                <a:cxn ang="0">
                  <a:pos x="58" y="132"/>
                </a:cxn>
                <a:cxn ang="0">
                  <a:pos x="110" y="75"/>
                </a:cxn>
                <a:cxn ang="0">
                  <a:pos x="176" y="34"/>
                </a:cxn>
                <a:cxn ang="0">
                  <a:pos x="253" y="14"/>
                </a:cxn>
                <a:cxn ang="0">
                  <a:pos x="339" y="19"/>
                </a:cxn>
                <a:cxn ang="0">
                  <a:pos x="393" y="42"/>
                </a:cxn>
                <a:cxn ang="0">
                  <a:pos x="397" y="43"/>
                </a:cxn>
                <a:cxn ang="0">
                  <a:pos x="394" y="59"/>
                </a:cxn>
                <a:cxn ang="0">
                  <a:pos x="409" y="31"/>
                </a:cxn>
              </a:cxnLst>
              <a:rect l="0" t="0" r="r" b="b"/>
              <a:pathLst>
                <a:path w="409" h="472">
                  <a:moveTo>
                    <a:pt x="404" y="29"/>
                  </a:moveTo>
                  <a:lnTo>
                    <a:pt x="375" y="17"/>
                  </a:lnTo>
                  <a:lnTo>
                    <a:pt x="344" y="8"/>
                  </a:lnTo>
                  <a:lnTo>
                    <a:pt x="313" y="2"/>
                  </a:lnTo>
                  <a:lnTo>
                    <a:pt x="281" y="0"/>
                  </a:lnTo>
                  <a:lnTo>
                    <a:pt x="252" y="2"/>
                  </a:lnTo>
                  <a:lnTo>
                    <a:pt x="224" y="6"/>
                  </a:lnTo>
                  <a:lnTo>
                    <a:pt x="197" y="13"/>
                  </a:lnTo>
                  <a:lnTo>
                    <a:pt x="172" y="23"/>
                  </a:lnTo>
                  <a:lnTo>
                    <a:pt x="147" y="35"/>
                  </a:lnTo>
                  <a:lnTo>
                    <a:pt x="124" y="49"/>
                  </a:lnTo>
                  <a:lnTo>
                    <a:pt x="103" y="66"/>
                  </a:lnTo>
                  <a:lnTo>
                    <a:pt x="83" y="84"/>
                  </a:lnTo>
                  <a:lnTo>
                    <a:pt x="65" y="104"/>
                  </a:lnTo>
                  <a:lnTo>
                    <a:pt x="49" y="126"/>
                  </a:lnTo>
                  <a:lnTo>
                    <a:pt x="35" y="149"/>
                  </a:lnTo>
                  <a:lnTo>
                    <a:pt x="23" y="173"/>
                  </a:lnTo>
                  <a:lnTo>
                    <a:pt x="13" y="199"/>
                  </a:lnTo>
                  <a:lnTo>
                    <a:pt x="6" y="226"/>
                  </a:lnTo>
                  <a:lnTo>
                    <a:pt x="2" y="254"/>
                  </a:lnTo>
                  <a:lnTo>
                    <a:pt x="0" y="283"/>
                  </a:lnTo>
                  <a:lnTo>
                    <a:pt x="1" y="309"/>
                  </a:lnTo>
                  <a:lnTo>
                    <a:pt x="5" y="334"/>
                  </a:lnTo>
                  <a:lnTo>
                    <a:pt x="11" y="358"/>
                  </a:lnTo>
                  <a:lnTo>
                    <a:pt x="18" y="382"/>
                  </a:lnTo>
                  <a:lnTo>
                    <a:pt x="27" y="405"/>
                  </a:lnTo>
                  <a:lnTo>
                    <a:pt x="40" y="427"/>
                  </a:lnTo>
                  <a:lnTo>
                    <a:pt x="53" y="447"/>
                  </a:lnTo>
                  <a:lnTo>
                    <a:pt x="70" y="467"/>
                  </a:lnTo>
                  <a:lnTo>
                    <a:pt x="76" y="472"/>
                  </a:lnTo>
                  <a:lnTo>
                    <a:pt x="97" y="440"/>
                  </a:lnTo>
                  <a:lnTo>
                    <a:pt x="95" y="440"/>
                  </a:lnTo>
                  <a:lnTo>
                    <a:pt x="92" y="440"/>
                  </a:lnTo>
                  <a:lnTo>
                    <a:pt x="92" y="438"/>
                  </a:lnTo>
                  <a:lnTo>
                    <a:pt x="92" y="436"/>
                  </a:lnTo>
                  <a:lnTo>
                    <a:pt x="88" y="431"/>
                  </a:lnTo>
                  <a:lnTo>
                    <a:pt x="82" y="436"/>
                  </a:lnTo>
                  <a:lnTo>
                    <a:pt x="79" y="431"/>
                  </a:lnTo>
                  <a:lnTo>
                    <a:pt x="74" y="423"/>
                  </a:lnTo>
                  <a:lnTo>
                    <a:pt x="70" y="413"/>
                  </a:lnTo>
                  <a:lnTo>
                    <a:pt x="68" y="401"/>
                  </a:lnTo>
                  <a:lnTo>
                    <a:pt x="54" y="373"/>
                  </a:lnTo>
                  <a:lnTo>
                    <a:pt x="45" y="344"/>
                  </a:lnTo>
                  <a:lnTo>
                    <a:pt x="40" y="314"/>
                  </a:lnTo>
                  <a:lnTo>
                    <a:pt x="38" y="283"/>
                  </a:lnTo>
                  <a:lnTo>
                    <a:pt x="39" y="258"/>
                  </a:lnTo>
                  <a:lnTo>
                    <a:pt x="42" y="234"/>
                  </a:lnTo>
                  <a:lnTo>
                    <a:pt x="49" y="210"/>
                  </a:lnTo>
                  <a:lnTo>
                    <a:pt x="57" y="187"/>
                  </a:lnTo>
                  <a:lnTo>
                    <a:pt x="67" y="167"/>
                  </a:lnTo>
                  <a:lnTo>
                    <a:pt x="79" y="146"/>
                  </a:lnTo>
                  <a:lnTo>
                    <a:pt x="93" y="128"/>
                  </a:lnTo>
                  <a:lnTo>
                    <a:pt x="109" y="110"/>
                  </a:lnTo>
                  <a:lnTo>
                    <a:pt x="127" y="94"/>
                  </a:lnTo>
                  <a:lnTo>
                    <a:pt x="145" y="80"/>
                  </a:lnTo>
                  <a:lnTo>
                    <a:pt x="166" y="68"/>
                  </a:lnTo>
                  <a:lnTo>
                    <a:pt x="187" y="58"/>
                  </a:lnTo>
                  <a:lnTo>
                    <a:pt x="210" y="51"/>
                  </a:lnTo>
                  <a:lnTo>
                    <a:pt x="233" y="44"/>
                  </a:lnTo>
                  <a:lnTo>
                    <a:pt x="256" y="40"/>
                  </a:lnTo>
                  <a:lnTo>
                    <a:pt x="281" y="40"/>
                  </a:lnTo>
                  <a:lnTo>
                    <a:pt x="305" y="40"/>
                  </a:lnTo>
                  <a:lnTo>
                    <a:pt x="329" y="44"/>
                  </a:lnTo>
                  <a:lnTo>
                    <a:pt x="353" y="50"/>
                  </a:lnTo>
                  <a:lnTo>
                    <a:pt x="376" y="59"/>
                  </a:lnTo>
                  <a:lnTo>
                    <a:pt x="381" y="53"/>
                  </a:lnTo>
                  <a:lnTo>
                    <a:pt x="386" y="49"/>
                  </a:lnTo>
                  <a:lnTo>
                    <a:pt x="361" y="40"/>
                  </a:lnTo>
                  <a:lnTo>
                    <a:pt x="335" y="33"/>
                  </a:lnTo>
                  <a:lnTo>
                    <a:pt x="308" y="29"/>
                  </a:lnTo>
                  <a:lnTo>
                    <a:pt x="281" y="27"/>
                  </a:lnTo>
                  <a:lnTo>
                    <a:pt x="255" y="28"/>
                  </a:lnTo>
                  <a:lnTo>
                    <a:pt x="230" y="33"/>
                  </a:lnTo>
                  <a:lnTo>
                    <a:pt x="205" y="39"/>
                  </a:lnTo>
                  <a:lnTo>
                    <a:pt x="182" y="48"/>
                  </a:lnTo>
                  <a:lnTo>
                    <a:pt x="159" y="58"/>
                  </a:lnTo>
                  <a:lnTo>
                    <a:pt x="138" y="71"/>
                  </a:lnTo>
                  <a:lnTo>
                    <a:pt x="118" y="86"/>
                  </a:lnTo>
                  <a:lnTo>
                    <a:pt x="101" y="103"/>
                  </a:lnTo>
                  <a:lnTo>
                    <a:pt x="84" y="120"/>
                  </a:lnTo>
                  <a:lnTo>
                    <a:pt x="69" y="140"/>
                  </a:lnTo>
                  <a:lnTo>
                    <a:pt x="56" y="161"/>
                  </a:lnTo>
                  <a:lnTo>
                    <a:pt x="46" y="183"/>
                  </a:lnTo>
                  <a:lnTo>
                    <a:pt x="37" y="207"/>
                  </a:lnTo>
                  <a:lnTo>
                    <a:pt x="31" y="232"/>
                  </a:lnTo>
                  <a:lnTo>
                    <a:pt x="26" y="257"/>
                  </a:lnTo>
                  <a:lnTo>
                    <a:pt x="26" y="283"/>
                  </a:lnTo>
                  <a:lnTo>
                    <a:pt x="26" y="305"/>
                  </a:lnTo>
                  <a:lnTo>
                    <a:pt x="29" y="327"/>
                  </a:lnTo>
                  <a:lnTo>
                    <a:pt x="34" y="348"/>
                  </a:lnTo>
                  <a:lnTo>
                    <a:pt x="40" y="368"/>
                  </a:lnTo>
                  <a:lnTo>
                    <a:pt x="48" y="388"/>
                  </a:lnTo>
                  <a:lnTo>
                    <a:pt x="58" y="406"/>
                  </a:lnTo>
                  <a:lnTo>
                    <a:pt x="69" y="425"/>
                  </a:lnTo>
                  <a:lnTo>
                    <a:pt x="82" y="442"/>
                  </a:lnTo>
                  <a:lnTo>
                    <a:pt x="79" y="448"/>
                  </a:lnTo>
                  <a:lnTo>
                    <a:pt x="74" y="456"/>
                  </a:lnTo>
                  <a:lnTo>
                    <a:pt x="60" y="437"/>
                  </a:lnTo>
                  <a:lnTo>
                    <a:pt x="48" y="418"/>
                  </a:lnTo>
                  <a:lnTo>
                    <a:pt x="37" y="396"/>
                  </a:lnTo>
                  <a:lnTo>
                    <a:pt x="28" y="375"/>
                  </a:lnTo>
                  <a:lnTo>
                    <a:pt x="22" y="353"/>
                  </a:lnTo>
                  <a:lnTo>
                    <a:pt x="16" y="330"/>
                  </a:lnTo>
                  <a:lnTo>
                    <a:pt x="13" y="307"/>
                  </a:lnTo>
                  <a:lnTo>
                    <a:pt x="13" y="283"/>
                  </a:lnTo>
                  <a:lnTo>
                    <a:pt x="13" y="255"/>
                  </a:lnTo>
                  <a:lnTo>
                    <a:pt x="18" y="229"/>
                  </a:lnTo>
                  <a:lnTo>
                    <a:pt x="25" y="203"/>
                  </a:lnTo>
                  <a:lnTo>
                    <a:pt x="34" y="178"/>
                  </a:lnTo>
                  <a:lnTo>
                    <a:pt x="45" y="155"/>
                  </a:lnTo>
                  <a:lnTo>
                    <a:pt x="58" y="132"/>
                  </a:lnTo>
                  <a:lnTo>
                    <a:pt x="74" y="111"/>
                  </a:lnTo>
                  <a:lnTo>
                    <a:pt x="92" y="92"/>
                  </a:lnTo>
                  <a:lnTo>
                    <a:pt x="110" y="75"/>
                  </a:lnTo>
                  <a:lnTo>
                    <a:pt x="131" y="59"/>
                  </a:lnTo>
                  <a:lnTo>
                    <a:pt x="153" y="45"/>
                  </a:lnTo>
                  <a:lnTo>
                    <a:pt x="176" y="34"/>
                  </a:lnTo>
                  <a:lnTo>
                    <a:pt x="201" y="25"/>
                  </a:lnTo>
                  <a:lnTo>
                    <a:pt x="227" y="18"/>
                  </a:lnTo>
                  <a:lnTo>
                    <a:pt x="253" y="14"/>
                  </a:lnTo>
                  <a:lnTo>
                    <a:pt x="281" y="13"/>
                  </a:lnTo>
                  <a:lnTo>
                    <a:pt x="310" y="14"/>
                  </a:lnTo>
                  <a:lnTo>
                    <a:pt x="339" y="19"/>
                  </a:lnTo>
                  <a:lnTo>
                    <a:pt x="367" y="27"/>
                  </a:lnTo>
                  <a:lnTo>
                    <a:pt x="393" y="38"/>
                  </a:lnTo>
                  <a:lnTo>
                    <a:pt x="393" y="42"/>
                  </a:lnTo>
                  <a:lnTo>
                    <a:pt x="390" y="47"/>
                  </a:lnTo>
                  <a:lnTo>
                    <a:pt x="394" y="44"/>
                  </a:lnTo>
                  <a:lnTo>
                    <a:pt x="397" y="43"/>
                  </a:lnTo>
                  <a:lnTo>
                    <a:pt x="397" y="47"/>
                  </a:lnTo>
                  <a:lnTo>
                    <a:pt x="396" y="53"/>
                  </a:lnTo>
                  <a:lnTo>
                    <a:pt x="394" y="59"/>
                  </a:lnTo>
                  <a:lnTo>
                    <a:pt x="392" y="65"/>
                  </a:lnTo>
                  <a:lnTo>
                    <a:pt x="393" y="66"/>
                  </a:lnTo>
                  <a:lnTo>
                    <a:pt x="409" y="31"/>
                  </a:lnTo>
                  <a:lnTo>
                    <a:pt x="404" y="2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1837" y="2031"/>
              <a:ext cx="35" cy="38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0" y="33"/>
                </a:cxn>
                <a:cxn ang="0">
                  <a:pos x="5" y="36"/>
                </a:cxn>
                <a:cxn ang="0">
                  <a:pos x="8" y="38"/>
                </a:cxn>
                <a:cxn ang="0">
                  <a:pos x="35" y="2"/>
                </a:cxn>
                <a:cxn ang="0">
                  <a:pos x="32" y="1"/>
                </a:cxn>
                <a:cxn ang="0">
                  <a:pos x="27" y="0"/>
                </a:cxn>
              </a:cxnLst>
              <a:rect l="0" t="0" r="r" b="b"/>
              <a:pathLst>
                <a:path w="35" h="38">
                  <a:moveTo>
                    <a:pt x="27" y="0"/>
                  </a:moveTo>
                  <a:lnTo>
                    <a:pt x="0" y="33"/>
                  </a:lnTo>
                  <a:lnTo>
                    <a:pt x="5" y="36"/>
                  </a:lnTo>
                  <a:lnTo>
                    <a:pt x="8" y="38"/>
                  </a:lnTo>
                  <a:lnTo>
                    <a:pt x="35" y="2"/>
                  </a:lnTo>
                  <a:lnTo>
                    <a:pt x="32" y="1"/>
                  </a:lnTo>
                  <a:lnTo>
                    <a:pt x="27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1797" y="2016"/>
              <a:ext cx="23" cy="39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0" y="39"/>
                </a:cxn>
                <a:cxn ang="0">
                  <a:pos x="7" y="39"/>
                </a:cxn>
                <a:cxn ang="0">
                  <a:pos x="23" y="0"/>
                </a:cxn>
                <a:cxn ang="0">
                  <a:pos x="15" y="0"/>
                </a:cxn>
              </a:cxnLst>
              <a:rect l="0" t="0" r="r" b="b"/>
              <a:pathLst>
                <a:path w="23" h="39">
                  <a:moveTo>
                    <a:pt x="15" y="0"/>
                  </a:moveTo>
                  <a:lnTo>
                    <a:pt x="0" y="39"/>
                  </a:lnTo>
                  <a:lnTo>
                    <a:pt x="7" y="39"/>
                  </a:lnTo>
                  <a:lnTo>
                    <a:pt x="23" y="0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1746" y="2008"/>
              <a:ext cx="12" cy="41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0" y="41"/>
                </a:cxn>
                <a:cxn ang="0">
                  <a:pos x="8" y="41"/>
                </a:cxn>
                <a:cxn ang="0">
                  <a:pos x="12" y="0"/>
                </a:cxn>
                <a:cxn ang="0">
                  <a:pos x="5" y="0"/>
                </a:cxn>
              </a:cxnLst>
              <a:rect l="0" t="0" r="r" b="b"/>
              <a:pathLst>
                <a:path w="12" h="41">
                  <a:moveTo>
                    <a:pt x="5" y="0"/>
                  </a:moveTo>
                  <a:lnTo>
                    <a:pt x="0" y="41"/>
                  </a:lnTo>
                  <a:lnTo>
                    <a:pt x="8" y="41"/>
                  </a:lnTo>
                  <a:lnTo>
                    <a:pt x="12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1688" y="2012"/>
              <a:ext cx="16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" y="41"/>
                </a:cxn>
                <a:cxn ang="0">
                  <a:pos x="16" y="41"/>
                </a:cxn>
                <a:cxn ang="0">
                  <a:pos x="8" y="0"/>
                </a:cxn>
                <a:cxn ang="0">
                  <a:pos x="0" y="0"/>
                </a:cxn>
              </a:cxnLst>
              <a:rect l="0" t="0" r="r" b="b"/>
              <a:pathLst>
                <a:path w="16" h="41">
                  <a:moveTo>
                    <a:pt x="0" y="0"/>
                  </a:moveTo>
                  <a:lnTo>
                    <a:pt x="8" y="41"/>
                  </a:lnTo>
                  <a:lnTo>
                    <a:pt x="16" y="41"/>
                  </a:ln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1630" y="2026"/>
              <a:ext cx="25" cy="41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17" y="41"/>
                </a:cxn>
                <a:cxn ang="0">
                  <a:pos x="21" y="38"/>
                </a:cxn>
                <a:cxn ang="0">
                  <a:pos x="25" y="36"/>
                </a:cxn>
                <a:cxn ang="0">
                  <a:pos x="6" y="0"/>
                </a:cxn>
                <a:cxn ang="0">
                  <a:pos x="3" y="2"/>
                </a:cxn>
                <a:cxn ang="0">
                  <a:pos x="0" y="4"/>
                </a:cxn>
              </a:cxnLst>
              <a:rect l="0" t="0" r="r" b="b"/>
              <a:pathLst>
                <a:path w="25" h="41">
                  <a:moveTo>
                    <a:pt x="0" y="4"/>
                  </a:moveTo>
                  <a:lnTo>
                    <a:pt x="17" y="41"/>
                  </a:lnTo>
                  <a:lnTo>
                    <a:pt x="21" y="38"/>
                  </a:lnTo>
                  <a:lnTo>
                    <a:pt x="25" y="36"/>
                  </a:lnTo>
                  <a:lnTo>
                    <a:pt x="6" y="0"/>
                  </a:lnTo>
                  <a:lnTo>
                    <a:pt x="3" y="2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1574" y="2053"/>
              <a:ext cx="33" cy="34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27" y="34"/>
                </a:cxn>
                <a:cxn ang="0">
                  <a:pos x="33" y="30"/>
                </a:cxn>
                <a:cxn ang="0">
                  <a:pos x="6" y="0"/>
                </a:cxn>
                <a:cxn ang="0">
                  <a:pos x="0" y="3"/>
                </a:cxn>
              </a:cxnLst>
              <a:rect l="0" t="0" r="r" b="b"/>
              <a:pathLst>
                <a:path w="33" h="34">
                  <a:moveTo>
                    <a:pt x="0" y="3"/>
                  </a:moveTo>
                  <a:lnTo>
                    <a:pt x="27" y="34"/>
                  </a:lnTo>
                  <a:lnTo>
                    <a:pt x="33" y="30"/>
                  </a:lnTo>
                  <a:lnTo>
                    <a:pt x="6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1522" y="2090"/>
              <a:ext cx="43" cy="29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34" y="29"/>
                </a:cxn>
                <a:cxn ang="0">
                  <a:pos x="38" y="26"/>
                </a:cxn>
                <a:cxn ang="0">
                  <a:pos x="43" y="23"/>
                </a:cxn>
                <a:cxn ang="0">
                  <a:pos x="6" y="0"/>
                </a:cxn>
                <a:cxn ang="0">
                  <a:pos x="0" y="4"/>
                </a:cxn>
              </a:cxnLst>
              <a:rect l="0" t="0" r="r" b="b"/>
              <a:pathLst>
                <a:path w="43" h="29">
                  <a:moveTo>
                    <a:pt x="0" y="4"/>
                  </a:moveTo>
                  <a:lnTo>
                    <a:pt x="34" y="29"/>
                  </a:lnTo>
                  <a:lnTo>
                    <a:pt x="38" y="26"/>
                  </a:lnTo>
                  <a:lnTo>
                    <a:pt x="43" y="23"/>
                  </a:lnTo>
                  <a:lnTo>
                    <a:pt x="6" y="0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1479" y="2136"/>
              <a:ext cx="45" cy="21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41" y="21"/>
                </a:cxn>
                <a:cxn ang="0">
                  <a:pos x="45" y="15"/>
                </a:cxn>
                <a:cxn ang="0">
                  <a:pos x="6" y="0"/>
                </a:cxn>
                <a:cxn ang="0">
                  <a:pos x="0" y="6"/>
                </a:cxn>
              </a:cxnLst>
              <a:rect l="0" t="0" r="r" b="b"/>
              <a:pathLst>
                <a:path w="45" h="21">
                  <a:moveTo>
                    <a:pt x="0" y="6"/>
                  </a:moveTo>
                  <a:lnTo>
                    <a:pt x="41" y="21"/>
                  </a:lnTo>
                  <a:lnTo>
                    <a:pt x="45" y="15"/>
                  </a:lnTo>
                  <a:lnTo>
                    <a:pt x="6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1446" y="2190"/>
              <a:ext cx="46" cy="13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43" y="13"/>
                </a:cxn>
                <a:cxn ang="0">
                  <a:pos x="44" y="9"/>
                </a:cxn>
                <a:cxn ang="0">
                  <a:pos x="46" y="6"/>
                </a:cxn>
                <a:cxn ang="0">
                  <a:pos x="4" y="0"/>
                </a:cxn>
                <a:cxn ang="0">
                  <a:pos x="1" y="3"/>
                </a:cxn>
                <a:cxn ang="0">
                  <a:pos x="0" y="8"/>
                </a:cxn>
              </a:cxnLst>
              <a:rect l="0" t="0" r="r" b="b"/>
              <a:pathLst>
                <a:path w="46" h="13">
                  <a:moveTo>
                    <a:pt x="0" y="8"/>
                  </a:moveTo>
                  <a:lnTo>
                    <a:pt x="43" y="13"/>
                  </a:lnTo>
                  <a:lnTo>
                    <a:pt x="44" y="9"/>
                  </a:lnTo>
                  <a:lnTo>
                    <a:pt x="46" y="6"/>
                  </a:lnTo>
                  <a:lnTo>
                    <a:pt x="4" y="0"/>
                  </a:lnTo>
                  <a:lnTo>
                    <a:pt x="1" y="3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1425" y="2246"/>
              <a:ext cx="44" cy="12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42" y="8"/>
                </a:cxn>
                <a:cxn ang="0">
                  <a:pos x="44" y="3"/>
                </a:cxn>
                <a:cxn ang="0">
                  <a:pos x="44" y="0"/>
                </a:cxn>
                <a:cxn ang="0">
                  <a:pos x="2" y="4"/>
                </a:cxn>
                <a:cxn ang="0">
                  <a:pos x="0" y="8"/>
                </a:cxn>
                <a:cxn ang="0">
                  <a:pos x="0" y="12"/>
                </a:cxn>
              </a:cxnLst>
              <a:rect l="0" t="0" r="r" b="b"/>
              <a:pathLst>
                <a:path w="44" h="12">
                  <a:moveTo>
                    <a:pt x="0" y="12"/>
                  </a:moveTo>
                  <a:lnTo>
                    <a:pt x="42" y="8"/>
                  </a:lnTo>
                  <a:lnTo>
                    <a:pt x="44" y="3"/>
                  </a:lnTo>
                  <a:lnTo>
                    <a:pt x="44" y="0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1415" y="2299"/>
              <a:ext cx="43" cy="23"/>
            </a:xfrm>
            <a:custGeom>
              <a:avLst/>
              <a:gdLst/>
              <a:ahLst/>
              <a:cxnLst>
                <a:cxn ang="0">
                  <a:pos x="0" y="23"/>
                </a:cxn>
                <a:cxn ang="0">
                  <a:pos x="43" y="7"/>
                </a:cxn>
                <a:cxn ang="0">
                  <a:pos x="43" y="0"/>
                </a:cxn>
                <a:cxn ang="0">
                  <a:pos x="0" y="15"/>
                </a:cxn>
                <a:cxn ang="0">
                  <a:pos x="0" y="23"/>
                </a:cxn>
              </a:cxnLst>
              <a:rect l="0" t="0" r="r" b="b"/>
              <a:pathLst>
                <a:path w="43" h="23">
                  <a:moveTo>
                    <a:pt x="0" y="23"/>
                  </a:moveTo>
                  <a:lnTo>
                    <a:pt x="43" y="7"/>
                  </a:lnTo>
                  <a:lnTo>
                    <a:pt x="43" y="0"/>
                  </a:lnTo>
                  <a:lnTo>
                    <a:pt x="0" y="15"/>
                  </a:lnTo>
                  <a:lnTo>
                    <a:pt x="0" y="2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1417" y="2353"/>
              <a:ext cx="39" cy="32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39" y="7"/>
                </a:cxn>
                <a:cxn ang="0">
                  <a:pos x="39" y="0"/>
                </a:cxn>
                <a:cxn ang="0">
                  <a:pos x="0" y="25"/>
                </a:cxn>
                <a:cxn ang="0">
                  <a:pos x="0" y="32"/>
                </a:cxn>
              </a:cxnLst>
              <a:rect l="0" t="0" r="r" b="b"/>
              <a:pathLst>
                <a:path w="39" h="32">
                  <a:moveTo>
                    <a:pt x="0" y="32"/>
                  </a:moveTo>
                  <a:lnTo>
                    <a:pt x="39" y="7"/>
                  </a:lnTo>
                  <a:lnTo>
                    <a:pt x="39" y="0"/>
                  </a:lnTo>
                  <a:lnTo>
                    <a:pt x="0" y="25"/>
                  </a:lnTo>
                  <a:lnTo>
                    <a:pt x="0" y="3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1431" y="2407"/>
              <a:ext cx="34" cy="42"/>
            </a:xfrm>
            <a:custGeom>
              <a:avLst/>
              <a:gdLst/>
              <a:ahLst/>
              <a:cxnLst>
                <a:cxn ang="0">
                  <a:pos x="4" y="42"/>
                </a:cxn>
                <a:cxn ang="0">
                  <a:pos x="34" y="8"/>
                </a:cxn>
                <a:cxn ang="0">
                  <a:pos x="32" y="3"/>
                </a:cxn>
                <a:cxn ang="0">
                  <a:pos x="32" y="0"/>
                </a:cxn>
                <a:cxn ang="0">
                  <a:pos x="0" y="35"/>
                </a:cxn>
                <a:cxn ang="0">
                  <a:pos x="2" y="38"/>
                </a:cxn>
                <a:cxn ang="0">
                  <a:pos x="4" y="42"/>
                </a:cxn>
              </a:cxnLst>
              <a:rect l="0" t="0" r="r" b="b"/>
              <a:pathLst>
                <a:path w="34" h="42">
                  <a:moveTo>
                    <a:pt x="4" y="42"/>
                  </a:moveTo>
                  <a:lnTo>
                    <a:pt x="34" y="8"/>
                  </a:lnTo>
                  <a:lnTo>
                    <a:pt x="32" y="3"/>
                  </a:lnTo>
                  <a:lnTo>
                    <a:pt x="32" y="0"/>
                  </a:lnTo>
                  <a:lnTo>
                    <a:pt x="0" y="35"/>
                  </a:lnTo>
                  <a:lnTo>
                    <a:pt x="2" y="38"/>
                  </a:lnTo>
                  <a:lnTo>
                    <a:pt x="4" y="4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1460" y="2459"/>
              <a:ext cx="25" cy="51"/>
            </a:xfrm>
            <a:custGeom>
              <a:avLst/>
              <a:gdLst/>
              <a:ahLst/>
              <a:cxnLst>
                <a:cxn ang="0">
                  <a:pos x="3" y="51"/>
                </a:cxn>
                <a:cxn ang="0">
                  <a:pos x="25" y="8"/>
                </a:cxn>
                <a:cxn ang="0">
                  <a:pos x="24" y="5"/>
                </a:cxn>
                <a:cxn ang="0">
                  <a:pos x="21" y="0"/>
                </a:cxn>
                <a:cxn ang="0">
                  <a:pos x="0" y="42"/>
                </a:cxn>
                <a:cxn ang="0">
                  <a:pos x="3" y="51"/>
                </a:cxn>
              </a:cxnLst>
              <a:rect l="0" t="0" r="r" b="b"/>
              <a:pathLst>
                <a:path w="25" h="51">
                  <a:moveTo>
                    <a:pt x="3" y="51"/>
                  </a:moveTo>
                  <a:lnTo>
                    <a:pt x="25" y="8"/>
                  </a:lnTo>
                  <a:lnTo>
                    <a:pt x="24" y="5"/>
                  </a:lnTo>
                  <a:lnTo>
                    <a:pt x="21" y="0"/>
                  </a:lnTo>
                  <a:lnTo>
                    <a:pt x="0" y="42"/>
                  </a:lnTo>
                  <a:lnTo>
                    <a:pt x="3" y="5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1495" y="2503"/>
              <a:ext cx="17" cy="57"/>
            </a:xfrm>
            <a:custGeom>
              <a:avLst/>
              <a:gdLst/>
              <a:ahLst/>
              <a:cxnLst>
                <a:cxn ang="0">
                  <a:pos x="6" y="57"/>
                </a:cxn>
                <a:cxn ang="0">
                  <a:pos x="17" y="9"/>
                </a:cxn>
                <a:cxn ang="0">
                  <a:pos x="14" y="5"/>
                </a:cxn>
                <a:cxn ang="0">
                  <a:pos x="11" y="0"/>
                </a:cxn>
                <a:cxn ang="0">
                  <a:pos x="0" y="49"/>
                </a:cxn>
                <a:cxn ang="0">
                  <a:pos x="3" y="54"/>
                </a:cxn>
                <a:cxn ang="0">
                  <a:pos x="6" y="57"/>
                </a:cxn>
              </a:cxnLst>
              <a:rect l="0" t="0" r="r" b="b"/>
              <a:pathLst>
                <a:path w="17" h="57">
                  <a:moveTo>
                    <a:pt x="6" y="57"/>
                  </a:moveTo>
                  <a:lnTo>
                    <a:pt x="17" y="9"/>
                  </a:lnTo>
                  <a:lnTo>
                    <a:pt x="14" y="5"/>
                  </a:lnTo>
                  <a:lnTo>
                    <a:pt x="11" y="0"/>
                  </a:lnTo>
                  <a:lnTo>
                    <a:pt x="0" y="49"/>
                  </a:lnTo>
                  <a:lnTo>
                    <a:pt x="3" y="54"/>
                  </a:lnTo>
                  <a:lnTo>
                    <a:pt x="6" y="5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1858" y="2119"/>
              <a:ext cx="11" cy="7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4" y="7"/>
                </a:cxn>
                <a:cxn ang="0">
                  <a:pos x="6" y="5"/>
                </a:cxn>
                <a:cxn ang="0">
                  <a:pos x="11" y="5"/>
                </a:cxn>
                <a:cxn ang="0">
                  <a:pos x="8" y="3"/>
                </a:cxn>
                <a:cxn ang="0">
                  <a:pos x="4" y="0"/>
                </a:cxn>
                <a:cxn ang="0">
                  <a:pos x="0" y="5"/>
                </a:cxn>
              </a:cxnLst>
              <a:rect l="0" t="0" r="r" b="b"/>
              <a:pathLst>
                <a:path w="11" h="7">
                  <a:moveTo>
                    <a:pt x="0" y="5"/>
                  </a:moveTo>
                  <a:lnTo>
                    <a:pt x="4" y="7"/>
                  </a:lnTo>
                  <a:lnTo>
                    <a:pt x="6" y="5"/>
                  </a:lnTo>
                  <a:lnTo>
                    <a:pt x="11" y="5"/>
                  </a:lnTo>
                  <a:lnTo>
                    <a:pt x="8" y="3"/>
                  </a:lnTo>
                  <a:lnTo>
                    <a:pt x="4" y="0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47" name="Rectangle 47"/>
          <p:cNvSpPr>
            <a:spLocks noChangeArrowheads="1"/>
          </p:cNvSpPr>
          <p:nvPr/>
        </p:nvSpPr>
        <p:spPr bwMode="auto">
          <a:xfrm>
            <a:off x="378000" y="5661248"/>
            <a:ext cx="83880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de-DE" sz="1600" baseline="30000" dirty="0" smtClean="0">
                <a:latin typeface="Verdana" charset="0"/>
              </a:rPr>
              <a:t>1</a:t>
            </a:r>
            <a:r>
              <a:rPr lang="de-DE" sz="1600" dirty="0" smtClean="0">
                <a:latin typeface="Verdana" charset="0"/>
              </a:rPr>
              <a:t>Max Planck Institut </a:t>
            </a:r>
            <a:r>
              <a:rPr lang="de-DE" sz="1600" dirty="0" err="1" smtClean="0">
                <a:latin typeface="Verdana" charset="0"/>
              </a:rPr>
              <a:t>for</a:t>
            </a:r>
            <a:r>
              <a:rPr lang="de-DE" sz="1600" dirty="0" smtClean="0">
                <a:latin typeface="Verdana" charset="0"/>
              </a:rPr>
              <a:t> Human </a:t>
            </a:r>
            <a:r>
              <a:rPr lang="de-DE" sz="1600" dirty="0" err="1" smtClean="0">
                <a:latin typeface="Verdana" charset="0"/>
              </a:rPr>
              <a:t>Cognitive</a:t>
            </a:r>
            <a:r>
              <a:rPr lang="de-DE" sz="1600" dirty="0" smtClean="0">
                <a:latin typeface="Verdana" charset="0"/>
              </a:rPr>
              <a:t> </a:t>
            </a:r>
            <a:r>
              <a:rPr lang="de-DE" sz="1600" dirty="0" err="1" smtClean="0">
                <a:latin typeface="Verdana" charset="0"/>
              </a:rPr>
              <a:t>and</a:t>
            </a:r>
            <a:r>
              <a:rPr lang="de-DE" sz="1600" dirty="0" smtClean="0">
                <a:latin typeface="Verdana" charset="0"/>
              </a:rPr>
              <a:t> Brain </a:t>
            </a:r>
            <a:r>
              <a:rPr lang="de-DE" sz="1600" dirty="0" err="1" smtClean="0">
                <a:latin typeface="Verdana" charset="0"/>
              </a:rPr>
              <a:t>Sciences</a:t>
            </a:r>
            <a:r>
              <a:rPr lang="de-DE" sz="1600" dirty="0" smtClean="0">
                <a:latin typeface="Verdana" charset="0"/>
              </a:rPr>
              <a:t>, Leipzig, Germany</a:t>
            </a:r>
            <a:br>
              <a:rPr lang="de-DE" sz="1600" dirty="0" smtClean="0">
                <a:latin typeface="Verdana" charset="0"/>
              </a:rPr>
            </a:br>
            <a:r>
              <a:rPr lang="de-DE" sz="1600" baseline="30000" dirty="0" smtClean="0">
                <a:latin typeface="Verdana" charset="0"/>
              </a:rPr>
              <a:t>2</a:t>
            </a:r>
            <a:r>
              <a:rPr lang="de-DE" sz="1600" dirty="0" smtClean="0">
                <a:latin typeface="Verdana" charset="0"/>
              </a:rPr>
              <a:t>McMaster University,</a:t>
            </a:r>
            <a:r>
              <a:rPr lang="de-DE" sz="1600" baseline="0" dirty="0" smtClean="0">
                <a:latin typeface="Verdana" charset="0"/>
              </a:rPr>
              <a:t> Hamilton, Ontario, Canada</a:t>
            </a:r>
            <a:br>
              <a:rPr lang="de-DE" sz="1600" baseline="0" dirty="0" smtClean="0">
                <a:latin typeface="Verdana" charset="0"/>
              </a:rPr>
            </a:br>
            <a:r>
              <a:rPr lang="de-DE" sz="1600" baseline="30000" dirty="0" smtClean="0">
                <a:latin typeface="Verdana" charset="0"/>
              </a:rPr>
              <a:t>3</a:t>
            </a:r>
            <a:r>
              <a:rPr lang="de-DE" sz="1600" baseline="0" dirty="0" smtClean="0">
                <a:latin typeface="Verdana" charset="0"/>
              </a:rPr>
              <a:t>University </a:t>
            </a:r>
            <a:r>
              <a:rPr lang="de-DE" sz="1600" baseline="0" dirty="0" err="1" smtClean="0">
                <a:latin typeface="Verdana" charset="0"/>
              </a:rPr>
              <a:t>of</a:t>
            </a:r>
            <a:r>
              <a:rPr lang="de-DE" sz="1600" baseline="0" dirty="0" smtClean="0">
                <a:latin typeface="Verdana" charset="0"/>
              </a:rPr>
              <a:t> Amsterdam, Amsterdam, The </a:t>
            </a:r>
            <a:r>
              <a:rPr lang="de-DE" sz="1600" baseline="0" dirty="0" err="1" smtClean="0">
                <a:latin typeface="Verdana" charset="0"/>
              </a:rPr>
              <a:t>Netherlands</a:t>
            </a:r>
            <a:endParaRPr lang="de-DE" sz="1600" dirty="0">
              <a:latin typeface="Verdana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462928"/>
            <a:ext cx="7772400" cy="1470025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669769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000000"/>
                </a:solidFill>
                <a:latin typeface="Verdana (Textkörper)"/>
                <a:cs typeface="Verdana (Textkörper)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76500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9" descr="630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4300"/>
            <a:ext cx="3800123" cy="641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Bild 10" descr="Wortmarke_engl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2122" y="661989"/>
            <a:ext cx="3042356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1"/>
            <a:ext cx="9144000" cy="15557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de-DE">
              <a:latin typeface="Verdana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6503988"/>
            <a:ext cx="9144000" cy="42862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de-DE">
              <a:latin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58212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4"/>
          <p:cNvSpPr txBox="1">
            <a:spLocks noChangeArrowheads="1"/>
          </p:cNvSpPr>
          <p:nvPr/>
        </p:nvSpPr>
        <p:spPr bwMode="auto">
          <a:xfrm>
            <a:off x="124178" y="6583364"/>
            <a:ext cx="16002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endParaRPr lang="de-DE" sz="1200">
              <a:latin typeface="Times New Roman" charset="0"/>
            </a:endParaRPr>
          </a:p>
        </p:txBody>
      </p:sp>
      <p:sp>
        <p:nvSpPr>
          <p:cNvPr id="1027" name="Rectangle 6"/>
          <p:cNvSpPr>
            <a:spLocks noChangeArrowheads="1"/>
          </p:cNvSpPr>
          <p:nvPr/>
        </p:nvSpPr>
        <p:spPr bwMode="auto">
          <a:xfrm>
            <a:off x="0" y="1"/>
            <a:ext cx="9144000" cy="15557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de-DE">
              <a:latin typeface="Verdana" charset="0"/>
            </a:endParaRPr>
          </a:p>
        </p:txBody>
      </p:sp>
      <p:sp>
        <p:nvSpPr>
          <p:cNvPr id="1028" name="Rectangle 7"/>
          <p:cNvSpPr>
            <a:spLocks noChangeArrowheads="1"/>
          </p:cNvSpPr>
          <p:nvPr/>
        </p:nvSpPr>
        <p:spPr bwMode="auto">
          <a:xfrm>
            <a:off x="0" y="6569075"/>
            <a:ext cx="9144000" cy="146050"/>
          </a:xfrm>
          <a:prstGeom prst="rect">
            <a:avLst/>
          </a:prstGeom>
          <a:solidFill>
            <a:srgbClr val="C2CE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de-DE">
              <a:latin typeface="Verdana" charset="0"/>
            </a:endParaRPr>
          </a:p>
        </p:txBody>
      </p:sp>
      <p:sp>
        <p:nvSpPr>
          <p:cNvPr id="1029" name="Rectangle 8"/>
          <p:cNvSpPr>
            <a:spLocks noChangeArrowheads="1"/>
          </p:cNvSpPr>
          <p:nvPr/>
        </p:nvSpPr>
        <p:spPr bwMode="auto">
          <a:xfrm>
            <a:off x="0" y="6503988"/>
            <a:ext cx="9144000" cy="42862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de-DE">
              <a:latin typeface="Verdana" charset="0"/>
            </a:endParaRPr>
          </a:p>
        </p:txBody>
      </p:sp>
      <p:sp>
        <p:nvSpPr>
          <p:cNvPr id="18" name="Text Box 9"/>
          <p:cNvSpPr txBox="1">
            <a:spLocks noChangeArrowheads="1"/>
          </p:cNvSpPr>
          <p:nvPr/>
        </p:nvSpPr>
        <p:spPr bwMode="auto">
          <a:xfrm>
            <a:off x="124178" y="6497639"/>
            <a:ext cx="24765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200" dirty="0" smtClean="0">
                <a:solidFill>
                  <a:srgbClr val="5A73C3"/>
                </a:solidFill>
                <a:latin typeface="Verdana" charset="0"/>
              </a:rPr>
              <a:t>12. May 2014</a:t>
            </a:r>
            <a:endParaRPr lang="en-US" sz="1200" dirty="0" smtClean="0">
              <a:solidFill>
                <a:schemeClr val="tx2"/>
              </a:solidFill>
              <a:latin typeface="Verdana" charset="0"/>
            </a:endParaRPr>
          </a:p>
        </p:txBody>
      </p:sp>
      <p:sp>
        <p:nvSpPr>
          <p:cNvPr id="1031" name="Rectangle 13"/>
          <p:cNvSpPr>
            <a:spLocks noChangeArrowheads="1"/>
          </p:cNvSpPr>
          <p:nvPr/>
        </p:nvSpPr>
        <p:spPr bwMode="auto">
          <a:xfrm>
            <a:off x="4888596" y="6499225"/>
            <a:ext cx="423141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de-DE" sz="1200" dirty="0" smtClean="0">
                <a:solidFill>
                  <a:schemeClr val="accent2"/>
                </a:solidFill>
                <a:latin typeface="Verdana" charset="0"/>
                <a:ea typeface="ヒラギノ角ゴ Pro W3" charset="0"/>
                <a:cs typeface="ヒラギノ角ゴ Pro W3" charset="0"/>
              </a:rPr>
              <a:t>Max </a:t>
            </a:r>
            <a:r>
              <a:rPr lang="de-DE" sz="1200" dirty="0" smtClean="0">
                <a:solidFill>
                  <a:schemeClr val="accent2"/>
                </a:solidFill>
                <a:latin typeface="Verdana" charset="0"/>
              </a:rPr>
              <a:t>Planck</a:t>
            </a:r>
            <a:r>
              <a:rPr lang="de-DE" sz="1200" baseline="0" dirty="0" smtClean="0">
                <a:solidFill>
                  <a:schemeClr val="accent2"/>
                </a:solidFill>
                <a:latin typeface="Verdana" charset="0"/>
              </a:rPr>
              <a:t> </a:t>
            </a:r>
            <a:r>
              <a:rPr lang="de-DE" sz="1200" dirty="0" smtClean="0">
                <a:solidFill>
                  <a:schemeClr val="accent2"/>
                </a:solidFill>
                <a:latin typeface="Verdana" charset="0"/>
                <a:ea typeface="ヒラギノ角ゴ Pro W3" charset="0"/>
                <a:cs typeface="ヒラギノ角ゴ Pro W3" charset="0"/>
              </a:rPr>
              <a:t>Institut </a:t>
            </a:r>
            <a:r>
              <a:rPr lang="de-DE" sz="1200" dirty="0" err="1" smtClean="0">
                <a:solidFill>
                  <a:schemeClr val="accent2"/>
                </a:solidFill>
                <a:latin typeface="Verdana" charset="0"/>
                <a:ea typeface="ヒラギノ角ゴ Pro W3" charset="0"/>
                <a:cs typeface="ヒラギノ角ゴ Pro W3" charset="0"/>
              </a:rPr>
              <a:t>for</a:t>
            </a:r>
            <a:r>
              <a:rPr lang="de-DE" sz="1200" dirty="0" smtClean="0">
                <a:solidFill>
                  <a:schemeClr val="accent2"/>
                </a:solidFill>
                <a:latin typeface="Verdana" charset="0"/>
                <a:ea typeface="ヒラギノ角ゴ Pro W3" charset="0"/>
                <a:cs typeface="ヒラギノ角ゴ Pro W3" charset="0"/>
              </a:rPr>
              <a:t> </a:t>
            </a:r>
            <a:r>
              <a:rPr lang="de-DE" sz="1200" dirty="0" err="1" smtClean="0">
                <a:solidFill>
                  <a:schemeClr val="accent2"/>
                </a:solidFill>
                <a:latin typeface="Verdana" charset="0"/>
                <a:ea typeface="ヒラギノ角ゴ Pro W3" charset="0"/>
                <a:cs typeface="ヒラギノ角ゴ Pro W3" charset="0"/>
              </a:rPr>
              <a:t>Cognitive</a:t>
            </a:r>
            <a:r>
              <a:rPr lang="de-DE" sz="1200" dirty="0" smtClean="0">
                <a:solidFill>
                  <a:schemeClr val="accent2"/>
                </a:solidFill>
                <a:latin typeface="Verdana" charset="0"/>
                <a:ea typeface="ヒラギノ角ゴ Pro W3" charset="0"/>
                <a:cs typeface="ヒラギノ角ゴ Pro W3" charset="0"/>
              </a:rPr>
              <a:t> </a:t>
            </a:r>
            <a:r>
              <a:rPr lang="de-DE" sz="1200" dirty="0" err="1" smtClean="0">
                <a:solidFill>
                  <a:schemeClr val="accent2"/>
                </a:solidFill>
                <a:latin typeface="Verdana" charset="0"/>
                <a:ea typeface="ヒラギノ角ゴ Pro W3" charset="0"/>
                <a:cs typeface="ヒラギノ角ゴ Pro W3" charset="0"/>
              </a:rPr>
              <a:t>and</a:t>
            </a:r>
            <a:r>
              <a:rPr lang="de-DE" sz="1200" dirty="0" smtClean="0">
                <a:solidFill>
                  <a:schemeClr val="accent2"/>
                </a:solidFill>
                <a:latin typeface="Verdana" charset="0"/>
                <a:ea typeface="ヒラギノ角ゴ Pro W3" charset="0"/>
                <a:cs typeface="ヒラギノ角ゴ Pro W3" charset="0"/>
              </a:rPr>
              <a:t> Brain </a:t>
            </a:r>
            <a:r>
              <a:rPr lang="de-DE" sz="1200" dirty="0" err="1" smtClean="0">
                <a:solidFill>
                  <a:schemeClr val="accent2"/>
                </a:solidFill>
                <a:latin typeface="Verdana" charset="0"/>
                <a:ea typeface="ヒラギノ角ゴ Pro W3" charset="0"/>
                <a:cs typeface="ヒラギノ角ゴ Pro W3" charset="0"/>
              </a:rPr>
              <a:t>Sciences</a:t>
            </a:r>
            <a:endParaRPr lang="de-DE" sz="1200" dirty="0">
              <a:solidFill>
                <a:schemeClr val="accent2"/>
              </a:solidFill>
              <a:latin typeface="Verdana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032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Mastertitelformat bearbeiten</a:t>
            </a:r>
          </a:p>
        </p:txBody>
      </p:sp>
      <p:sp>
        <p:nvSpPr>
          <p:cNvPr id="103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83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2600" kern="1200">
          <a:solidFill>
            <a:schemeClr val="tx2"/>
          </a:solidFill>
          <a:latin typeface="Verdana"/>
          <a:ea typeface="ＭＳ Ｐゴシック" pitchFamily="-106" charset="-128"/>
          <a:cs typeface="Verdana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Verdana" pitchFamily="-106" charset="0"/>
          <a:ea typeface="ＭＳ Ｐゴシック" pitchFamily="-106" charset="-128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Verdana" pitchFamily="-106" charset="0"/>
          <a:ea typeface="ＭＳ Ｐゴシック" pitchFamily="-106" charset="-128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Verdana" pitchFamily="-106" charset="0"/>
          <a:ea typeface="ＭＳ Ｐゴシック" pitchFamily="-106" charset="-128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Verdana" pitchFamily="-106" charset="0"/>
          <a:ea typeface="ＭＳ Ｐゴシック" pitchFamily="-106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Verdana" pitchFamily="-106" charset="0"/>
          <a:ea typeface="ＭＳ Ｐゴシック" pitchFamily="-106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Verdana" pitchFamily="-106" charset="0"/>
          <a:ea typeface="ＭＳ Ｐゴシック" pitchFamily="-106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Verdana" pitchFamily="-106" charset="0"/>
          <a:ea typeface="ＭＳ Ｐゴシック" pitchFamily="-106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Verdana" pitchFamily="-106" charset="0"/>
          <a:ea typeface="ＭＳ Ｐゴシック" pitchFamily="-106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00" kern="12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200" kern="1200">
          <a:solidFill>
            <a:schemeClr val="tx1"/>
          </a:solidFill>
          <a:latin typeface="+mn-lt"/>
          <a:ea typeface="ＭＳ Ｐゴシック" pitchFamily="-106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00" kern="1200">
          <a:solidFill>
            <a:schemeClr val="tx1"/>
          </a:solidFill>
          <a:latin typeface="+mn-lt"/>
          <a:ea typeface="ＭＳ Ｐゴシック" pitchFamily="-106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200" kern="1200">
          <a:solidFill>
            <a:schemeClr val="tx1"/>
          </a:solidFill>
          <a:latin typeface="+mn-lt"/>
          <a:ea typeface="ＭＳ Ｐゴシック" pitchFamily="-106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200" kern="1200">
          <a:solidFill>
            <a:schemeClr val="tx1"/>
          </a:solidFill>
          <a:latin typeface="+mn-lt"/>
          <a:ea typeface="ＭＳ Ｐゴシック" pitchFamily="-106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3000">
              <a:srgbClr val="17283D"/>
            </a:gs>
            <a:gs pos="52000">
              <a:schemeClr val="bg1">
                <a:shade val="30000"/>
                <a:satMod val="200000"/>
                <a:lumMod val="77000"/>
              </a:scheme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87883" y="28699"/>
            <a:ext cx="4648200" cy="14478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5A94C6-B0FA-49BA-B334-C7EF0181C8CA}" type="datetimeFigureOut">
              <a:rPr lang="en-US" smtClean="0">
                <a:solidFill>
                  <a:srgbClr val="00B050">
                    <a:tint val="75000"/>
                  </a:srgbClr>
                </a:solidFill>
                <a:ea typeface="ＭＳ Ｐゴシック" pitchFamily="34" charset="-128"/>
                <a:cs typeface="Arial" charset="0"/>
              </a:rPr>
              <a:pPr/>
              <a:t>5/8/2014</a:t>
            </a:fld>
            <a:endParaRPr lang="en-US">
              <a:solidFill>
                <a:srgbClr val="00B050">
                  <a:tint val="75000"/>
                </a:srgbClr>
              </a:solidFill>
              <a:ea typeface="ＭＳ Ｐゴシック" pitchFamily="34" charset="-128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srgbClr val="00B050">
                  <a:tint val="75000"/>
                </a:srgbClr>
              </a:solidFill>
              <a:ea typeface="ＭＳ Ｐゴシック" pitchFamily="34" charset="-128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5D5751-79B0-43A0-A543-EECE5F194014}" type="slidenum">
              <a:rPr lang="en-US" smtClean="0">
                <a:solidFill>
                  <a:srgbClr val="00B050">
                    <a:tint val="75000"/>
                  </a:srgbClr>
                </a:solidFill>
                <a:ea typeface="ＭＳ Ｐゴシック" pitchFamily="34" charset="-128"/>
                <a:cs typeface="Arial" charset="0"/>
              </a:rPr>
              <a:pPr/>
              <a:t>‹#›</a:t>
            </a:fld>
            <a:endParaRPr lang="en-US">
              <a:solidFill>
                <a:srgbClr val="00B050">
                  <a:tint val="75000"/>
                </a:srgbClr>
              </a:solidFill>
              <a:ea typeface="ＭＳ Ｐゴシック" pitchFamily="34" charset="-128"/>
              <a:cs typeface="Arial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495800" cy="144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8146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003366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e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tiff"/><Relationship Id="rId3" Type="http://schemas.openxmlformats.org/officeDocument/2006/relationships/image" Target="../media/image19.tiff"/><Relationship Id="rId7" Type="http://schemas.openxmlformats.org/officeDocument/2006/relationships/image" Target="../media/image23.tif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tiff"/><Relationship Id="rId5" Type="http://schemas.openxmlformats.org/officeDocument/2006/relationships/image" Target="../media/image21.tiff"/><Relationship Id="rId4" Type="http://schemas.openxmlformats.org/officeDocument/2006/relationships/image" Target="../media/image20.tif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tif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7.tiff"/><Relationship Id="rId4" Type="http://schemas.openxmlformats.org/officeDocument/2006/relationships/image" Target="../media/image26.tif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4" Type="http://schemas.microsoft.com/office/2007/relationships/hdphoto" Target="../media/hdphoto1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4" Type="http://schemas.microsoft.com/office/2007/relationships/hdphoto" Target="../media/hdphoto2.wdp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tif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3.tif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2.png"/><Relationship Id="rId4" Type="http://schemas.openxmlformats.org/officeDocument/2006/relationships/image" Target="../media/image23.tif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2.png"/><Relationship Id="rId4" Type="http://schemas.openxmlformats.org/officeDocument/2006/relationships/image" Target="../media/image23.tif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3.tiff"/><Relationship Id="rId4" Type="http://schemas.openxmlformats.org/officeDocument/2006/relationships/image" Target="../media/image3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4.png"/><Relationship Id="rId4" Type="http://schemas.openxmlformats.org/officeDocument/2006/relationships/image" Target="../media/image23.tif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mp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tiff"/><Relationship Id="rId4" Type="http://schemas.openxmlformats.org/officeDocument/2006/relationships/image" Target="../media/image1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+mj-lt"/>
              </a:rPr>
              <a:t>High-resolution quantitative magnetization transfer imaging of post-mortem marmoset brain</a:t>
            </a:r>
            <a:endParaRPr lang="en-US" dirty="0">
              <a:latin typeface="+mj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2000" y="3669769"/>
            <a:ext cx="7200000" cy="1752600"/>
          </a:xfrm>
        </p:spPr>
        <p:txBody>
          <a:bodyPr/>
          <a:lstStyle/>
          <a:p>
            <a:r>
              <a:rPr lang="en-US" dirty="0" smtClean="0">
                <a:latin typeface="+mj-lt"/>
              </a:rPr>
              <a:t>Henrik Marschner</a:t>
            </a:r>
            <a:r>
              <a:rPr lang="en-US" baseline="30000" dirty="0" smtClean="0">
                <a:latin typeface="+mj-lt"/>
              </a:rPr>
              <a:t>1</a:t>
            </a:r>
            <a:r>
              <a:rPr lang="en-US" dirty="0" smtClean="0">
                <a:latin typeface="+mj-lt"/>
              </a:rPr>
              <a:t>, André Pampel</a:t>
            </a:r>
            <a:r>
              <a:rPr lang="en-US" baseline="30000" dirty="0" smtClean="0">
                <a:latin typeface="+mj-lt"/>
              </a:rPr>
              <a:t>1</a:t>
            </a:r>
            <a:r>
              <a:rPr lang="en-US" dirty="0" smtClean="0">
                <a:latin typeface="+mj-lt"/>
              </a:rPr>
              <a:t>, Roland Müller</a:t>
            </a:r>
            <a:r>
              <a:rPr lang="en-US" baseline="30000" dirty="0" smtClean="0">
                <a:latin typeface="+mj-lt"/>
              </a:rPr>
              <a:t>1</a:t>
            </a:r>
            <a:r>
              <a:rPr lang="en-US" dirty="0" smtClean="0">
                <a:latin typeface="+mj-lt"/>
              </a:rPr>
              <a:t>, Nicholas A. Bock</a:t>
            </a:r>
            <a:r>
              <a:rPr lang="en-US" baseline="30000" dirty="0" smtClean="0">
                <a:latin typeface="+mj-lt"/>
              </a:rPr>
              <a:t>2</a:t>
            </a:r>
            <a:r>
              <a:rPr lang="en-US" dirty="0" smtClean="0">
                <a:latin typeface="+mj-lt"/>
              </a:rPr>
              <a:t>, Marcel Weiss</a:t>
            </a:r>
            <a:r>
              <a:rPr lang="en-US" baseline="30000" dirty="0" smtClean="0">
                <a:latin typeface="+mj-lt"/>
              </a:rPr>
              <a:t>1,3</a:t>
            </a:r>
            <a:r>
              <a:rPr lang="en-US" dirty="0" smtClean="0">
                <a:latin typeface="+mj-lt"/>
              </a:rPr>
              <a:t>, Stefan Geyer</a:t>
            </a:r>
            <a:r>
              <a:rPr lang="en-US" baseline="30000" dirty="0" smtClean="0">
                <a:latin typeface="+mj-lt"/>
              </a:rPr>
              <a:t>1</a:t>
            </a:r>
            <a:r>
              <a:rPr lang="en-US" dirty="0" smtClean="0">
                <a:latin typeface="+mj-lt"/>
              </a:rPr>
              <a:t>, Harald E. Möller</a:t>
            </a:r>
            <a:r>
              <a:rPr lang="en-US" baseline="30000" dirty="0" smtClean="0">
                <a:latin typeface="+mj-lt"/>
              </a:rPr>
              <a:t>1</a:t>
            </a:r>
            <a:endParaRPr lang="en-US" baseline="30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79679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3D </a:t>
            </a:r>
            <a:r>
              <a:rPr lang="en-US" dirty="0" err="1" smtClean="0"/>
              <a:t>qMTI</a:t>
            </a:r>
            <a:r>
              <a:rPr lang="en-US" dirty="0" smtClean="0"/>
              <a:t> (200 µm isotropic)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i="0" dirty="0" smtClean="0"/>
              <a:t>[2] R. Müller,</a:t>
            </a:r>
            <a:r>
              <a:rPr lang="en-US" dirty="0"/>
              <a:t> Proc. ISMRM</a:t>
            </a:r>
            <a:r>
              <a:rPr lang="en-US" i="0" dirty="0"/>
              <a:t> </a:t>
            </a:r>
            <a:r>
              <a:rPr lang="en-US" i="0" dirty="0" smtClean="0"/>
              <a:t>21:4366, </a:t>
            </a:r>
            <a:r>
              <a:rPr lang="en-US" i="0" dirty="0"/>
              <a:t>2013 </a:t>
            </a:r>
          </a:p>
        </p:txBody>
      </p:sp>
      <p:pic>
        <p:nvPicPr>
          <p:cNvPr id="11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384" y="2382576"/>
            <a:ext cx="4038600" cy="2757961"/>
          </a:xfrm>
        </p:spPr>
      </p:pic>
      <p:sp>
        <p:nvSpPr>
          <p:cNvPr id="13" name="TextBox 6"/>
          <p:cNvSpPr txBox="1"/>
          <p:nvPr/>
        </p:nvSpPr>
        <p:spPr>
          <a:xfrm>
            <a:off x="3093368" y="4839543"/>
            <a:ext cx="13260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200" dirty="0" smtClean="0">
                <a:latin typeface="Verdana"/>
                <a:cs typeface="Verdana"/>
              </a:rPr>
              <a:t>Off-resonance</a:t>
            </a:r>
            <a:br>
              <a:rPr lang="en-US" sz="1200" dirty="0" smtClean="0">
                <a:latin typeface="Verdana"/>
                <a:cs typeface="Verdana"/>
              </a:rPr>
            </a:br>
            <a:r>
              <a:rPr lang="en-US" sz="1200" dirty="0" smtClean="0">
                <a:latin typeface="Verdana"/>
                <a:cs typeface="Verdana"/>
              </a:rPr>
              <a:t>frequency / Hz</a:t>
            </a:r>
          </a:p>
        </p:txBody>
      </p:sp>
      <p:sp>
        <p:nvSpPr>
          <p:cNvPr id="14" name="TextBox 7"/>
          <p:cNvSpPr txBox="1"/>
          <p:nvPr/>
        </p:nvSpPr>
        <p:spPr>
          <a:xfrm>
            <a:off x="255712" y="4839543"/>
            <a:ext cx="15349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200" dirty="0" smtClean="0">
                <a:latin typeface="Verdana"/>
                <a:cs typeface="Verdana"/>
              </a:rPr>
              <a:t>Saturation pulse</a:t>
            </a:r>
            <a:br>
              <a:rPr lang="en-US" sz="1200" dirty="0" smtClean="0">
                <a:latin typeface="Verdana"/>
                <a:cs typeface="Verdana"/>
              </a:rPr>
            </a:br>
            <a:r>
              <a:rPr lang="en-US" sz="1200" dirty="0" smtClean="0">
                <a:latin typeface="Verdana"/>
                <a:cs typeface="Verdana"/>
              </a:rPr>
              <a:t>amplitude / rad/s</a:t>
            </a:r>
          </a:p>
        </p:txBody>
      </p:sp>
      <p:sp>
        <p:nvSpPr>
          <p:cNvPr id="20" name="TextBox 8"/>
          <p:cNvSpPr txBox="1"/>
          <p:nvPr/>
        </p:nvSpPr>
        <p:spPr>
          <a:xfrm rot="16200000">
            <a:off x="-674607" y="3400459"/>
            <a:ext cx="18606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200" dirty="0" smtClean="0">
                <a:latin typeface="Verdana"/>
                <a:cs typeface="Verdana"/>
              </a:rPr>
              <a:t>Signal intensity / </a:t>
            </a:r>
            <a:r>
              <a:rPr lang="en-US" sz="1200" dirty="0" err="1" smtClean="0">
                <a:latin typeface="Verdana"/>
                <a:cs typeface="Verdana"/>
              </a:rPr>
              <a:t>a.u</a:t>
            </a:r>
            <a:r>
              <a:rPr lang="en-US" sz="1200" dirty="0" smtClean="0">
                <a:latin typeface="Verdana"/>
                <a:cs typeface="Verdana"/>
              </a:rPr>
              <a:t>.</a:t>
            </a:r>
          </a:p>
        </p:txBody>
      </p:sp>
      <p:sp>
        <p:nvSpPr>
          <p:cNvPr id="21" name="Content Placeholder 3"/>
          <p:cNvSpPr>
            <a:spLocks noGrp="1"/>
          </p:cNvSpPr>
          <p:nvPr>
            <p:ph sz="half" idx="2"/>
          </p:nvPr>
        </p:nvSpPr>
        <p:spPr>
          <a:xfrm>
            <a:off x="4103440" y="1600204"/>
            <a:ext cx="5040560" cy="4525963"/>
          </a:xfrm>
        </p:spPr>
        <p:txBody>
          <a:bodyPr>
            <a:normAutofit fontScale="92500"/>
          </a:bodyPr>
          <a:lstStyle/>
          <a:p>
            <a:r>
              <a:rPr lang="de-DE" dirty="0" smtClean="0">
                <a:solidFill>
                  <a:schemeClr val="bg2"/>
                </a:solidFill>
              </a:rPr>
              <a:t>Human-</a:t>
            </a:r>
            <a:r>
              <a:rPr lang="de-DE" dirty="0" err="1" smtClean="0">
                <a:solidFill>
                  <a:schemeClr val="bg2"/>
                </a:solidFill>
              </a:rPr>
              <a:t>scale</a:t>
            </a:r>
            <a:r>
              <a:rPr lang="de-DE" dirty="0" smtClean="0">
                <a:solidFill>
                  <a:schemeClr val="bg2"/>
                </a:solidFill>
              </a:rPr>
              <a:t> 3T </a:t>
            </a:r>
            <a:r>
              <a:rPr lang="de-DE" dirty="0" err="1" smtClean="0">
                <a:solidFill>
                  <a:schemeClr val="bg2"/>
                </a:solidFill>
              </a:rPr>
              <a:t>scanner</a:t>
            </a:r>
            <a:r>
              <a:rPr lang="de-DE" dirty="0" smtClean="0">
                <a:solidFill>
                  <a:schemeClr val="bg2"/>
                </a:solidFill>
              </a:rPr>
              <a:t>:</a:t>
            </a:r>
            <a:r>
              <a:rPr lang="de-DE" dirty="0">
                <a:solidFill>
                  <a:schemeClr val="bg2"/>
                </a:solidFill>
              </a:rPr>
              <a:t/>
            </a:r>
            <a:br>
              <a:rPr lang="de-DE" dirty="0">
                <a:solidFill>
                  <a:schemeClr val="bg2"/>
                </a:solidFill>
              </a:rPr>
            </a:br>
            <a:r>
              <a:rPr lang="de-DE" sz="1900" dirty="0" err="1" smtClean="0">
                <a:solidFill>
                  <a:schemeClr val="bg2"/>
                </a:solidFill>
              </a:rPr>
              <a:t>Bruker</a:t>
            </a:r>
            <a:r>
              <a:rPr lang="de-DE" sz="1900" dirty="0" smtClean="0">
                <a:solidFill>
                  <a:schemeClr val="bg2"/>
                </a:solidFill>
              </a:rPr>
              <a:t> </a:t>
            </a:r>
            <a:r>
              <a:rPr lang="de-DE" sz="1900" dirty="0" err="1" smtClean="0">
                <a:solidFill>
                  <a:schemeClr val="bg2"/>
                </a:solidFill>
              </a:rPr>
              <a:t>MedSpec</a:t>
            </a:r>
            <a:r>
              <a:rPr lang="de-DE" sz="1900" dirty="0" smtClean="0">
                <a:solidFill>
                  <a:schemeClr val="bg2"/>
                </a:solidFill>
              </a:rPr>
              <a:t> 30/100.</a:t>
            </a:r>
            <a:endParaRPr lang="en-US" sz="1900" dirty="0" smtClean="0">
              <a:solidFill>
                <a:schemeClr val="bg2"/>
              </a:solidFill>
            </a:endParaRPr>
          </a:p>
          <a:p>
            <a:r>
              <a:rPr lang="en-US" dirty="0" smtClean="0">
                <a:solidFill>
                  <a:schemeClr val="bg2"/>
                </a:solidFill>
              </a:rPr>
              <a:t>Custom-built CP transceiver coil:</a:t>
            </a:r>
            <a:r>
              <a:rPr lang="en-US" dirty="0">
                <a:solidFill>
                  <a:schemeClr val="bg2"/>
                </a:solidFill>
              </a:rPr>
              <a:t/>
            </a:r>
            <a:br>
              <a:rPr lang="en-US" dirty="0">
                <a:solidFill>
                  <a:schemeClr val="bg2"/>
                </a:solidFill>
              </a:rPr>
            </a:br>
            <a:r>
              <a:rPr lang="de-DE" sz="1900" dirty="0" smtClean="0">
                <a:solidFill>
                  <a:schemeClr val="bg2"/>
                </a:solidFill>
              </a:rPr>
              <a:t>2 </a:t>
            </a:r>
            <a:r>
              <a:rPr lang="de-DE" sz="1900" dirty="0" err="1" smtClean="0">
                <a:solidFill>
                  <a:schemeClr val="bg2"/>
                </a:solidFill>
              </a:rPr>
              <a:t>perpendicular</a:t>
            </a:r>
            <a:r>
              <a:rPr lang="de-DE" sz="1900" dirty="0" smtClean="0">
                <a:solidFill>
                  <a:schemeClr val="bg2"/>
                </a:solidFill>
              </a:rPr>
              <a:t> Helmholtz </a:t>
            </a:r>
            <a:r>
              <a:rPr lang="de-DE" sz="1900" dirty="0" err="1" smtClean="0">
                <a:solidFill>
                  <a:schemeClr val="bg2"/>
                </a:solidFill>
              </a:rPr>
              <a:t>pairs</a:t>
            </a:r>
            <a:r>
              <a:rPr lang="de-DE" sz="1900" dirty="0" smtClean="0">
                <a:solidFill>
                  <a:schemeClr val="bg2"/>
                </a:solidFill>
              </a:rPr>
              <a:t>.</a:t>
            </a:r>
            <a:r>
              <a:rPr lang="de-DE" sz="1900" baseline="30000" dirty="0" smtClean="0">
                <a:solidFill>
                  <a:schemeClr val="bg2"/>
                </a:solidFill>
              </a:rPr>
              <a:t>[2]</a:t>
            </a:r>
            <a:r>
              <a:rPr lang="de-DE" sz="1900" dirty="0" smtClean="0">
                <a:solidFill>
                  <a:schemeClr val="bg2"/>
                </a:solidFill>
              </a:rPr>
              <a:t> </a:t>
            </a:r>
            <a:endParaRPr lang="en-US" sz="1900" dirty="0" smtClean="0">
              <a:solidFill>
                <a:schemeClr val="bg2"/>
              </a:solidFill>
            </a:endParaRPr>
          </a:p>
          <a:p>
            <a:r>
              <a:rPr lang="en-US" dirty="0"/>
              <a:t>45 image </a:t>
            </a:r>
            <a:r>
              <a:rPr lang="en-US" dirty="0" smtClean="0"/>
              <a:t>volumes (70 hours):</a:t>
            </a:r>
          </a:p>
          <a:p>
            <a:pPr lvl="1"/>
            <a:r>
              <a:rPr lang="de-DE" dirty="0" smtClean="0"/>
              <a:t>MT-FLASH</a:t>
            </a:r>
            <a:br>
              <a:rPr lang="de-DE" dirty="0" smtClean="0"/>
            </a:br>
            <a:r>
              <a:rPr lang="en-US" sz="1900" dirty="0" smtClean="0"/>
              <a:t>TR </a:t>
            </a:r>
            <a:r>
              <a:rPr lang="de-DE" sz="1900" dirty="0" smtClean="0"/>
              <a:t>32ms</a:t>
            </a:r>
            <a:r>
              <a:rPr lang="de-DE" sz="1900" dirty="0"/>
              <a:t>; </a:t>
            </a:r>
            <a:r>
              <a:rPr lang="de-DE" sz="1900" dirty="0" smtClean="0"/>
              <a:t>TE 8.2ms</a:t>
            </a:r>
            <a:r>
              <a:rPr lang="de-DE" sz="1900" dirty="0"/>
              <a:t>; </a:t>
            </a:r>
            <a:r>
              <a:rPr lang="el-GR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de-DE" sz="1900" dirty="0"/>
              <a:t> </a:t>
            </a:r>
            <a:r>
              <a:rPr lang="de-DE" sz="1900" dirty="0" smtClean="0"/>
              <a:t>10</a:t>
            </a:r>
            <a:r>
              <a:rPr lang="de-DE" sz="1900" baseline="30000" dirty="0" smtClean="0"/>
              <a:t>o</a:t>
            </a:r>
            <a:r>
              <a:rPr lang="de-DE" sz="1900" dirty="0" smtClean="0"/>
              <a:t>.</a:t>
            </a:r>
            <a:endParaRPr lang="en-US" sz="1900" dirty="0" smtClean="0"/>
          </a:p>
          <a:p>
            <a:pPr lvl="1"/>
            <a:r>
              <a:rPr lang="en-US" dirty="0" smtClean="0"/>
              <a:t>11 </a:t>
            </a:r>
            <a:r>
              <a:rPr lang="en-US" dirty="0"/>
              <a:t>off-resonance </a:t>
            </a:r>
            <a:r>
              <a:rPr lang="en-US" dirty="0" smtClean="0"/>
              <a:t>frequencies: </a:t>
            </a:r>
            <a:br>
              <a:rPr lang="en-US" dirty="0" smtClean="0"/>
            </a:br>
            <a:r>
              <a:rPr lang="en-US" sz="1900" dirty="0" smtClean="0"/>
              <a:t>0.25-50 kHz</a:t>
            </a:r>
            <a:r>
              <a:rPr lang="en-US" sz="1900" dirty="0"/>
              <a:t>.</a:t>
            </a:r>
            <a:endParaRPr lang="en-US" sz="1900" dirty="0" smtClean="0"/>
          </a:p>
          <a:p>
            <a:pPr lvl="1"/>
            <a:r>
              <a:rPr lang="en-US" dirty="0" smtClean="0"/>
              <a:t>7 sat. pulse amplitudes:</a:t>
            </a:r>
            <a:br>
              <a:rPr lang="en-US" dirty="0" smtClean="0"/>
            </a:br>
            <a:r>
              <a:rPr lang="en-US" sz="1900" dirty="0" smtClean="0"/>
              <a:t>0.6-7068 rad/s.</a:t>
            </a:r>
          </a:p>
          <a:p>
            <a:pPr marL="361950" lvl="1" indent="-361950">
              <a:buFont typeface="Arial" panose="020B0604020202020204" pitchFamily="34" charset="0"/>
              <a:buChar char="•"/>
            </a:pPr>
            <a:r>
              <a:rPr lang="de-DE" sz="2400" dirty="0" smtClean="0"/>
              <a:t>3D </a:t>
            </a:r>
            <a:r>
              <a:rPr lang="de-DE" sz="2400" dirty="0" err="1" smtClean="0"/>
              <a:t>maps</a:t>
            </a:r>
            <a:r>
              <a:rPr lang="de-DE" sz="2400" dirty="0" smtClean="0"/>
              <a:t> </a:t>
            </a:r>
            <a:r>
              <a:rPr lang="de-DE" sz="2400" dirty="0" err="1" smtClean="0"/>
              <a:t>of</a:t>
            </a:r>
            <a:r>
              <a:rPr lang="de-DE" sz="2400" dirty="0" smtClean="0"/>
              <a:t> </a:t>
            </a:r>
            <a:r>
              <a:rPr lang="de-DE" sz="2400" i="1" dirty="0" smtClean="0"/>
              <a:t>T</a:t>
            </a:r>
            <a:r>
              <a:rPr lang="de-DE" sz="2400" baseline="-25000" dirty="0" smtClean="0"/>
              <a:t>1</a:t>
            </a:r>
            <a:r>
              <a:rPr lang="de-DE" sz="2400" i="1" baseline="30000" dirty="0" smtClean="0"/>
              <a:t>obs</a:t>
            </a:r>
            <a:r>
              <a:rPr lang="de-DE" sz="2400" dirty="0" smtClean="0"/>
              <a:t>, </a:t>
            </a:r>
            <a:r>
              <a:rPr lang="de-DE" sz="2400" i="1" dirty="0" smtClean="0"/>
              <a:t>B</a:t>
            </a:r>
            <a:r>
              <a:rPr lang="de-DE" sz="2400" baseline="-25000" dirty="0" smtClean="0"/>
              <a:t>0</a:t>
            </a:r>
            <a:r>
              <a:rPr lang="de-DE" sz="2400" dirty="0" smtClean="0"/>
              <a:t>.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143171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Binary Spin Bath Model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55976" y="1600204"/>
            <a:ext cx="468052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Binary spin bath model</a:t>
            </a:r>
            <a:r>
              <a:rPr lang="en-US" baseline="30000" dirty="0" smtClean="0"/>
              <a:t>[3]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(</a:t>
            </a:r>
            <a:r>
              <a:rPr lang="en-US" i="1" dirty="0" smtClean="0"/>
              <a:t>R</a:t>
            </a:r>
            <a:r>
              <a:rPr lang="en-US" i="1" baseline="-25000" dirty="0" smtClean="0"/>
              <a:t>1</a:t>
            </a:r>
            <a:r>
              <a:rPr lang="en-US" i="1" baseline="30000" dirty="0" smtClean="0"/>
              <a:t>b </a:t>
            </a:r>
            <a:r>
              <a:rPr lang="en-US" dirty="0" smtClean="0">
                <a:sym typeface="Symbol"/>
              </a:rPr>
              <a:t> </a:t>
            </a:r>
            <a:r>
              <a:rPr lang="en-US" dirty="0" smtClean="0"/>
              <a:t>1 s</a:t>
            </a:r>
            <a:r>
              <a:rPr lang="en-US" baseline="30000" dirty="0" smtClean="0"/>
              <a:t>–1</a:t>
            </a:r>
            <a:r>
              <a:rPr lang="en-US" dirty="0" smtClean="0"/>
              <a:t>);</a:t>
            </a:r>
            <a:br>
              <a:rPr lang="en-US" dirty="0" smtClean="0"/>
            </a:br>
            <a:r>
              <a:rPr lang="en-US" dirty="0" smtClean="0"/>
              <a:t>6 free parameters:</a:t>
            </a:r>
          </a:p>
          <a:p>
            <a:pPr lvl="1"/>
            <a:r>
              <a:rPr lang="de-DE" dirty="0" err="1" smtClean="0"/>
              <a:t>Scaling</a:t>
            </a:r>
            <a:r>
              <a:rPr lang="de-DE" dirty="0" smtClean="0"/>
              <a:t> </a:t>
            </a:r>
            <a:r>
              <a:rPr lang="de-DE" dirty="0" err="1" smtClean="0"/>
              <a:t>factor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el-GR" dirty="0" smtClean="0">
                <a:latin typeface="Verdana"/>
              </a:rPr>
              <a:t>σ</a:t>
            </a:r>
            <a:r>
              <a:rPr lang="en-US" i="1" dirty="0" smtClean="0"/>
              <a:t>M</a:t>
            </a:r>
            <a:r>
              <a:rPr lang="en-US" i="1" baseline="-25000" dirty="0" smtClean="0"/>
              <a:t>0</a:t>
            </a:r>
            <a:r>
              <a:rPr lang="en-US" i="1" baseline="30000" dirty="0" smtClean="0"/>
              <a:t>a</a:t>
            </a:r>
            <a:r>
              <a:rPr lang="en-US" dirty="0" smtClean="0"/>
              <a:t>;</a:t>
            </a:r>
          </a:p>
          <a:p>
            <a:pPr lvl="1"/>
            <a:r>
              <a:rPr lang="en-US" dirty="0" smtClean="0"/>
              <a:t>Rel. semi-solid pool size</a:t>
            </a:r>
            <a:br>
              <a:rPr lang="en-US" dirty="0" smtClean="0"/>
            </a:br>
            <a:r>
              <a:rPr lang="en-US" i="1" dirty="0" smtClean="0"/>
              <a:t>M</a:t>
            </a:r>
            <a:r>
              <a:rPr lang="en-US" i="1" baseline="-25000" dirty="0" smtClean="0"/>
              <a:t>0</a:t>
            </a:r>
            <a:r>
              <a:rPr lang="en-US" i="1" baseline="30000" dirty="0" smtClean="0"/>
              <a:t>b</a:t>
            </a:r>
            <a:r>
              <a:rPr lang="en-US" i="1" dirty="0" smtClean="0"/>
              <a:t>/M</a:t>
            </a:r>
            <a:r>
              <a:rPr lang="en-US" i="1" baseline="-25000" dirty="0" smtClean="0"/>
              <a:t>0</a:t>
            </a:r>
            <a:r>
              <a:rPr lang="en-US" i="1" baseline="30000" dirty="0" smtClean="0"/>
              <a:t>a</a:t>
            </a:r>
            <a:r>
              <a:rPr lang="en-US" dirty="0" smtClean="0"/>
              <a:t>;</a:t>
            </a:r>
          </a:p>
          <a:p>
            <a:pPr lvl="1"/>
            <a:r>
              <a:rPr lang="en-US" dirty="0" smtClean="0"/>
              <a:t>Relaxation rates/times</a:t>
            </a:r>
            <a:br>
              <a:rPr lang="en-US" dirty="0" smtClean="0"/>
            </a:br>
            <a:r>
              <a:rPr lang="en-US" i="1" dirty="0" smtClean="0"/>
              <a:t>R</a:t>
            </a:r>
            <a:r>
              <a:rPr lang="en-US" i="1" baseline="-25000" dirty="0" smtClean="0"/>
              <a:t>1</a:t>
            </a:r>
            <a:r>
              <a:rPr lang="en-US" i="1" baseline="30000" dirty="0" smtClean="0"/>
              <a:t>a</a:t>
            </a:r>
            <a:r>
              <a:rPr lang="en-US" dirty="0" smtClean="0"/>
              <a:t>;</a:t>
            </a:r>
            <a:r>
              <a:rPr lang="en-US" i="1" dirty="0"/>
              <a:t> </a:t>
            </a:r>
            <a:r>
              <a:rPr lang="en-US" i="1" dirty="0" smtClean="0"/>
              <a:t>T</a:t>
            </a:r>
            <a:r>
              <a:rPr lang="en-US" i="1" baseline="-25000" dirty="0" smtClean="0"/>
              <a:t>2</a:t>
            </a:r>
            <a:r>
              <a:rPr lang="en-US" i="1" baseline="30000" dirty="0" smtClean="0"/>
              <a:t>a</a:t>
            </a:r>
            <a:r>
              <a:rPr lang="en-US" dirty="0" smtClean="0"/>
              <a:t>; </a:t>
            </a:r>
            <a:r>
              <a:rPr lang="en-US" i="1" dirty="0" smtClean="0"/>
              <a:t>T</a:t>
            </a:r>
            <a:r>
              <a:rPr lang="en-US" i="1" baseline="-25000" dirty="0" smtClean="0"/>
              <a:t>2</a:t>
            </a:r>
            <a:r>
              <a:rPr lang="en-US" i="1" baseline="30000" dirty="0" smtClean="0"/>
              <a:t>b</a:t>
            </a:r>
            <a:r>
              <a:rPr lang="en-US" dirty="0" smtClean="0"/>
              <a:t>;</a:t>
            </a:r>
          </a:p>
          <a:p>
            <a:pPr lvl="1"/>
            <a:r>
              <a:rPr lang="en-US" dirty="0" smtClean="0"/>
              <a:t>Transfer-rate constant</a:t>
            </a:r>
            <a:br>
              <a:rPr lang="en-US" dirty="0" smtClean="0"/>
            </a:br>
            <a:r>
              <a:rPr lang="en-US" i="1" dirty="0" smtClean="0"/>
              <a:t>RM</a:t>
            </a:r>
            <a:r>
              <a:rPr lang="en-US" i="1" baseline="-25000" dirty="0" smtClean="0"/>
              <a:t>0</a:t>
            </a:r>
            <a:r>
              <a:rPr lang="en-US" i="1" baseline="30000" dirty="0" smtClean="0"/>
              <a:t>a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i="0" dirty="0" smtClean="0"/>
              <a:t>[3] R.M. Henkelman, </a:t>
            </a:r>
            <a:r>
              <a:rPr lang="en-US" dirty="0" err="1" smtClean="0"/>
              <a:t>Magn</a:t>
            </a:r>
            <a:r>
              <a:rPr lang="en-US" dirty="0" smtClean="0"/>
              <a:t>. </a:t>
            </a:r>
            <a:r>
              <a:rPr lang="en-US" dirty="0" err="1" smtClean="0"/>
              <a:t>Reson</a:t>
            </a:r>
            <a:r>
              <a:rPr lang="en-US" dirty="0" smtClean="0"/>
              <a:t>. Med</a:t>
            </a:r>
            <a:r>
              <a:rPr lang="en-US" i="0" dirty="0" smtClean="0"/>
              <a:t>. 29:759-765, 1993</a:t>
            </a:r>
            <a:endParaRPr lang="en-US" i="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564904"/>
            <a:ext cx="3025266" cy="210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9854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Binary Spin Bath Model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55976" y="1600204"/>
            <a:ext cx="468052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Binary spin bath model</a:t>
            </a:r>
            <a:r>
              <a:rPr lang="en-US" baseline="30000" dirty="0" smtClean="0"/>
              <a:t>[3]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(</a:t>
            </a:r>
            <a:r>
              <a:rPr lang="en-US" i="1" dirty="0" smtClean="0"/>
              <a:t>R</a:t>
            </a:r>
            <a:r>
              <a:rPr lang="en-US" i="1" baseline="-25000" dirty="0" smtClean="0"/>
              <a:t>1</a:t>
            </a:r>
            <a:r>
              <a:rPr lang="en-US" i="1" baseline="30000" dirty="0" smtClean="0"/>
              <a:t>b </a:t>
            </a:r>
            <a:r>
              <a:rPr lang="en-US" dirty="0" smtClean="0">
                <a:sym typeface="Symbol"/>
              </a:rPr>
              <a:t> </a:t>
            </a:r>
            <a:r>
              <a:rPr lang="en-US" dirty="0" smtClean="0"/>
              <a:t>1 s</a:t>
            </a:r>
            <a:r>
              <a:rPr lang="en-US" baseline="30000" dirty="0" smtClean="0"/>
              <a:t>–1</a:t>
            </a:r>
            <a:r>
              <a:rPr lang="en-US" dirty="0" smtClean="0"/>
              <a:t>);</a:t>
            </a:r>
            <a:br>
              <a:rPr lang="en-US" dirty="0" smtClean="0"/>
            </a:br>
            <a:r>
              <a:rPr lang="en-US" dirty="0" smtClean="0"/>
              <a:t>6 free parameters:</a:t>
            </a:r>
          </a:p>
          <a:p>
            <a:pPr lvl="1"/>
            <a:r>
              <a:rPr lang="de-DE" dirty="0" err="1" smtClean="0"/>
              <a:t>Scaling</a:t>
            </a:r>
            <a:r>
              <a:rPr lang="de-DE" dirty="0" smtClean="0"/>
              <a:t> </a:t>
            </a:r>
            <a:r>
              <a:rPr lang="de-DE" dirty="0" err="1" smtClean="0"/>
              <a:t>factor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el-GR" dirty="0" smtClean="0">
                <a:latin typeface="Verdana"/>
              </a:rPr>
              <a:t>σ</a:t>
            </a:r>
            <a:r>
              <a:rPr lang="en-US" i="1" dirty="0" smtClean="0"/>
              <a:t>M</a:t>
            </a:r>
            <a:r>
              <a:rPr lang="en-US" i="1" baseline="-25000" dirty="0" smtClean="0"/>
              <a:t>0</a:t>
            </a:r>
            <a:r>
              <a:rPr lang="en-US" i="1" baseline="30000" dirty="0" smtClean="0"/>
              <a:t>a</a:t>
            </a:r>
            <a:r>
              <a:rPr lang="en-US" dirty="0" smtClean="0"/>
              <a:t>;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Rel. semi-solid pool size</a:t>
            </a:r>
            <a:b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  <a:r>
              <a:rPr lang="en-US" i="1" baseline="-25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</a:t>
            </a:r>
            <a:r>
              <a:rPr lang="en-US" i="1" baseline="30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en-US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/M</a:t>
            </a:r>
            <a:r>
              <a:rPr lang="en-US" i="1" baseline="-25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</a:t>
            </a:r>
            <a:r>
              <a:rPr lang="en-US" i="1" baseline="30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</a:t>
            </a:r>
          </a:p>
          <a:p>
            <a:pPr lvl="1"/>
            <a:r>
              <a:rPr lang="en-US" dirty="0" smtClean="0"/>
              <a:t>Relaxation rates/times</a:t>
            </a:r>
            <a:br>
              <a:rPr lang="en-US" dirty="0" smtClean="0"/>
            </a:br>
            <a:r>
              <a:rPr lang="en-US" i="1" dirty="0" smtClean="0"/>
              <a:t>R</a:t>
            </a:r>
            <a:r>
              <a:rPr lang="en-US" i="1" baseline="-25000" dirty="0" smtClean="0"/>
              <a:t>1</a:t>
            </a:r>
            <a:r>
              <a:rPr lang="en-US" i="1" baseline="30000" dirty="0" smtClean="0"/>
              <a:t>a</a:t>
            </a:r>
            <a:r>
              <a:rPr lang="en-US" dirty="0" smtClean="0"/>
              <a:t>;</a:t>
            </a:r>
            <a:r>
              <a:rPr lang="en-US" i="1" dirty="0"/>
              <a:t> </a:t>
            </a:r>
            <a:r>
              <a:rPr lang="en-US" i="1" dirty="0" smtClean="0"/>
              <a:t>T</a:t>
            </a:r>
            <a:r>
              <a:rPr lang="en-US" i="1" baseline="-25000" dirty="0" smtClean="0"/>
              <a:t>2</a:t>
            </a:r>
            <a:r>
              <a:rPr lang="en-US" i="1" baseline="30000" dirty="0" smtClean="0"/>
              <a:t>a</a:t>
            </a:r>
            <a:r>
              <a:rPr lang="en-US" dirty="0" smtClean="0"/>
              <a:t>; </a:t>
            </a:r>
            <a:r>
              <a:rPr lang="en-US" i="1" dirty="0" smtClean="0"/>
              <a:t>T</a:t>
            </a:r>
            <a:r>
              <a:rPr lang="en-US" i="1" baseline="-25000" dirty="0" smtClean="0"/>
              <a:t>2</a:t>
            </a:r>
            <a:r>
              <a:rPr lang="en-US" i="1" baseline="30000" dirty="0" smtClean="0"/>
              <a:t>b</a:t>
            </a:r>
            <a:r>
              <a:rPr lang="en-US" dirty="0" smtClean="0"/>
              <a:t>;</a:t>
            </a:r>
          </a:p>
          <a:p>
            <a:pPr lvl="1"/>
            <a:r>
              <a:rPr lang="en-US" dirty="0" smtClean="0"/>
              <a:t>Transfer-rate constant</a:t>
            </a:r>
            <a:br>
              <a:rPr lang="en-US" dirty="0" smtClean="0"/>
            </a:br>
            <a:r>
              <a:rPr lang="en-US" i="1" dirty="0" smtClean="0"/>
              <a:t>RM</a:t>
            </a:r>
            <a:r>
              <a:rPr lang="en-US" i="1" baseline="-25000" dirty="0" smtClean="0"/>
              <a:t>0</a:t>
            </a:r>
            <a:r>
              <a:rPr lang="en-US" i="1" baseline="30000" dirty="0" smtClean="0"/>
              <a:t>a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i="0" dirty="0" smtClean="0"/>
              <a:t>[3] R.M. Henkelman, </a:t>
            </a:r>
            <a:r>
              <a:rPr lang="en-US" dirty="0" err="1" smtClean="0"/>
              <a:t>Magn</a:t>
            </a:r>
            <a:r>
              <a:rPr lang="en-US" dirty="0" smtClean="0"/>
              <a:t>. </a:t>
            </a:r>
            <a:r>
              <a:rPr lang="en-US" dirty="0" err="1" smtClean="0"/>
              <a:t>Reson</a:t>
            </a:r>
            <a:r>
              <a:rPr lang="en-US" dirty="0" smtClean="0"/>
              <a:t>. Med</a:t>
            </a:r>
            <a:r>
              <a:rPr lang="en-US" i="0" dirty="0" smtClean="0"/>
              <a:t>. 29:759-765, 1993</a:t>
            </a:r>
            <a:endParaRPr lang="en-US" i="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564904"/>
            <a:ext cx="3025266" cy="210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8739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MT Parameter Fitting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04048" y="1412776"/>
            <a:ext cx="4038600" cy="4525963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en-US" dirty="0" smtClean="0"/>
              <a:t>Matrix-algebra-based-simulation </a:t>
            </a:r>
            <a:r>
              <a:rPr lang="en-US" dirty="0"/>
              <a:t>of entire pulse sequence</a:t>
            </a:r>
            <a:r>
              <a:rPr lang="en-US" dirty="0" smtClean="0"/>
              <a:t>.</a:t>
            </a:r>
            <a:r>
              <a:rPr lang="en-US" baseline="30000" dirty="0" smtClean="0"/>
              <a:t>[4]</a:t>
            </a:r>
          </a:p>
          <a:p>
            <a:pPr lvl="1" indent="-342900">
              <a:spcBef>
                <a:spcPts val="1200"/>
              </a:spcBef>
            </a:pPr>
            <a:r>
              <a:rPr lang="en-US" sz="2000" dirty="0" smtClean="0"/>
              <a:t>Full fit (least squares); </a:t>
            </a:r>
            <a:r>
              <a:rPr lang="en-US" sz="2000" dirty="0" err="1" smtClean="0"/>
              <a:t>Levenberg</a:t>
            </a:r>
            <a:r>
              <a:rPr lang="en-US" sz="2000" dirty="0" smtClean="0"/>
              <a:t>-Marquardt algorithm.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i="0" dirty="0" smtClean="0"/>
              <a:t>[4] D.K. Müller, </a:t>
            </a:r>
            <a:r>
              <a:rPr lang="en-US" dirty="0" smtClean="0"/>
              <a:t>J. </a:t>
            </a:r>
            <a:r>
              <a:rPr lang="en-US" dirty="0" err="1" smtClean="0"/>
              <a:t>Magn</a:t>
            </a:r>
            <a:r>
              <a:rPr lang="en-US" dirty="0" smtClean="0"/>
              <a:t>. </a:t>
            </a:r>
            <a:r>
              <a:rPr lang="en-US" dirty="0" err="1" smtClean="0"/>
              <a:t>Reson</a:t>
            </a:r>
            <a:r>
              <a:rPr lang="en-US" dirty="0" smtClean="0"/>
              <a:t>.</a:t>
            </a:r>
            <a:r>
              <a:rPr lang="en-US" i="0" dirty="0" smtClean="0"/>
              <a:t> 230:88-97, 2013.</a:t>
            </a:r>
            <a:endParaRPr lang="en-US" i="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835" y="1484784"/>
            <a:ext cx="4680000" cy="21018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5595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MT Parameter Fitting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04048" y="1412776"/>
            <a:ext cx="4038600" cy="4525963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en-US" dirty="0" smtClean="0">
                <a:solidFill>
                  <a:schemeClr val="bg2"/>
                </a:solidFill>
              </a:rPr>
              <a:t>Matrix-algebra-based-simulation </a:t>
            </a:r>
            <a:r>
              <a:rPr lang="en-US" dirty="0">
                <a:solidFill>
                  <a:schemeClr val="bg2"/>
                </a:solidFill>
              </a:rPr>
              <a:t>of entire pulse sequence</a:t>
            </a:r>
            <a:r>
              <a:rPr lang="en-US" dirty="0" smtClean="0">
                <a:solidFill>
                  <a:schemeClr val="bg2"/>
                </a:solidFill>
              </a:rPr>
              <a:t>.</a:t>
            </a:r>
            <a:r>
              <a:rPr lang="en-US" baseline="30000" dirty="0" smtClean="0">
                <a:solidFill>
                  <a:schemeClr val="bg2"/>
                </a:solidFill>
              </a:rPr>
              <a:t>[4]</a:t>
            </a:r>
          </a:p>
          <a:p>
            <a:pPr lvl="1" indent="-342900">
              <a:spcBef>
                <a:spcPts val="1200"/>
              </a:spcBef>
            </a:pPr>
            <a:r>
              <a:rPr lang="en-US" sz="2000" dirty="0" smtClean="0">
                <a:solidFill>
                  <a:schemeClr val="bg2"/>
                </a:solidFill>
              </a:rPr>
              <a:t>Full fit (least squares); </a:t>
            </a:r>
            <a:r>
              <a:rPr lang="en-US" sz="2000" dirty="0" err="1" smtClean="0">
                <a:solidFill>
                  <a:schemeClr val="bg2"/>
                </a:solidFill>
              </a:rPr>
              <a:t>Levenberg</a:t>
            </a:r>
            <a:r>
              <a:rPr lang="en-US" sz="2000" dirty="0" smtClean="0">
                <a:solidFill>
                  <a:schemeClr val="bg2"/>
                </a:solidFill>
              </a:rPr>
              <a:t>-Marquardt algorithm. </a:t>
            </a:r>
          </a:p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en-US" dirty="0" smtClean="0"/>
              <a:t>Artificial Neural Network driven parameter estimation.</a:t>
            </a:r>
            <a:r>
              <a:rPr lang="en-US" baseline="30000" dirty="0" smtClean="0"/>
              <a:t>[5]</a:t>
            </a:r>
            <a:endParaRPr 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i="0" dirty="0" smtClean="0"/>
              <a:t>[4] D.K. Müller, </a:t>
            </a:r>
            <a:r>
              <a:rPr lang="en-US" dirty="0" smtClean="0"/>
              <a:t>J. </a:t>
            </a:r>
            <a:r>
              <a:rPr lang="en-US" dirty="0" err="1" smtClean="0"/>
              <a:t>Magn</a:t>
            </a:r>
            <a:r>
              <a:rPr lang="en-US" dirty="0" smtClean="0"/>
              <a:t>. </a:t>
            </a:r>
            <a:r>
              <a:rPr lang="en-US" dirty="0" err="1" smtClean="0"/>
              <a:t>Reson</a:t>
            </a:r>
            <a:r>
              <a:rPr lang="en-US" dirty="0" smtClean="0"/>
              <a:t>.</a:t>
            </a:r>
            <a:r>
              <a:rPr lang="en-US" i="0" dirty="0" smtClean="0"/>
              <a:t> 230:88-97, 2013. [5] H. </a:t>
            </a:r>
            <a:r>
              <a:rPr lang="en-US" i="0" dirty="0" err="1" smtClean="0"/>
              <a:t>Marschner</a:t>
            </a:r>
            <a:r>
              <a:rPr lang="en-US" i="0" dirty="0" smtClean="0"/>
              <a:t>, </a:t>
            </a:r>
            <a:r>
              <a:rPr lang="en-US" dirty="0" smtClean="0"/>
              <a:t>Proc. ISMRM</a:t>
            </a:r>
            <a:r>
              <a:rPr lang="en-US" i="0" dirty="0" smtClean="0"/>
              <a:t> 21:4239, 2013.</a:t>
            </a:r>
            <a:endParaRPr lang="en-US" i="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835" y="1484784"/>
            <a:ext cx="4680000" cy="21018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835" y="4221085"/>
            <a:ext cx="4860000" cy="917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88258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3D MT Parameter Maps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04048" y="1412776"/>
            <a:ext cx="4038600" cy="4525963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en-US" dirty="0" smtClean="0">
                <a:solidFill>
                  <a:schemeClr val="bg2"/>
                </a:solidFill>
              </a:rPr>
              <a:t>Matrix-algebra-based-simulation </a:t>
            </a:r>
            <a:r>
              <a:rPr lang="en-US" dirty="0">
                <a:solidFill>
                  <a:schemeClr val="bg2"/>
                </a:solidFill>
              </a:rPr>
              <a:t>of entire pulse sequence</a:t>
            </a:r>
            <a:r>
              <a:rPr lang="en-US" dirty="0" smtClean="0">
                <a:solidFill>
                  <a:schemeClr val="bg2"/>
                </a:solidFill>
              </a:rPr>
              <a:t>.</a:t>
            </a:r>
            <a:r>
              <a:rPr lang="en-US" baseline="30000" dirty="0" smtClean="0">
                <a:solidFill>
                  <a:schemeClr val="bg2"/>
                </a:solidFill>
              </a:rPr>
              <a:t>[4]</a:t>
            </a:r>
          </a:p>
          <a:p>
            <a:pPr lvl="1" indent="-342900">
              <a:spcBef>
                <a:spcPts val="1200"/>
              </a:spcBef>
            </a:pPr>
            <a:r>
              <a:rPr lang="en-US" sz="2000" dirty="0" smtClean="0">
                <a:solidFill>
                  <a:schemeClr val="bg2"/>
                </a:solidFill>
              </a:rPr>
              <a:t>Full fit (least squares); </a:t>
            </a:r>
            <a:r>
              <a:rPr lang="en-US" sz="2000" dirty="0" err="1" smtClean="0">
                <a:solidFill>
                  <a:schemeClr val="bg2"/>
                </a:solidFill>
              </a:rPr>
              <a:t>Levenberg</a:t>
            </a:r>
            <a:r>
              <a:rPr lang="en-US" sz="2000" dirty="0" smtClean="0">
                <a:solidFill>
                  <a:schemeClr val="bg2"/>
                </a:solidFill>
              </a:rPr>
              <a:t>-Marquardt algorithm. </a:t>
            </a:r>
          </a:p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en-US" dirty="0" smtClean="0"/>
              <a:t>Artificial Neural Network driven parameter estimation.</a:t>
            </a:r>
            <a:r>
              <a:rPr lang="en-US" baseline="30000" dirty="0" smtClean="0"/>
              <a:t>[5]</a:t>
            </a:r>
            <a:endParaRPr 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i="0" dirty="0" smtClean="0"/>
              <a:t>[4] D.K. Müller, </a:t>
            </a:r>
            <a:r>
              <a:rPr lang="en-US" dirty="0" smtClean="0"/>
              <a:t>J. </a:t>
            </a:r>
            <a:r>
              <a:rPr lang="en-US" dirty="0" err="1" smtClean="0"/>
              <a:t>Magn</a:t>
            </a:r>
            <a:r>
              <a:rPr lang="en-US" dirty="0" smtClean="0"/>
              <a:t>. </a:t>
            </a:r>
            <a:r>
              <a:rPr lang="en-US" dirty="0" err="1" smtClean="0"/>
              <a:t>Reson</a:t>
            </a:r>
            <a:r>
              <a:rPr lang="en-US" dirty="0" smtClean="0"/>
              <a:t>.</a:t>
            </a:r>
            <a:r>
              <a:rPr lang="en-US" i="0" dirty="0" smtClean="0"/>
              <a:t> 230:88-97, 2013. [5] H. </a:t>
            </a:r>
            <a:r>
              <a:rPr lang="en-US" i="0" dirty="0" err="1" smtClean="0"/>
              <a:t>Marschner</a:t>
            </a:r>
            <a:r>
              <a:rPr lang="en-US" i="0" dirty="0" smtClean="0"/>
              <a:t>, </a:t>
            </a:r>
            <a:r>
              <a:rPr lang="en-US" dirty="0" smtClean="0"/>
              <a:t>Proc. ISMRM</a:t>
            </a:r>
            <a:r>
              <a:rPr lang="en-US" i="0" dirty="0" smtClean="0"/>
              <a:t> 21:4239, 2013.</a:t>
            </a:r>
            <a:endParaRPr lang="en-US" i="0" dirty="0"/>
          </a:p>
        </p:txBody>
      </p:sp>
      <p:pic>
        <p:nvPicPr>
          <p:cNvPr id="8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592936"/>
            <a:ext cx="1630588" cy="1260000"/>
          </a:xfrm>
        </p:spPr>
      </p:pic>
      <p:pic>
        <p:nvPicPr>
          <p:cNvPr id="10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177112"/>
            <a:ext cx="1630588" cy="1260000"/>
          </a:xfrm>
          <a:prstGeom prst="rect">
            <a:avLst/>
          </a:prstGeom>
        </p:spPr>
      </p:pic>
      <p:pic>
        <p:nvPicPr>
          <p:cNvPr id="12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761288"/>
            <a:ext cx="1630588" cy="1260000"/>
          </a:xfrm>
          <a:prstGeom prst="rect">
            <a:avLst/>
          </a:prstGeom>
        </p:spPr>
      </p:pic>
      <p:pic>
        <p:nvPicPr>
          <p:cNvPr id="13" name="Picture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4761288"/>
            <a:ext cx="1630588" cy="1260000"/>
          </a:xfrm>
          <a:prstGeom prst="rect">
            <a:avLst/>
          </a:prstGeom>
        </p:spPr>
      </p:pic>
      <p:pic>
        <p:nvPicPr>
          <p:cNvPr id="14" name="Picture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755108" y="1816536"/>
            <a:ext cx="127000" cy="812800"/>
          </a:xfrm>
          <a:prstGeom prst="rect">
            <a:avLst/>
          </a:prstGeom>
        </p:spPr>
      </p:pic>
      <p:pic>
        <p:nvPicPr>
          <p:cNvPr id="16" name="Picture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755107" y="3400712"/>
            <a:ext cx="127000" cy="812800"/>
          </a:xfrm>
          <a:prstGeom prst="rect">
            <a:avLst/>
          </a:prstGeom>
        </p:spPr>
      </p:pic>
      <p:pic>
        <p:nvPicPr>
          <p:cNvPr id="18" name="Picture 1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755107" y="4984888"/>
            <a:ext cx="127000" cy="812800"/>
          </a:xfrm>
          <a:prstGeom prst="rect">
            <a:avLst/>
          </a:prstGeom>
        </p:spPr>
      </p:pic>
      <p:pic>
        <p:nvPicPr>
          <p:cNvPr id="19" name="Picture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915348" y="4984888"/>
            <a:ext cx="127000" cy="812800"/>
          </a:xfrm>
          <a:prstGeom prst="rect">
            <a:avLst/>
          </a:prstGeom>
        </p:spPr>
      </p:pic>
      <p:sp>
        <p:nvSpPr>
          <p:cNvPr id="20" name="TextBox 18"/>
          <p:cNvSpPr txBox="1"/>
          <p:nvPr/>
        </p:nvSpPr>
        <p:spPr>
          <a:xfrm>
            <a:off x="1818607" y="2490836"/>
            <a:ext cx="2824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200" dirty="0" smtClean="0">
                <a:latin typeface="Verdana"/>
                <a:cs typeface="Verdana"/>
              </a:rPr>
              <a:t>0</a:t>
            </a:r>
          </a:p>
        </p:txBody>
      </p:sp>
      <p:sp>
        <p:nvSpPr>
          <p:cNvPr id="21" name="TextBox 19"/>
          <p:cNvSpPr txBox="1"/>
          <p:nvPr/>
        </p:nvSpPr>
        <p:spPr>
          <a:xfrm>
            <a:off x="1818607" y="1678036"/>
            <a:ext cx="4363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200" dirty="0" smtClean="0">
                <a:latin typeface="Verdana"/>
                <a:cs typeface="Verdana"/>
              </a:rPr>
              <a:t>0.4</a:t>
            </a:r>
          </a:p>
        </p:txBody>
      </p:sp>
      <p:sp>
        <p:nvSpPr>
          <p:cNvPr id="24" name="TextBox 22"/>
          <p:cNvSpPr txBox="1"/>
          <p:nvPr/>
        </p:nvSpPr>
        <p:spPr>
          <a:xfrm>
            <a:off x="1818607" y="4075012"/>
            <a:ext cx="3802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200" dirty="0" smtClean="0">
                <a:latin typeface="Verdana"/>
                <a:cs typeface="Verdana"/>
              </a:rPr>
              <a:t>20</a:t>
            </a:r>
          </a:p>
        </p:txBody>
      </p:sp>
      <p:sp>
        <p:nvSpPr>
          <p:cNvPr id="25" name="TextBox 23"/>
          <p:cNvSpPr txBox="1"/>
          <p:nvPr/>
        </p:nvSpPr>
        <p:spPr>
          <a:xfrm>
            <a:off x="1818607" y="3262212"/>
            <a:ext cx="3802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200" dirty="0" smtClean="0">
                <a:latin typeface="Verdana"/>
                <a:cs typeface="Verdana"/>
              </a:rPr>
              <a:t>30</a:t>
            </a:r>
          </a:p>
        </p:txBody>
      </p:sp>
      <p:sp>
        <p:nvSpPr>
          <p:cNvPr id="28" name="TextBox 26"/>
          <p:cNvSpPr txBox="1"/>
          <p:nvPr/>
        </p:nvSpPr>
        <p:spPr>
          <a:xfrm>
            <a:off x="1818607" y="5659188"/>
            <a:ext cx="2824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200" dirty="0" smtClean="0">
                <a:latin typeface="Verdana"/>
                <a:cs typeface="Verdana"/>
              </a:rPr>
              <a:t>5</a:t>
            </a:r>
          </a:p>
        </p:txBody>
      </p:sp>
      <p:sp>
        <p:nvSpPr>
          <p:cNvPr id="29" name="TextBox 27"/>
          <p:cNvSpPr txBox="1"/>
          <p:nvPr/>
        </p:nvSpPr>
        <p:spPr>
          <a:xfrm>
            <a:off x="1818607" y="4846388"/>
            <a:ext cx="3802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200" dirty="0" smtClean="0">
                <a:latin typeface="Verdana"/>
                <a:cs typeface="Verdana"/>
              </a:rPr>
              <a:t>45</a:t>
            </a:r>
          </a:p>
        </p:txBody>
      </p:sp>
      <p:sp>
        <p:nvSpPr>
          <p:cNvPr id="30" name="TextBox 28"/>
          <p:cNvSpPr txBox="1"/>
          <p:nvPr/>
        </p:nvSpPr>
        <p:spPr>
          <a:xfrm>
            <a:off x="3978847" y="5659188"/>
            <a:ext cx="2824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200" dirty="0" smtClean="0">
                <a:latin typeface="Verdana"/>
                <a:cs typeface="Verdana"/>
              </a:rPr>
              <a:t>8</a:t>
            </a:r>
          </a:p>
        </p:txBody>
      </p:sp>
      <p:sp>
        <p:nvSpPr>
          <p:cNvPr id="31" name="TextBox 29"/>
          <p:cNvSpPr txBox="1"/>
          <p:nvPr/>
        </p:nvSpPr>
        <p:spPr>
          <a:xfrm>
            <a:off x="3978846" y="4853489"/>
            <a:ext cx="5341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200" dirty="0" smtClean="0">
                <a:latin typeface="Verdana"/>
                <a:cs typeface="Verdana"/>
              </a:rPr>
              <a:t>11.5</a:t>
            </a:r>
          </a:p>
        </p:txBody>
      </p:sp>
      <p:sp>
        <p:nvSpPr>
          <p:cNvPr id="32" name="TextBox 30"/>
          <p:cNvSpPr txBox="1"/>
          <p:nvPr/>
        </p:nvSpPr>
        <p:spPr>
          <a:xfrm>
            <a:off x="584951" y="1254382"/>
            <a:ext cx="9637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600" i="1" dirty="0" smtClean="0">
                <a:latin typeface="Verdana"/>
                <a:cs typeface="Verdana"/>
              </a:rPr>
              <a:t>M</a:t>
            </a:r>
            <a:r>
              <a:rPr lang="en-US" sz="1600" i="1" baseline="-25000" dirty="0" smtClean="0">
                <a:latin typeface="Verdana"/>
                <a:cs typeface="Verdana"/>
              </a:rPr>
              <a:t>0</a:t>
            </a:r>
            <a:r>
              <a:rPr lang="en-US" sz="1600" i="1" baseline="30000" dirty="0" smtClean="0">
                <a:latin typeface="Verdana"/>
                <a:cs typeface="Verdana"/>
              </a:rPr>
              <a:t>b</a:t>
            </a:r>
            <a:r>
              <a:rPr lang="en-US" sz="1600" dirty="0" smtClean="0">
                <a:latin typeface="Verdana"/>
                <a:cs typeface="Verdana"/>
              </a:rPr>
              <a:t>/</a:t>
            </a:r>
            <a:r>
              <a:rPr lang="en-US" sz="1600" i="1" dirty="0" smtClean="0">
                <a:latin typeface="Verdana"/>
                <a:cs typeface="Verdana"/>
              </a:rPr>
              <a:t>M</a:t>
            </a:r>
            <a:r>
              <a:rPr lang="en-US" sz="1600" i="1" baseline="-25000" dirty="0" smtClean="0">
                <a:latin typeface="Verdana"/>
                <a:cs typeface="Verdana"/>
              </a:rPr>
              <a:t>0</a:t>
            </a:r>
            <a:r>
              <a:rPr lang="en-US" sz="1600" i="1" baseline="30000" dirty="0" smtClean="0">
                <a:latin typeface="Verdana"/>
                <a:cs typeface="Verdana"/>
              </a:rPr>
              <a:t>a</a:t>
            </a:r>
          </a:p>
        </p:txBody>
      </p:sp>
      <p:grpSp>
        <p:nvGrpSpPr>
          <p:cNvPr id="3" name="Gruppieren 2"/>
          <p:cNvGrpSpPr/>
          <p:nvPr/>
        </p:nvGrpSpPr>
        <p:grpSpPr>
          <a:xfrm>
            <a:off x="2411760" y="2838558"/>
            <a:ext cx="1849537" cy="1598554"/>
            <a:chOff x="2411760" y="1254382"/>
            <a:chExt cx="1849537" cy="1598554"/>
          </a:xfrm>
        </p:grpSpPr>
        <p:pic>
          <p:nvPicPr>
            <p:cNvPr id="9" name="Picture 7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11760" y="1592936"/>
              <a:ext cx="1630588" cy="1260000"/>
            </a:xfrm>
            <a:prstGeom prst="rect">
              <a:avLst/>
            </a:prstGeom>
          </p:spPr>
        </p:pic>
        <p:pic>
          <p:nvPicPr>
            <p:cNvPr id="15" name="Picture 13"/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0341"/>
            <a:stretch/>
          </p:blipFill>
          <p:spPr>
            <a:xfrm rot="10800000">
              <a:off x="3915348" y="1816534"/>
              <a:ext cx="127000" cy="812801"/>
            </a:xfrm>
            <a:prstGeom prst="rect">
              <a:avLst/>
            </a:prstGeom>
          </p:spPr>
        </p:pic>
        <p:sp>
          <p:nvSpPr>
            <p:cNvPr id="22" name="TextBox 20"/>
            <p:cNvSpPr txBox="1"/>
            <p:nvPr/>
          </p:nvSpPr>
          <p:spPr>
            <a:xfrm>
              <a:off x="3978847" y="2485985"/>
              <a:ext cx="2824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Aft>
                  <a:spcPts val="1200"/>
                </a:spcAft>
              </a:pPr>
              <a:r>
                <a:rPr lang="en-US" sz="1200" dirty="0">
                  <a:latin typeface="Verdana"/>
                  <a:cs typeface="Verdana"/>
                </a:rPr>
                <a:t>2</a:t>
              </a:r>
              <a:endParaRPr lang="en-US" sz="1200" dirty="0" smtClean="0">
                <a:latin typeface="Verdana"/>
                <a:cs typeface="Verdana"/>
              </a:endParaRPr>
            </a:p>
          </p:txBody>
        </p:sp>
        <p:sp>
          <p:nvSpPr>
            <p:cNvPr id="23" name="TextBox 21"/>
            <p:cNvSpPr txBox="1"/>
            <p:nvPr/>
          </p:nvSpPr>
          <p:spPr>
            <a:xfrm>
              <a:off x="3978847" y="1678036"/>
              <a:ext cx="2824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Aft>
                  <a:spcPts val="1200"/>
                </a:spcAft>
              </a:pPr>
              <a:r>
                <a:rPr lang="en-US" sz="1200" dirty="0">
                  <a:latin typeface="Verdana"/>
                  <a:cs typeface="Verdana"/>
                </a:rPr>
                <a:t>5</a:t>
              </a:r>
              <a:endParaRPr lang="en-US" sz="1200" dirty="0" smtClean="0">
                <a:latin typeface="Verdana"/>
                <a:cs typeface="Verdana"/>
              </a:endParaRPr>
            </a:p>
          </p:txBody>
        </p:sp>
        <p:sp>
          <p:nvSpPr>
            <p:cNvPr id="33" name="TextBox 31"/>
            <p:cNvSpPr txBox="1"/>
            <p:nvPr/>
          </p:nvSpPr>
          <p:spPr>
            <a:xfrm>
              <a:off x="2732367" y="1254382"/>
              <a:ext cx="98937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Aft>
                  <a:spcPts val="1200"/>
                </a:spcAft>
              </a:pPr>
              <a:r>
                <a:rPr lang="en-US" sz="1600" i="1" dirty="0" smtClean="0">
                  <a:latin typeface="Verdana"/>
                  <a:cs typeface="Verdana"/>
                </a:rPr>
                <a:t>R</a:t>
              </a:r>
              <a:r>
                <a:rPr lang="en-US" sz="1600" i="1" baseline="-25000" dirty="0" smtClean="0">
                  <a:latin typeface="Verdana"/>
                  <a:cs typeface="Verdana"/>
                </a:rPr>
                <a:t>1</a:t>
              </a:r>
              <a:r>
                <a:rPr lang="en-US" sz="1600" i="1" baseline="30000" dirty="0" smtClean="0">
                  <a:latin typeface="Verdana"/>
                  <a:cs typeface="Verdana"/>
                </a:rPr>
                <a:t>a</a:t>
              </a:r>
              <a:r>
                <a:rPr lang="en-US" sz="1600" i="1" dirty="0" smtClean="0">
                  <a:latin typeface="Verdana"/>
                  <a:cs typeface="Verdana"/>
                </a:rPr>
                <a:t> </a:t>
              </a:r>
              <a:r>
                <a:rPr lang="en-US" sz="1600" dirty="0" smtClean="0">
                  <a:latin typeface="Verdana"/>
                  <a:cs typeface="Verdana"/>
                </a:rPr>
                <a:t>/ s</a:t>
              </a:r>
              <a:r>
                <a:rPr lang="en-US" sz="1600" baseline="30000" dirty="0" smtClean="0">
                  <a:latin typeface="Verdana"/>
                  <a:cs typeface="Verdana"/>
                </a:rPr>
                <a:t>-1</a:t>
              </a:r>
            </a:p>
          </p:txBody>
        </p:sp>
      </p:grpSp>
      <p:sp>
        <p:nvSpPr>
          <p:cNvPr id="34" name="TextBox 32"/>
          <p:cNvSpPr txBox="1"/>
          <p:nvPr/>
        </p:nvSpPr>
        <p:spPr>
          <a:xfrm>
            <a:off x="485564" y="2838558"/>
            <a:ext cx="11624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600" i="1" dirty="0" smtClean="0">
                <a:latin typeface="Verdana"/>
                <a:cs typeface="Verdana"/>
              </a:rPr>
              <a:t>RM</a:t>
            </a:r>
            <a:r>
              <a:rPr lang="en-US" sz="1600" i="1" baseline="-25000" dirty="0" smtClean="0">
                <a:latin typeface="Verdana"/>
                <a:cs typeface="Verdana"/>
              </a:rPr>
              <a:t>0</a:t>
            </a:r>
            <a:r>
              <a:rPr lang="en-US" sz="1600" i="1" baseline="30000" dirty="0" smtClean="0">
                <a:latin typeface="Verdana"/>
                <a:cs typeface="Verdana"/>
              </a:rPr>
              <a:t>a</a:t>
            </a:r>
            <a:r>
              <a:rPr lang="en-US" sz="1600" i="1" dirty="0" smtClean="0">
                <a:latin typeface="Verdana"/>
                <a:cs typeface="Verdana"/>
              </a:rPr>
              <a:t> </a:t>
            </a:r>
            <a:r>
              <a:rPr lang="en-US" sz="1600" dirty="0" smtClean="0">
                <a:latin typeface="Verdana"/>
                <a:cs typeface="Verdana"/>
              </a:rPr>
              <a:t>/ s</a:t>
            </a:r>
            <a:r>
              <a:rPr lang="en-US" sz="1600" baseline="30000" dirty="0" smtClean="0">
                <a:latin typeface="Verdana"/>
                <a:cs typeface="Verdana"/>
              </a:rPr>
              <a:t>-1</a:t>
            </a:r>
          </a:p>
        </p:txBody>
      </p:sp>
      <p:sp>
        <p:nvSpPr>
          <p:cNvPr id="36" name="TextBox 34"/>
          <p:cNvSpPr txBox="1"/>
          <p:nvPr/>
        </p:nvSpPr>
        <p:spPr>
          <a:xfrm>
            <a:off x="554494" y="4419991"/>
            <a:ext cx="10246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600" i="1" dirty="0" smtClean="0">
                <a:latin typeface="Verdana"/>
                <a:cs typeface="Verdana"/>
              </a:rPr>
              <a:t>T</a:t>
            </a:r>
            <a:r>
              <a:rPr lang="en-US" sz="1600" i="1" baseline="-25000" dirty="0" smtClean="0">
                <a:latin typeface="Verdana"/>
                <a:cs typeface="Verdana"/>
              </a:rPr>
              <a:t>2</a:t>
            </a:r>
            <a:r>
              <a:rPr lang="en-US" sz="1600" i="1" baseline="30000" dirty="0" smtClean="0">
                <a:latin typeface="Verdana"/>
                <a:cs typeface="Verdana"/>
              </a:rPr>
              <a:t>a</a:t>
            </a:r>
            <a:r>
              <a:rPr lang="en-US" sz="1600" i="1" dirty="0" smtClean="0">
                <a:latin typeface="Verdana"/>
                <a:cs typeface="Verdana"/>
              </a:rPr>
              <a:t> </a:t>
            </a:r>
            <a:r>
              <a:rPr lang="en-US" sz="1600" dirty="0" smtClean="0">
                <a:latin typeface="Verdana"/>
                <a:cs typeface="Verdana"/>
              </a:rPr>
              <a:t>/ </a:t>
            </a:r>
            <a:r>
              <a:rPr lang="en-US" sz="1600" dirty="0" err="1" smtClean="0">
                <a:latin typeface="Verdana"/>
                <a:cs typeface="Verdana"/>
              </a:rPr>
              <a:t>ms</a:t>
            </a:r>
            <a:endParaRPr lang="en-US" sz="1600" baseline="30000" dirty="0" smtClean="0">
              <a:latin typeface="Verdana"/>
              <a:cs typeface="Verdana"/>
            </a:endParaRPr>
          </a:p>
        </p:txBody>
      </p:sp>
      <p:sp>
        <p:nvSpPr>
          <p:cNvPr id="37" name="TextBox 35"/>
          <p:cNvSpPr txBox="1"/>
          <p:nvPr/>
        </p:nvSpPr>
        <p:spPr>
          <a:xfrm>
            <a:off x="2747595" y="4419991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600" i="1" dirty="0" smtClean="0">
                <a:latin typeface="Verdana"/>
                <a:cs typeface="Verdana"/>
              </a:rPr>
              <a:t>T</a:t>
            </a:r>
            <a:r>
              <a:rPr lang="en-US" sz="1600" i="1" baseline="-25000" dirty="0" smtClean="0">
                <a:latin typeface="Verdana"/>
                <a:cs typeface="Verdana"/>
              </a:rPr>
              <a:t>2</a:t>
            </a:r>
            <a:r>
              <a:rPr lang="en-US" sz="1600" i="1" baseline="30000" dirty="0" smtClean="0">
                <a:latin typeface="Verdana"/>
                <a:cs typeface="Verdana"/>
              </a:rPr>
              <a:t>b</a:t>
            </a:r>
            <a:r>
              <a:rPr lang="en-US" sz="1600" i="1" dirty="0" smtClean="0">
                <a:latin typeface="Verdana"/>
                <a:cs typeface="Verdana"/>
              </a:rPr>
              <a:t> </a:t>
            </a:r>
            <a:r>
              <a:rPr lang="en-US" sz="1600" dirty="0" smtClean="0">
                <a:latin typeface="Verdana"/>
                <a:cs typeface="Verdana"/>
              </a:rPr>
              <a:t>/ µs</a:t>
            </a:r>
            <a:endParaRPr lang="en-US" sz="1600" baseline="30000" dirty="0" smtClean="0"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4251772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3D </a:t>
            </a:r>
            <a:r>
              <a:rPr lang="en-US" i="1" dirty="0" smtClean="0"/>
              <a:t>R</a:t>
            </a:r>
            <a:r>
              <a:rPr lang="en-US" baseline="-25000" dirty="0" smtClean="0"/>
              <a:t>1</a:t>
            </a:r>
            <a:r>
              <a:rPr lang="en-US" i="1" baseline="30000" dirty="0" smtClean="0"/>
              <a:t>obs</a:t>
            </a:r>
            <a:r>
              <a:rPr lang="en-US" dirty="0" smtClean="0"/>
              <a:t> Maps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988840"/>
            <a:ext cx="2674639" cy="2066767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i="1" dirty="0" smtClean="0"/>
              <a:t>R</a:t>
            </a:r>
            <a:r>
              <a:rPr lang="en-US" i="1" baseline="-25000" dirty="0" smtClean="0"/>
              <a:t>1</a:t>
            </a:r>
            <a:r>
              <a:rPr lang="en-US" dirty="0" smtClean="0"/>
              <a:t> map @ 7T: MP2RAGE </a:t>
            </a:r>
            <a:br>
              <a:rPr lang="en-US" dirty="0" smtClean="0"/>
            </a:br>
            <a:r>
              <a:rPr lang="en-US" sz="1800" dirty="0" smtClean="0"/>
              <a:t>TI</a:t>
            </a:r>
            <a:r>
              <a:rPr lang="en-US" sz="1800" baseline="-25000" dirty="0" smtClean="0"/>
              <a:t>1</a:t>
            </a:r>
            <a:r>
              <a:rPr lang="en-US" sz="1800" dirty="0" smtClean="0"/>
              <a:t> 250 </a:t>
            </a:r>
            <a:r>
              <a:rPr lang="en-US" sz="1800" dirty="0" err="1" smtClean="0"/>
              <a:t>ms</a:t>
            </a:r>
            <a:r>
              <a:rPr lang="en-US" sz="1800" dirty="0" smtClean="0"/>
              <a:t>, TI</a:t>
            </a:r>
            <a:r>
              <a:rPr lang="en-US" sz="1800" baseline="-25000" dirty="0" smtClean="0"/>
              <a:t>2</a:t>
            </a:r>
            <a:r>
              <a:rPr lang="en-US" sz="1800" dirty="0"/>
              <a:t> </a:t>
            </a:r>
            <a:r>
              <a:rPr lang="en-US" sz="1800" dirty="0" smtClean="0"/>
              <a:t>900 </a:t>
            </a:r>
            <a:r>
              <a:rPr lang="en-US" sz="1800" dirty="0" err="1" smtClean="0"/>
              <a:t>ms.</a:t>
            </a:r>
            <a:endParaRPr lang="en-US" dirty="0" smtClean="0"/>
          </a:p>
          <a:p>
            <a:r>
              <a:rPr lang="en-US" i="1" dirty="0" smtClean="0"/>
              <a:t>R</a:t>
            </a:r>
            <a:r>
              <a:rPr lang="en-US" i="1" baseline="-25000" dirty="0" smtClean="0"/>
              <a:t>1</a:t>
            </a:r>
            <a:r>
              <a:rPr lang="en-US" dirty="0" smtClean="0"/>
              <a:t> </a:t>
            </a:r>
            <a:r>
              <a:rPr lang="en-US" dirty="0"/>
              <a:t>map @ </a:t>
            </a:r>
            <a:r>
              <a:rPr lang="en-US" dirty="0" smtClean="0"/>
              <a:t>3T: FLASH</a:t>
            </a:r>
            <a:br>
              <a:rPr lang="en-US" dirty="0" smtClean="0"/>
            </a:br>
            <a:r>
              <a:rPr lang="en-US" sz="1800" dirty="0" smtClean="0">
                <a:cs typeface="Arial" panose="020B0604020202020204" pitchFamily="34" charset="0"/>
              </a:rPr>
              <a:t>multiple </a:t>
            </a:r>
            <a:r>
              <a:rPr lang="el-G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de-DE" sz="1800" dirty="0" smtClean="0">
                <a:cs typeface="Arial" panose="020B0604020202020204" pitchFamily="34" charset="0"/>
              </a:rPr>
              <a:t> </a:t>
            </a:r>
            <a:r>
              <a:rPr lang="de-DE" sz="1800" dirty="0" err="1" smtClean="0">
                <a:cs typeface="Arial" panose="020B0604020202020204" pitchFamily="34" charset="0"/>
              </a:rPr>
              <a:t>and</a:t>
            </a:r>
            <a:r>
              <a:rPr lang="de-DE" sz="1800" dirty="0" smtClean="0">
                <a:cs typeface="Arial" panose="020B0604020202020204" pitchFamily="34" charset="0"/>
              </a:rPr>
              <a:t> TR</a:t>
            </a:r>
            <a:r>
              <a:rPr lang="en-US" sz="1800" dirty="0">
                <a:cs typeface="Arial" panose="020B0604020202020204" pitchFamily="34" charset="0"/>
              </a:rPr>
              <a:t>.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005064"/>
            <a:ext cx="2674164" cy="20664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50253" y="1556791"/>
            <a:ext cx="150874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200" i="1" dirty="0" smtClean="0">
                <a:latin typeface="Verdana"/>
                <a:cs typeface="Verdana"/>
              </a:rPr>
              <a:t>R</a:t>
            </a:r>
            <a:r>
              <a:rPr lang="en-US" sz="2200" i="1" baseline="-25000" dirty="0" smtClean="0">
                <a:latin typeface="Verdana"/>
                <a:cs typeface="Verdana"/>
              </a:rPr>
              <a:t>1</a:t>
            </a:r>
            <a:r>
              <a:rPr lang="en-US" sz="2200" i="1" baseline="30000" dirty="0" smtClean="0">
                <a:latin typeface="Verdana"/>
                <a:cs typeface="Verdana"/>
              </a:rPr>
              <a:t>obs</a:t>
            </a:r>
            <a:r>
              <a:rPr lang="en-US" sz="2200" dirty="0" smtClean="0">
                <a:latin typeface="Verdana"/>
                <a:cs typeface="Verdana"/>
              </a:rPr>
              <a:t> / s</a:t>
            </a:r>
            <a:r>
              <a:rPr lang="en-US" sz="2200" baseline="30000" dirty="0" smtClean="0">
                <a:latin typeface="Verdana"/>
                <a:cs typeface="Verdana"/>
              </a:rPr>
              <a:t>-1</a:t>
            </a:r>
            <a:endParaRPr lang="en-US" sz="2200" i="1" baseline="30000" dirty="0" smtClean="0">
              <a:latin typeface="Verdana"/>
              <a:cs typeface="Verdan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7544" y="1987679"/>
            <a:ext cx="705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dirty="0" smtClean="0">
                <a:solidFill>
                  <a:schemeClr val="accent3"/>
                </a:solidFill>
                <a:latin typeface="Verdana"/>
                <a:cs typeface="Verdana"/>
              </a:rPr>
              <a:t>@7T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67544" y="4005064"/>
            <a:ext cx="705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dirty="0" smtClean="0">
                <a:solidFill>
                  <a:schemeClr val="accent3"/>
                </a:solidFill>
                <a:latin typeface="Verdana"/>
                <a:cs typeface="Verdana"/>
              </a:rPr>
              <a:t>@3T</a:t>
            </a:r>
          </a:p>
        </p:txBody>
      </p:sp>
      <p:pic>
        <p:nvPicPr>
          <p:cNvPr id="11" name="Content Placeholder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flipV="1">
            <a:off x="2954396" y="2357011"/>
            <a:ext cx="187311" cy="119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3143212" y="3340367"/>
            <a:ext cx="36420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200" dirty="0" smtClean="0">
                <a:latin typeface="Verdana"/>
                <a:cs typeface="Verdana"/>
              </a:rPr>
              <a:t>0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143212" y="2168286"/>
            <a:ext cx="36420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200" dirty="0" smtClean="0">
                <a:latin typeface="Verdana"/>
                <a:cs typeface="Verdana"/>
              </a:rPr>
              <a:t>3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143212" y="4187345"/>
            <a:ext cx="36420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200" dirty="0" smtClean="0">
                <a:latin typeface="Verdana"/>
                <a:cs typeface="Verdana"/>
              </a:rPr>
              <a:t>4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143212" y="5301208"/>
            <a:ext cx="36420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200" dirty="0" smtClean="0">
                <a:latin typeface="Verdana"/>
                <a:cs typeface="Verdana"/>
              </a:rPr>
              <a:t>1</a:t>
            </a:r>
          </a:p>
        </p:txBody>
      </p:sp>
      <p:pic>
        <p:nvPicPr>
          <p:cNvPr id="17" name="Content Placeholder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flipV="1">
            <a:off x="2954396" y="4374396"/>
            <a:ext cx="187311" cy="119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pic>
    </p:spTree>
    <p:extLst>
      <p:ext uri="{BB962C8B-B14F-4D97-AF65-F5344CB8AC3E}">
        <p14:creationId xmlns:p14="http://schemas.microsoft.com/office/powerpoint/2010/main" val="1414706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Image Registration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Blockface</a:t>
            </a:r>
            <a:r>
              <a:rPr lang="en-US" dirty="0" smtClean="0"/>
              <a:t> volume as reference frame.</a:t>
            </a:r>
          </a:p>
          <a:p>
            <a:r>
              <a:rPr lang="en-US" dirty="0" smtClean="0"/>
              <a:t>Slice-wise affine registration of histology.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i="0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302813"/>
            <a:ext cx="4038600" cy="3120736"/>
          </a:xfrm>
        </p:spPr>
      </p:pic>
      <p:sp>
        <p:nvSpPr>
          <p:cNvPr id="3" name="TextBox 2"/>
          <p:cNvSpPr txBox="1"/>
          <p:nvPr/>
        </p:nvSpPr>
        <p:spPr>
          <a:xfrm>
            <a:off x="1648272" y="1895791"/>
            <a:ext cx="152638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200" dirty="0" err="1" smtClean="0">
                <a:latin typeface="Verdana"/>
                <a:cs typeface="Verdana"/>
              </a:rPr>
              <a:t>Blockface</a:t>
            </a:r>
            <a:endParaRPr lang="en-US" sz="2200" dirty="0" smtClean="0"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225138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Image Registration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Blockface</a:t>
            </a:r>
            <a:r>
              <a:rPr lang="en-US" dirty="0" smtClean="0"/>
              <a:t> volume as reference frame.</a:t>
            </a:r>
          </a:p>
          <a:p>
            <a:r>
              <a:rPr lang="en-US" dirty="0" smtClean="0"/>
              <a:t>Slice-wise affine registration of histology.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i="0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>
                        <a14:foregroundMark x1="25108" y1="76190" x2="30087" y2="84314"/>
                        <a14:foregroundMark x1="27056" y1="81793" x2="24675" y2="83473"/>
                        <a14:foregroundMark x1="17316" y1="68067" x2="17316" y2="68067"/>
                        <a14:foregroundMark x1="22727" y1="37535" x2="22727" y2="37535"/>
                        <a14:foregroundMark x1="66017" y1="87395" x2="66017" y2="87395"/>
                        <a14:foregroundMark x1="70346" y1="87115" x2="70346" y2="87115"/>
                        <a14:foregroundMark x1="74675" y1="85714" x2="74675" y2="85714"/>
                        <a14:foregroundMark x1="77489" y1="82353" x2="77489" y2="82353"/>
                        <a14:foregroundMark x1="76407" y1="85994" x2="76407" y2="85994"/>
                        <a14:foregroundMark x1="77922" y1="84314" x2="77922" y2="84314"/>
                        <a14:foregroundMark x1="79004" y1="82633" x2="79004" y2="82633"/>
                        <a14:foregroundMark x1="82251" y1="75350" x2="82251" y2="75350"/>
                        <a14:foregroundMark x1="86147" y1="66387" x2="86147" y2="66387"/>
                        <a14:foregroundMark x1="84416" y1="71989" x2="84416" y2="71989"/>
                        <a14:foregroundMark x1="82900" y1="78151" x2="82900" y2="78151"/>
                        <a14:foregroundMark x1="50866" y1="45938" x2="50866" y2="45938"/>
                        <a14:foregroundMark x1="53680" y1="47899" x2="53680" y2="47899"/>
                        <a14:foregroundMark x1="56926" y1="41737" x2="56926" y2="4173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302813"/>
            <a:ext cx="4038599" cy="3120736"/>
          </a:xfrm>
          <a:solidFill>
            <a:srgbClr val="131313"/>
          </a:solidFill>
        </p:spPr>
      </p:pic>
      <p:sp>
        <p:nvSpPr>
          <p:cNvPr id="6" name="TextBox 5"/>
          <p:cNvSpPr txBox="1"/>
          <p:nvPr/>
        </p:nvSpPr>
        <p:spPr>
          <a:xfrm>
            <a:off x="1056078" y="1895790"/>
            <a:ext cx="284084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200" dirty="0" err="1" smtClean="0">
                <a:latin typeface="Verdana"/>
                <a:cs typeface="Verdana"/>
              </a:rPr>
              <a:t>Gallyas</a:t>
            </a:r>
            <a:r>
              <a:rPr lang="en-US" sz="2200" dirty="0" smtClean="0">
                <a:latin typeface="Verdana"/>
                <a:cs typeface="Verdana"/>
              </a:rPr>
              <a:t> silver stain</a:t>
            </a:r>
          </a:p>
        </p:txBody>
      </p:sp>
    </p:spTree>
    <p:extLst>
      <p:ext uri="{BB962C8B-B14F-4D97-AF65-F5344CB8AC3E}">
        <p14:creationId xmlns:p14="http://schemas.microsoft.com/office/powerpoint/2010/main" val="2069708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Image Registration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172272" cy="4525963"/>
          </a:xfrm>
        </p:spPr>
        <p:txBody>
          <a:bodyPr>
            <a:normAutofit/>
          </a:bodyPr>
          <a:lstStyle/>
          <a:p>
            <a:r>
              <a:rPr lang="en-US" dirty="0" err="1" smtClean="0">
                <a:solidFill>
                  <a:schemeClr val="bg2"/>
                </a:solidFill>
              </a:rPr>
              <a:t>Blockface</a:t>
            </a:r>
            <a:r>
              <a:rPr lang="en-US" dirty="0" smtClean="0">
                <a:solidFill>
                  <a:schemeClr val="bg2"/>
                </a:solidFill>
              </a:rPr>
              <a:t> volume as reference frame.</a:t>
            </a:r>
          </a:p>
          <a:p>
            <a:r>
              <a:rPr lang="en-US" dirty="0" smtClean="0">
                <a:solidFill>
                  <a:schemeClr val="bg2"/>
                </a:solidFill>
              </a:rPr>
              <a:t>Slice-wise affine registration of histology.</a:t>
            </a:r>
          </a:p>
          <a:p>
            <a:r>
              <a:rPr lang="en-US" dirty="0" smtClean="0"/>
              <a:t>Non-linear registration of all parameter maps acquired at 3T.</a:t>
            </a:r>
          </a:p>
          <a:p>
            <a:r>
              <a:rPr lang="en-US" dirty="0" smtClean="0"/>
              <a:t>Linear registration of</a:t>
            </a:r>
            <a:br>
              <a:rPr lang="en-US" dirty="0" smtClean="0"/>
            </a:br>
            <a:r>
              <a:rPr lang="en-US" i="1" dirty="0" smtClean="0"/>
              <a:t>R</a:t>
            </a:r>
            <a:r>
              <a:rPr lang="en-US" baseline="-25000" dirty="0" smtClean="0"/>
              <a:t>1</a:t>
            </a:r>
            <a:r>
              <a:rPr lang="en-US" i="1" baseline="30000" dirty="0" smtClean="0"/>
              <a:t>obs</a:t>
            </a:r>
            <a:r>
              <a:rPr lang="en-US" dirty="0" smtClean="0"/>
              <a:t> map acquired at 7T.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i="0" dirty="0"/>
          </a:p>
        </p:txBody>
      </p:sp>
      <p:pic>
        <p:nvPicPr>
          <p:cNvPr id="6" name="Content Placeholder 7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302813"/>
            <a:ext cx="4038599" cy="3120736"/>
          </a:xfrm>
        </p:spPr>
      </p:pic>
      <p:sp>
        <p:nvSpPr>
          <p:cNvPr id="7" name="TextBox 6"/>
          <p:cNvSpPr txBox="1"/>
          <p:nvPr/>
        </p:nvSpPr>
        <p:spPr>
          <a:xfrm>
            <a:off x="1648272" y="1895789"/>
            <a:ext cx="169950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200" i="1" dirty="0" smtClean="0">
                <a:latin typeface="Verdana"/>
                <a:cs typeface="Verdana"/>
              </a:rPr>
              <a:t>T</a:t>
            </a:r>
            <a:r>
              <a:rPr lang="en-US" sz="2200" i="1" baseline="-25000" dirty="0" smtClean="0">
                <a:latin typeface="Verdana"/>
                <a:cs typeface="Verdana"/>
              </a:rPr>
              <a:t>1</a:t>
            </a:r>
            <a:r>
              <a:rPr lang="en-US" sz="2200" i="1" baseline="30000" dirty="0" smtClean="0">
                <a:latin typeface="Verdana"/>
                <a:cs typeface="Verdana"/>
              </a:rPr>
              <a:t>obs</a:t>
            </a:r>
            <a:r>
              <a:rPr lang="en-US" sz="2200" dirty="0" smtClean="0">
                <a:latin typeface="Verdana"/>
                <a:cs typeface="Verdana"/>
              </a:rPr>
              <a:t> @ 3T</a:t>
            </a:r>
          </a:p>
        </p:txBody>
      </p:sp>
    </p:spTree>
    <p:extLst>
      <p:ext uri="{BB962C8B-B14F-4D97-AF65-F5344CB8AC3E}">
        <p14:creationId xmlns:p14="http://schemas.microsoft.com/office/powerpoint/2010/main" val="893366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3587353"/>
            <a:ext cx="8229600" cy="2540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500" dirty="0" smtClean="0">
                <a:solidFill>
                  <a:srgbClr val="FFFFFF"/>
                </a:solidFill>
              </a:rPr>
              <a:t>Speaker Name: Henrik </a:t>
            </a:r>
            <a:r>
              <a:rPr lang="en-US" sz="2500" dirty="0" err="1" smtClean="0">
                <a:solidFill>
                  <a:srgbClr val="FFFFFF"/>
                </a:solidFill>
              </a:rPr>
              <a:t>Marschner</a:t>
            </a:r>
            <a:endParaRPr lang="en-US" sz="2500" dirty="0" smtClean="0">
              <a:solidFill>
                <a:srgbClr val="FFFFFF"/>
              </a:solidFill>
            </a:endParaRPr>
          </a:p>
          <a:p>
            <a:endParaRPr lang="en-US" sz="2500" dirty="0" smtClean="0">
              <a:solidFill>
                <a:srgbClr val="FFFFFF"/>
              </a:solidFill>
            </a:endParaRPr>
          </a:p>
          <a:p>
            <a:pPr marL="0" indent="0">
              <a:buNone/>
            </a:pPr>
            <a:r>
              <a:rPr lang="en-US" sz="2500" dirty="0" smtClean="0">
                <a:solidFill>
                  <a:srgbClr val="FFFFFF"/>
                </a:solidFill>
              </a:rPr>
              <a:t>I have no </a:t>
            </a:r>
            <a:r>
              <a:rPr lang="en-US" sz="2500" dirty="0" smtClean="0"/>
              <a:t>financial interests or relationships </a:t>
            </a:r>
            <a:r>
              <a:rPr lang="en-US" sz="2500" dirty="0" smtClean="0">
                <a:solidFill>
                  <a:srgbClr val="FFFFFF"/>
                </a:solidFill>
              </a:rPr>
              <a:t>to disclose with regard to the subject matter of this presentation.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20" y="1"/>
            <a:ext cx="4118620" cy="198747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0" y="1946237"/>
            <a:ext cx="9144000" cy="111163"/>
          </a:xfrm>
          <a:prstGeom prst="rect">
            <a:avLst/>
          </a:prstGeom>
          <a:gradFill>
            <a:gsLst>
              <a:gs pos="50000">
                <a:schemeClr val="bg1"/>
              </a:gs>
              <a:gs pos="100000">
                <a:srgbClr val="C00000"/>
              </a:gs>
              <a:gs pos="0">
                <a:schemeClr val="tx1">
                  <a:lumMod val="50000"/>
                </a:schemeClr>
              </a:gs>
            </a:gsLst>
            <a:path path="circle">
              <a:fillToRect r="100000" b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18903" y="2813448"/>
            <a:ext cx="8106194" cy="123110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endParaRPr lang="en-US" sz="5400" b="1" dirty="0">
              <a:ln/>
              <a:solidFill>
                <a:srgbClr val="C0504D"/>
              </a:solidFill>
              <a:ea typeface="ＭＳ Ｐゴシック" pitchFamily="34" charset="-128"/>
              <a:cs typeface="Arial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85800" y="2286001"/>
            <a:ext cx="77724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3200" b="1" kern="0" dirty="0" smtClean="0">
                <a:solidFill>
                  <a:srgbClr val="FFFFFF"/>
                </a:solidFill>
                <a:latin typeface="Avenir LT Std 65 Medium" pitchFamily="34" charset="0"/>
                <a:ea typeface="ＭＳ Ｐゴシック" pitchFamily="34" charset="-128"/>
                <a:cs typeface="Arial" charset="0"/>
              </a:rPr>
              <a:t>Declaration of</a:t>
            </a:r>
            <a:br>
              <a:rPr lang="en-US" sz="3200" b="1" kern="0" dirty="0" smtClean="0">
                <a:solidFill>
                  <a:srgbClr val="FFFFFF"/>
                </a:solidFill>
                <a:latin typeface="Avenir LT Std 65 Medium" pitchFamily="34" charset="0"/>
                <a:ea typeface="ＭＳ Ｐゴシック" pitchFamily="34" charset="-128"/>
                <a:cs typeface="Arial" charset="0"/>
              </a:rPr>
            </a:br>
            <a:r>
              <a:rPr lang="en-US" sz="3200" b="1" kern="0" dirty="0" smtClean="0">
                <a:solidFill>
                  <a:srgbClr val="FFFFFF"/>
                </a:solidFill>
                <a:latin typeface="Avenir LT Std 65 Medium" pitchFamily="34" charset="0"/>
                <a:ea typeface="ＭＳ Ｐゴシック" pitchFamily="34" charset="-128"/>
                <a:cs typeface="Arial" charset="0"/>
              </a:rPr>
              <a:t>Financial Interests or Relationships</a:t>
            </a:r>
            <a:endParaRPr lang="en-US" sz="3200" kern="0" dirty="0" smtClean="0">
              <a:solidFill>
                <a:sysClr val="windowText" lastClr="000000"/>
              </a:solidFill>
              <a:ea typeface="ＭＳ Ｐゴシック" pitchFamily="34" charset="-128"/>
              <a:cs typeface="Arial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114800" y="2"/>
            <a:ext cx="5029200" cy="19462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41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Pixel-wise Parameter Comparisons</a:t>
            </a:r>
          </a:p>
        </p:txBody>
      </p:sp>
      <p:sp>
        <p:nvSpPr>
          <p:cNvPr id="20" name="Textplatzhalter 19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35" name="Gruppieren 34"/>
          <p:cNvGrpSpPr/>
          <p:nvPr/>
        </p:nvGrpSpPr>
        <p:grpSpPr>
          <a:xfrm>
            <a:off x="132578" y="1693233"/>
            <a:ext cx="4517185" cy="3311274"/>
            <a:chOff x="132578" y="1693233"/>
            <a:chExt cx="4517185" cy="3311274"/>
          </a:xfrm>
        </p:grpSpPr>
        <p:pic>
          <p:nvPicPr>
            <p:cNvPr id="21" name="Content Placeholder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4242" y="1791224"/>
              <a:ext cx="4038600" cy="3118465"/>
            </a:xfrm>
            <a:prstGeom prst="rect">
              <a:avLst/>
            </a:prstGeom>
          </p:spPr>
        </p:pic>
        <p:sp>
          <p:nvSpPr>
            <p:cNvPr id="22" name="Rectangle 2"/>
            <p:cNvSpPr/>
            <p:nvPr/>
          </p:nvSpPr>
          <p:spPr bwMode="auto">
            <a:xfrm>
              <a:off x="132578" y="1693233"/>
              <a:ext cx="2088232" cy="165618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rtlCol="0" anchor="ctr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23" name="Rectangle 6"/>
            <p:cNvSpPr/>
            <p:nvPr/>
          </p:nvSpPr>
          <p:spPr bwMode="auto">
            <a:xfrm>
              <a:off x="2217288" y="3348323"/>
              <a:ext cx="2088232" cy="165618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rtlCol="0" anchor="ctr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pic>
          <p:nvPicPr>
            <p:cNvPr id="24" name="Content Placeholder 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V="1">
              <a:off x="2090288" y="3708363"/>
              <a:ext cx="127000" cy="812800"/>
            </a:xfrm>
            <a:prstGeom prst="rect">
              <a:avLst/>
            </a:prstGeom>
          </p:spPr>
        </p:pic>
        <p:pic>
          <p:nvPicPr>
            <p:cNvPr id="25" name="Content Placeholder 7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3036"/>
            <a:stretch/>
          </p:blipFill>
          <p:spPr bwMode="auto">
            <a:xfrm flipV="1">
              <a:off x="4104553" y="2114923"/>
              <a:ext cx="127561" cy="81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FAA26D3D-D897-4be2-8F04-BA451C77F1D7}">
                <ma14:placeholderFlag xmlns="" xmlns:ma14="http://schemas.microsoft.com/office/mac/drawingml/2011/main" val="1"/>
              </a:ext>
            </a:extLst>
          </p:spPr>
        </p:pic>
        <p:cxnSp>
          <p:nvCxnSpPr>
            <p:cNvPr id="26" name="Straight Connector 10"/>
            <p:cNvCxnSpPr/>
            <p:nvPr/>
          </p:nvCxnSpPr>
          <p:spPr>
            <a:xfrm>
              <a:off x="4168053" y="2928523"/>
              <a:ext cx="108000" cy="0"/>
            </a:xfrm>
            <a:prstGeom prst="line">
              <a:avLst/>
            </a:prstGeom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7" name="Straight Connector 11"/>
            <p:cNvCxnSpPr/>
            <p:nvPr/>
          </p:nvCxnSpPr>
          <p:spPr>
            <a:xfrm>
              <a:off x="4170238" y="2118844"/>
              <a:ext cx="108000" cy="0"/>
            </a:xfrm>
            <a:prstGeom prst="line">
              <a:avLst/>
            </a:prstGeom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28" name="TextBox 12"/>
            <p:cNvSpPr txBox="1"/>
            <p:nvPr/>
          </p:nvSpPr>
          <p:spPr>
            <a:xfrm>
              <a:off x="4195191" y="2805412"/>
              <a:ext cx="26642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Aft>
                  <a:spcPts val="1200"/>
                </a:spcAft>
              </a:pPr>
              <a:r>
                <a:rPr lang="en-US" sz="1000" dirty="0" smtClean="0">
                  <a:latin typeface="Verdana"/>
                  <a:cs typeface="Verdana"/>
                </a:rPr>
                <a:t>1</a:t>
              </a:r>
            </a:p>
          </p:txBody>
        </p:sp>
        <p:sp>
          <p:nvSpPr>
            <p:cNvPr id="29" name="TextBox 13"/>
            <p:cNvSpPr txBox="1"/>
            <p:nvPr/>
          </p:nvSpPr>
          <p:spPr>
            <a:xfrm>
              <a:off x="4195191" y="1995733"/>
              <a:ext cx="26642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Aft>
                  <a:spcPts val="1200"/>
                </a:spcAft>
              </a:pPr>
              <a:r>
                <a:rPr lang="en-US" sz="1000" dirty="0" smtClean="0">
                  <a:latin typeface="Verdana"/>
                  <a:cs typeface="Verdana"/>
                </a:rPr>
                <a:t>3</a:t>
              </a:r>
            </a:p>
          </p:txBody>
        </p:sp>
        <p:sp>
          <p:nvSpPr>
            <p:cNvPr id="30" name="TextBox 14"/>
            <p:cNvSpPr txBox="1"/>
            <p:nvPr/>
          </p:nvSpPr>
          <p:spPr>
            <a:xfrm>
              <a:off x="4304797" y="2398612"/>
              <a:ext cx="34496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Aft>
                  <a:spcPts val="1200"/>
                </a:spcAft>
              </a:pPr>
              <a:r>
                <a:rPr lang="en-US" sz="1000" dirty="0" smtClean="0">
                  <a:latin typeface="Verdana"/>
                  <a:cs typeface="Verdana"/>
                </a:rPr>
                <a:t>s</a:t>
              </a:r>
              <a:r>
                <a:rPr lang="en-US" sz="1000" baseline="30000" dirty="0" smtClean="0">
                  <a:latin typeface="Verdana"/>
                  <a:cs typeface="Verdana"/>
                </a:rPr>
                <a:t>-1</a:t>
              </a:r>
            </a:p>
          </p:txBody>
        </p:sp>
        <p:cxnSp>
          <p:nvCxnSpPr>
            <p:cNvPr id="31" name="Straight Connector 15"/>
            <p:cNvCxnSpPr/>
            <p:nvPr/>
          </p:nvCxnSpPr>
          <p:spPr>
            <a:xfrm>
              <a:off x="2154112" y="4520075"/>
              <a:ext cx="108000" cy="0"/>
            </a:xfrm>
            <a:prstGeom prst="line">
              <a:avLst/>
            </a:prstGeom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32" name="TextBox 16"/>
            <p:cNvSpPr txBox="1"/>
            <p:nvPr/>
          </p:nvSpPr>
          <p:spPr>
            <a:xfrm>
              <a:off x="2181594" y="4396964"/>
              <a:ext cx="39466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Aft>
                  <a:spcPts val="1200"/>
                </a:spcAft>
              </a:pPr>
              <a:r>
                <a:rPr lang="en-US" sz="1000" dirty="0" smtClean="0">
                  <a:latin typeface="Verdana"/>
                  <a:cs typeface="Verdana"/>
                </a:rPr>
                <a:t>0.0</a:t>
              </a:r>
            </a:p>
          </p:txBody>
        </p:sp>
        <p:cxnSp>
          <p:nvCxnSpPr>
            <p:cNvPr id="33" name="Straight Connector 17"/>
            <p:cNvCxnSpPr/>
            <p:nvPr/>
          </p:nvCxnSpPr>
          <p:spPr>
            <a:xfrm>
              <a:off x="2154112" y="3735275"/>
              <a:ext cx="108000" cy="0"/>
            </a:xfrm>
            <a:prstGeom prst="line">
              <a:avLst/>
            </a:prstGeom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34" name="TextBox 18"/>
            <p:cNvSpPr txBox="1"/>
            <p:nvPr/>
          </p:nvSpPr>
          <p:spPr>
            <a:xfrm>
              <a:off x="2185664" y="3612164"/>
              <a:ext cx="39466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Aft>
                  <a:spcPts val="1200"/>
                </a:spcAft>
              </a:pPr>
              <a:r>
                <a:rPr lang="en-US" sz="1000" dirty="0" smtClean="0">
                  <a:latin typeface="Verdana"/>
                  <a:cs typeface="Verdana"/>
                </a:rPr>
                <a:t>0.4</a:t>
              </a:r>
            </a:p>
          </p:txBody>
        </p:sp>
      </p:grpSp>
      <p:pic>
        <p:nvPicPr>
          <p:cNvPr id="36" name="Content Placeholder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56558" y="1100581"/>
            <a:ext cx="6030885" cy="4656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pic>
    </p:spTree>
    <p:extLst>
      <p:ext uri="{BB962C8B-B14F-4D97-AF65-F5344CB8AC3E}">
        <p14:creationId xmlns:p14="http://schemas.microsoft.com/office/powerpoint/2010/main" val="3701108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344 0.02014 C 0.01632 0.02963 0.00729 0.03565 -0.00052 0.04375 C -0.00712 0.05046 -0.01372 0.05949 -0.0224 0.06181 C -0.03021 0.06389 -0.0375 0.06597 -0.04531 0.06736 C -0.05017 0.06829 -0.0599 0.07014 -0.0599 0.07037 C -0.06493 0.07245 -0.07031 0.07292 -0.07552 0.07431 C -0.08802 0.07384 -0.10052 0.07384 -0.11302 0.07292 C -0.12604 0.07176 -0.13785 0.06412 -0.15052 0.06181 C -0.15365 0.06042 -0.15677 0.0588 -0.1599 0.05764 C -0.16267 0.05648 -0.16823 0.05486 -0.16823 0.05509 C -0.17691 0.0463 -0.18819 0.04444 -0.19844 0.04097 C -0.20035 0.03935 -0.20295 0.03866 -0.20469 0.03681 C -0.21146 0.02963 -0.20208 0.03472 -0.2099 0.03125 C -0.21285 0.02546 -0.21528 0.02546 -0.21927 0.02153 C -0.22604 0.01505 -0.21875 0.01898 -0.22552 0.01597 C -0.22917 0.0088 -0.23767 0.00556 -0.24323 0.00069 C -0.24531 -0.00116 -0.24948 -0.00486 -0.24948 -0.00463 L -0.2599 -0.01042 " pathEditMode="relative" rAng="0" ptsTypes="ffffffffffffffffAA">
                                      <p:cBhvr>
                                        <p:cTn id="6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167" y="118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36"/>
                                        </p:tgtEl>
                                      </p:cBhvr>
                                      <p:by x="68000" y="68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0" presetClass="exit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Pixel-wise Comparisons: </a:t>
            </a:r>
            <a:r>
              <a:rPr lang="en-US" i="1" dirty="0"/>
              <a:t>M</a:t>
            </a:r>
            <a:r>
              <a:rPr lang="en-US" i="1" baseline="-25000" dirty="0"/>
              <a:t>0</a:t>
            </a:r>
            <a:r>
              <a:rPr lang="en-US" i="1" baseline="30000" dirty="0"/>
              <a:t>b</a:t>
            </a:r>
            <a:r>
              <a:rPr lang="en-US" i="1" dirty="0"/>
              <a:t>/M</a:t>
            </a:r>
            <a:r>
              <a:rPr lang="en-US" i="1" baseline="-25000" dirty="0"/>
              <a:t>0</a:t>
            </a:r>
            <a:r>
              <a:rPr lang="en-US" i="1" baseline="30000" dirty="0"/>
              <a:t>a</a:t>
            </a:r>
            <a:r>
              <a:rPr lang="en-US" dirty="0"/>
              <a:t> </a:t>
            </a:r>
            <a:r>
              <a:rPr lang="en-US" dirty="0" smtClean="0"/>
              <a:t>&amp; </a:t>
            </a:r>
            <a:r>
              <a:rPr lang="en-US" i="1" dirty="0"/>
              <a:t>R</a:t>
            </a:r>
            <a:r>
              <a:rPr lang="en-US" i="1" baseline="-25000" dirty="0"/>
              <a:t>1</a:t>
            </a:r>
            <a:r>
              <a:rPr lang="en-US" i="1" baseline="30000" dirty="0"/>
              <a:t>obs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242" y="1791224"/>
            <a:ext cx="4038600" cy="3118465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2"/>
          <p:cNvSpPr/>
          <p:nvPr/>
        </p:nvSpPr>
        <p:spPr bwMode="auto">
          <a:xfrm>
            <a:off x="132578" y="1693233"/>
            <a:ext cx="2088232" cy="165618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rtlCol="0" anchor="ctr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2217288" y="3348323"/>
            <a:ext cx="2088232" cy="165618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rtlCol="0" anchor="ctr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2090288" y="3708363"/>
            <a:ext cx="127000" cy="812800"/>
          </a:xfrm>
        </p:spPr>
      </p:pic>
      <p:pic>
        <p:nvPicPr>
          <p:cNvPr id="9" name="Content Placeholder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036"/>
          <a:stretch/>
        </p:blipFill>
        <p:spPr bwMode="auto">
          <a:xfrm flipV="1">
            <a:off x="4104553" y="2114923"/>
            <a:ext cx="127561" cy="81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pic>
      <p:cxnSp>
        <p:nvCxnSpPr>
          <p:cNvPr id="11" name="Straight Connector 10"/>
          <p:cNvCxnSpPr/>
          <p:nvPr/>
        </p:nvCxnSpPr>
        <p:spPr>
          <a:xfrm>
            <a:off x="4168053" y="2928523"/>
            <a:ext cx="108000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4170238" y="2118844"/>
            <a:ext cx="108000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195191" y="2805412"/>
            <a:ext cx="2664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000" dirty="0" smtClean="0">
                <a:latin typeface="Verdana"/>
                <a:cs typeface="Verdana"/>
              </a:rPr>
              <a:t>1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195191" y="1995733"/>
            <a:ext cx="2664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000" dirty="0" smtClean="0">
                <a:latin typeface="Verdana"/>
                <a:cs typeface="Verdana"/>
              </a:rPr>
              <a:t>3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304797" y="2398612"/>
            <a:ext cx="34496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000" dirty="0" smtClean="0">
                <a:latin typeface="Verdana"/>
                <a:cs typeface="Verdana"/>
              </a:rPr>
              <a:t>s</a:t>
            </a:r>
            <a:r>
              <a:rPr lang="en-US" sz="1000" baseline="30000" dirty="0" smtClean="0">
                <a:latin typeface="Verdana"/>
                <a:cs typeface="Verdana"/>
              </a:rPr>
              <a:t>-1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2154112" y="4520075"/>
            <a:ext cx="108000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181594" y="4396964"/>
            <a:ext cx="3946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000" dirty="0" smtClean="0">
                <a:latin typeface="Verdana"/>
                <a:cs typeface="Verdana"/>
              </a:rPr>
              <a:t>0.0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2154112" y="3735275"/>
            <a:ext cx="108000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185664" y="3612164"/>
            <a:ext cx="3946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000" dirty="0" smtClean="0">
                <a:latin typeface="Verdana"/>
                <a:cs typeface="Verdana"/>
              </a:rPr>
              <a:t>0.4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5" y="3863185"/>
            <a:ext cx="2081185" cy="2082966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3570724" y="5946151"/>
            <a:ext cx="7713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200" i="1" dirty="0" smtClean="0">
                <a:latin typeface="Verdana"/>
                <a:cs typeface="Verdana"/>
              </a:rPr>
              <a:t>M</a:t>
            </a:r>
            <a:r>
              <a:rPr lang="en-US" sz="1200" i="1" baseline="-25000" dirty="0" smtClean="0">
                <a:latin typeface="Verdana"/>
                <a:cs typeface="Verdana"/>
              </a:rPr>
              <a:t>0</a:t>
            </a:r>
            <a:r>
              <a:rPr lang="en-US" sz="1200" i="1" baseline="30000" dirty="0" smtClean="0">
                <a:latin typeface="Verdana"/>
                <a:cs typeface="Verdana"/>
              </a:rPr>
              <a:t>b</a:t>
            </a:r>
            <a:r>
              <a:rPr lang="en-US" sz="1200" i="1" dirty="0" smtClean="0">
                <a:latin typeface="Verdana"/>
                <a:cs typeface="Verdana"/>
              </a:rPr>
              <a:t>/M</a:t>
            </a:r>
            <a:r>
              <a:rPr lang="en-US" sz="1200" i="1" baseline="-25000" dirty="0" smtClean="0">
                <a:latin typeface="Verdana"/>
                <a:cs typeface="Verdana"/>
              </a:rPr>
              <a:t>0</a:t>
            </a:r>
            <a:r>
              <a:rPr lang="en-US" sz="1200" i="1" baseline="30000" dirty="0" smtClean="0">
                <a:latin typeface="Verdana"/>
                <a:cs typeface="Verdana"/>
              </a:rPr>
              <a:t>a</a:t>
            </a:r>
          </a:p>
        </p:txBody>
      </p:sp>
      <p:sp>
        <p:nvSpPr>
          <p:cNvPr id="23" name="TextBox 22"/>
          <p:cNvSpPr txBox="1"/>
          <p:nvPr/>
        </p:nvSpPr>
        <p:spPr>
          <a:xfrm rot="16200000">
            <a:off x="2508652" y="4766168"/>
            <a:ext cx="5373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200" i="1" dirty="0" smtClean="0">
                <a:latin typeface="Verdana"/>
                <a:cs typeface="Verdana"/>
              </a:rPr>
              <a:t>R</a:t>
            </a:r>
            <a:r>
              <a:rPr lang="en-US" sz="1200" i="1" baseline="-25000" dirty="0" smtClean="0">
                <a:latin typeface="Verdana"/>
                <a:cs typeface="Verdana"/>
              </a:rPr>
              <a:t>1</a:t>
            </a:r>
            <a:r>
              <a:rPr lang="en-US" sz="1200" i="1" baseline="30000" dirty="0" smtClean="0">
                <a:latin typeface="Verdana"/>
                <a:cs typeface="Verdana"/>
              </a:rPr>
              <a:t>obs</a:t>
            </a:r>
          </a:p>
        </p:txBody>
      </p:sp>
      <p:sp>
        <p:nvSpPr>
          <p:cNvPr id="25" name="Content Placeholder 3"/>
          <p:cNvSpPr txBox="1">
            <a:spLocks/>
          </p:cNvSpPr>
          <p:nvPr/>
        </p:nvSpPr>
        <p:spPr bwMode="auto">
          <a:xfrm>
            <a:off x="4996999" y="1595403"/>
            <a:ext cx="3870776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ＭＳ Ｐゴシック" pitchFamily="-106" charset="-128"/>
                <a:cs typeface="ＭＳ Ｐゴシック" pitchFamily="-106" charset="-128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chemeClr val="tx1"/>
                </a:solidFill>
                <a:latin typeface="+mn-lt"/>
                <a:ea typeface="ＭＳ Ｐゴシック" pitchFamily="-106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ＭＳ Ｐゴシック" pitchFamily="-106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chemeClr val="tx1"/>
                </a:solidFill>
                <a:latin typeface="+mn-lt"/>
                <a:ea typeface="ＭＳ Ｐゴシック" pitchFamily="-106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200" kern="1200">
                <a:solidFill>
                  <a:schemeClr val="tx1"/>
                </a:solidFill>
                <a:latin typeface="+mn-lt"/>
                <a:ea typeface="ＭＳ Ｐゴシック" pitchFamily="-106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en-US" dirty="0" smtClean="0"/>
              <a:t>High correlation of </a:t>
            </a:r>
            <a:r>
              <a:rPr lang="en-US" i="1" dirty="0" smtClean="0">
                <a:cs typeface="Verdana"/>
              </a:rPr>
              <a:t>M</a:t>
            </a:r>
            <a:r>
              <a:rPr lang="en-US" i="1" baseline="-25000" dirty="0" smtClean="0">
                <a:cs typeface="Verdana"/>
              </a:rPr>
              <a:t>0</a:t>
            </a:r>
            <a:r>
              <a:rPr lang="en-US" i="1" baseline="30000" dirty="0" smtClean="0">
                <a:cs typeface="Verdana"/>
              </a:rPr>
              <a:t>b</a:t>
            </a:r>
            <a:r>
              <a:rPr lang="en-US" i="1" dirty="0" smtClean="0">
                <a:cs typeface="Verdana"/>
              </a:rPr>
              <a:t>/M</a:t>
            </a:r>
            <a:r>
              <a:rPr lang="en-US" i="1" baseline="-25000" dirty="0" smtClean="0">
                <a:cs typeface="Verdana"/>
              </a:rPr>
              <a:t>0</a:t>
            </a:r>
            <a:r>
              <a:rPr lang="en-US" i="1" baseline="30000" dirty="0" smtClean="0">
                <a:cs typeface="Verdana"/>
              </a:rPr>
              <a:t>a</a:t>
            </a:r>
            <a:r>
              <a:rPr lang="en-US" dirty="0" smtClean="0">
                <a:cs typeface="Verdana"/>
              </a:rPr>
              <a:t> and </a:t>
            </a:r>
            <a:r>
              <a:rPr lang="en-US" i="1" dirty="0" smtClean="0">
                <a:cs typeface="Verdana"/>
              </a:rPr>
              <a:t>R</a:t>
            </a:r>
            <a:r>
              <a:rPr lang="en-US" i="1" baseline="-25000" dirty="0" smtClean="0">
                <a:cs typeface="Verdana"/>
              </a:rPr>
              <a:t>1</a:t>
            </a:r>
            <a:r>
              <a:rPr lang="en-US" i="1" baseline="30000" dirty="0" smtClean="0">
                <a:cs typeface="Verdana"/>
              </a:rPr>
              <a:t>obs</a:t>
            </a:r>
            <a:r>
              <a:rPr lang="en-US" dirty="0" smtClean="0">
                <a:cs typeface="Verdana"/>
              </a:rPr>
              <a:t>:</a:t>
            </a:r>
            <a:endParaRPr lang="en-US" dirty="0">
              <a:cs typeface="Verdana"/>
            </a:endParaRPr>
          </a:p>
          <a:p>
            <a:pPr>
              <a:lnSpc>
                <a:spcPct val="110000"/>
              </a:lnSpc>
            </a:pPr>
            <a:r>
              <a:rPr lang="en-US" dirty="0" smtClean="0">
                <a:cs typeface="Verdana"/>
              </a:rPr>
              <a:t>GM</a:t>
            </a:r>
            <a:r>
              <a:rPr lang="en-US" dirty="0">
                <a:cs typeface="Verdana"/>
              </a:rPr>
              <a:t>: </a:t>
            </a:r>
            <a:r>
              <a:rPr lang="en-US" i="1" dirty="0">
                <a:cs typeface="Verdana"/>
              </a:rPr>
              <a:t>R</a:t>
            </a:r>
            <a:r>
              <a:rPr lang="en-US" dirty="0">
                <a:cs typeface="Verdana"/>
              </a:rPr>
              <a:t>=0.75; </a:t>
            </a:r>
            <a:r>
              <a:rPr lang="en-US" i="1" dirty="0" smtClean="0">
                <a:cs typeface="Verdana"/>
              </a:rPr>
              <a:t>p</a:t>
            </a:r>
            <a:r>
              <a:rPr lang="en-US" dirty="0" smtClean="0">
                <a:cs typeface="Verdana"/>
              </a:rPr>
              <a:t>&lt;0.001;</a:t>
            </a:r>
          </a:p>
          <a:p>
            <a:pPr>
              <a:lnSpc>
                <a:spcPct val="110000"/>
              </a:lnSpc>
            </a:pPr>
            <a:r>
              <a:rPr lang="en-US" dirty="0" smtClean="0">
                <a:cs typeface="Verdana"/>
              </a:rPr>
              <a:t>WM</a:t>
            </a:r>
            <a:r>
              <a:rPr lang="en-US" dirty="0">
                <a:cs typeface="Verdana"/>
              </a:rPr>
              <a:t>: </a:t>
            </a:r>
            <a:r>
              <a:rPr lang="en-US" i="1" dirty="0">
                <a:cs typeface="Verdana"/>
              </a:rPr>
              <a:t>R</a:t>
            </a:r>
            <a:r>
              <a:rPr lang="en-US" dirty="0">
                <a:cs typeface="Verdana"/>
              </a:rPr>
              <a:t>=0.81</a:t>
            </a:r>
            <a:r>
              <a:rPr lang="en-US">
                <a:cs typeface="Verdana"/>
              </a:rPr>
              <a:t>; </a:t>
            </a:r>
            <a:r>
              <a:rPr lang="en-US" i="1" smtClean="0">
                <a:cs typeface="Verdana"/>
              </a:rPr>
              <a:t>p</a:t>
            </a:r>
            <a:r>
              <a:rPr lang="en-US" smtClean="0">
                <a:cs typeface="Verdana"/>
              </a:rPr>
              <a:t>&lt;0.001.</a:t>
            </a:r>
            <a:endParaRPr lang="en-US" dirty="0"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2266482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Pixel-wise Comparisons: </a:t>
            </a:r>
            <a:r>
              <a:rPr lang="en-US" i="1" dirty="0"/>
              <a:t>M</a:t>
            </a:r>
            <a:r>
              <a:rPr lang="en-US" i="1" baseline="-25000" dirty="0"/>
              <a:t>0</a:t>
            </a:r>
            <a:r>
              <a:rPr lang="en-US" i="1" baseline="30000" dirty="0"/>
              <a:t>b</a:t>
            </a:r>
            <a:r>
              <a:rPr lang="en-US" i="1" dirty="0"/>
              <a:t>/M</a:t>
            </a:r>
            <a:r>
              <a:rPr lang="en-US" i="1" baseline="-25000" dirty="0"/>
              <a:t>0</a:t>
            </a:r>
            <a:r>
              <a:rPr lang="en-US" i="1" baseline="30000" dirty="0"/>
              <a:t>a</a:t>
            </a:r>
            <a:r>
              <a:rPr lang="en-US" dirty="0"/>
              <a:t> &amp; </a:t>
            </a:r>
            <a:r>
              <a:rPr lang="en-US" i="1" dirty="0"/>
              <a:t>R</a:t>
            </a:r>
            <a:r>
              <a:rPr lang="en-US" i="1" baseline="-25000" dirty="0"/>
              <a:t>1</a:t>
            </a:r>
            <a:r>
              <a:rPr lang="en-US" i="1" baseline="30000" dirty="0"/>
              <a:t>obs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242" y="1791224"/>
            <a:ext cx="4038600" cy="3118465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2"/>
          <p:cNvSpPr/>
          <p:nvPr/>
        </p:nvSpPr>
        <p:spPr bwMode="auto">
          <a:xfrm>
            <a:off x="132578" y="1693233"/>
            <a:ext cx="2088232" cy="165618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rtlCol="0" anchor="ctr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2217288" y="3348323"/>
            <a:ext cx="2088232" cy="165618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rtlCol="0" anchor="ctr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2090288" y="3708363"/>
            <a:ext cx="127000" cy="812800"/>
          </a:xfrm>
        </p:spPr>
      </p:pic>
      <p:cxnSp>
        <p:nvCxnSpPr>
          <p:cNvPr id="16" name="Straight Connector 15"/>
          <p:cNvCxnSpPr/>
          <p:nvPr/>
        </p:nvCxnSpPr>
        <p:spPr>
          <a:xfrm>
            <a:off x="2154112" y="4520075"/>
            <a:ext cx="108000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181594" y="4396964"/>
            <a:ext cx="3946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000" dirty="0" smtClean="0">
                <a:latin typeface="Verdana"/>
                <a:cs typeface="Verdana"/>
              </a:rPr>
              <a:t>0.0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2154112" y="3735275"/>
            <a:ext cx="108000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185664" y="3612164"/>
            <a:ext cx="3946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000" dirty="0" smtClean="0">
                <a:latin typeface="Verdana"/>
                <a:cs typeface="Verdana"/>
              </a:rPr>
              <a:t>0.4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5" y="3863185"/>
            <a:ext cx="2081185" cy="2082966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3570724" y="5946151"/>
            <a:ext cx="7713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200" i="1" dirty="0" smtClean="0">
                <a:latin typeface="Verdana"/>
                <a:cs typeface="Verdana"/>
              </a:rPr>
              <a:t>M</a:t>
            </a:r>
            <a:r>
              <a:rPr lang="en-US" sz="1200" i="1" baseline="-25000" dirty="0" smtClean="0">
                <a:latin typeface="Verdana"/>
                <a:cs typeface="Verdana"/>
              </a:rPr>
              <a:t>0</a:t>
            </a:r>
            <a:r>
              <a:rPr lang="en-US" sz="1200" i="1" baseline="30000" dirty="0" smtClean="0">
                <a:latin typeface="Verdana"/>
                <a:cs typeface="Verdana"/>
              </a:rPr>
              <a:t>b</a:t>
            </a:r>
            <a:r>
              <a:rPr lang="en-US" sz="1200" i="1" dirty="0" smtClean="0">
                <a:latin typeface="Verdana"/>
                <a:cs typeface="Verdana"/>
              </a:rPr>
              <a:t>/M</a:t>
            </a:r>
            <a:r>
              <a:rPr lang="en-US" sz="1200" i="1" baseline="-25000" dirty="0" smtClean="0">
                <a:latin typeface="Verdana"/>
                <a:cs typeface="Verdana"/>
              </a:rPr>
              <a:t>0</a:t>
            </a:r>
            <a:r>
              <a:rPr lang="en-US" sz="1200" i="1" baseline="30000" dirty="0" smtClean="0">
                <a:latin typeface="Verdana"/>
                <a:cs typeface="Verdana"/>
              </a:rPr>
              <a:t>a</a:t>
            </a:r>
          </a:p>
        </p:txBody>
      </p:sp>
      <p:sp>
        <p:nvSpPr>
          <p:cNvPr id="23" name="TextBox 22"/>
          <p:cNvSpPr txBox="1"/>
          <p:nvPr/>
        </p:nvSpPr>
        <p:spPr>
          <a:xfrm rot="16200000">
            <a:off x="2508652" y="4766168"/>
            <a:ext cx="5373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200" i="1" dirty="0" smtClean="0">
                <a:latin typeface="Verdana"/>
                <a:cs typeface="Verdana"/>
              </a:rPr>
              <a:t>R</a:t>
            </a:r>
            <a:r>
              <a:rPr lang="en-US" sz="1200" i="1" baseline="-25000" dirty="0" smtClean="0">
                <a:latin typeface="Verdana"/>
                <a:cs typeface="Verdana"/>
              </a:rPr>
              <a:t>1</a:t>
            </a:r>
            <a:r>
              <a:rPr lang="en-US" sz="1200" i="1" baseline="30000" dirty="0" smtClean="0">
                <a:latin typeface="Verdana"/>
                <a:cs typeface="Verdana"/>
              </a:rPr>
              <a:t>obs</a:t>
            </a:r>
          </a:p>
        </p:txBody>
      </p:sp>
      <p:pic>
        <p:nvPicPr>
          <p:cNvPr id="25" name="Content Placeholder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036"/>
          <a:stretch/>
        </p:blipFill>
        <p:spPr bwMode="auto">
          <a:xfrm flipV="1">
            <a:off x="4104553" y="2114923"/>
            <a:ext cx="127561" cy="81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pic>
      <p:cxnSp>
        <p:nvCxnSpPr>
          <p:cNvPr id="26" name="Straight Connector 25"/>
          <p:cNvCxnSpPr/>
          <p:nvPr/>
        </p:nvCxnSpPr>
        <p:spPr>
          <a:xfrm>
            <a:off x="4168053" y="2928523"/>
            <a:ext cx="108000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4170238" y="2118844"/>
            <a:ext cx="108000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4195191" y="2805412"/>
            <a:ext cx="2664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000" dirty="0" smtClean="0">
                <a:latin typeface="Verdana"/>
                <a:cs typeface="Verdana"/>
              </a:rPr>
              <a:t>1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195191" y="1995733"/>
            <a:ext cx="2664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000" dirty="0" smtClean="0">
                <a:latin typeface="Verdana"/>
                <a:cs typeface="Verdana"/>
              </a:rPr>
              <a:t>3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304797" y="2398612"/>
            <a:ext cx="34496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000" dirty="0" smtClean="0">
                <a:latin typeface="Verdana"/>
                <a:cs typeface="Verdana"/>
              </a:rPr>
              <a:t>s</a:t>
            </a:r>
            <a:r>
              <a:rPr lang="en-US" sz="1000" baseline="30000" dirty="0" smtClean="0">
                <a:latin typeface="Verdana"/>
                <a:cs typeface="Verdana"/>
              </a:rPr>
              <a:t>-1</a:t>
            </a:r>
          </a:p>
        </p:txBody>
      </p:sp>
      <p:sp>
        <p:nvSpPr>
          <p:cNvPr id="31" name="Content Placeholder 3"/>
          <p:cNvSpPr txBox="1">
            <a:spLocks/>
          </p:cNvSpPr>
          <p:nvPr/>
        </p:nvSpPr>
        <p:spPr bwMode="auto">
          <a:xfrm>
            <a:off x="4996999" y="1595403"/>
            <a:ext cx="3870776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ＭＳ Ｐゴシック" pitchFamily="-106" charset="-128"/>
                <a:cs typeface="ＭＳ Ｐゴシック" pitchFamily="-106" charset="-128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chemeClr val="tx1"/>
                </a:solidFill>
                <a:latin typeface="+mn-lt"/>
                <a:ea typeface="ＭＳ Ｐゴシック" pitchFamily="-106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ＭＳ Ｐゴシック" pitchFamily="-106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chemeClr val="tx1"/>
                </a:solidFill>
                <a:latin typeface="+mn-lt"/>
                <a:ea typeface="ＭＳ Ｐゴシック" pitchFamily="-106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200" kern="1200">
                <a:solidFill>
                  <a:schemeClr val="tx1"/>
                </a:solidFill>
                <a:latin typeface="+mn-lt"/>
                <a:ea typeface="ＭＳ Ｐゴシック" pitchFamily="-106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en-US" dirty="0" smtClean="0"/>
              <a:t>High correlation of </a:t>
            </a:r>
            <a:r>
              <a:rPr lang="en-US" i="1" dirty="0" smtClean="0">
                <a:cs typeface="Verdana"/>
              </a:rPr>
              <a:t>M</a:t>
            </a:r>
            <a:r>
              <a:rPr lang="en-US" i="1" baseline="-25000" dirty="0" smtClean="0">
                <a:cs typeface="Verdana"/>
              </a:rPr>
              <a:t>0</a:t>
            </a:r>
            <a:r>
              <a:rPr lang="en-US" i="1" baseline="30000" dirty="0" smtClean="0">
                <a:cs typeface="Verdana"/>
              </a:rPr>
              <a:t>b</a:t>
            </a:r>
            <a:r>
              <a:rPr lang="en-US" i="1" dirty="0" smtClean="0">
                <a:cs typeface="Verdana"/>
              </a:rPr>
              <a:t>/M</a:t>
            </a:r>
            <a:r>
              <a:rPr lang="en-US" i="1" baseline="-25000" dirty="0" smtClean="0">
                <a:cs typeface="Verdana"/>
              </a:rPr>
              <a:t>0</a:t>
            </a:r>
            <a:r>
              <a:rPr lang="en-US" i="1" baseline="30000" dirty="0" smtClean="0">
                <a:cs typeface="Verdana"/>
              </a:rPr>
              <a:t>a</a:t>
            </a:r>
            <a:r>
              <a:rPr lang="en-US" dirty="0" smtClean="0">
                <a:cs typeface="Verdana"/>
              </a:rPr>
              <a:t> and </a:t>
            </a:r>
            <a:r>
              <a:rPr lang="en-US" i="1" dirty="0" smtClean="0">
                <a:cs typeface="Verdana"/>
              </a:rPr>
              <a:t>R</a:t>
            </a:r>
            <a:r>
              <a:rPr lang="en-US" i="1" baseline="-25000" dirty="0" smtClean="0">
                <a:cs typeface="Verdana"/>
              </a:rPr>
              <a:t>1</a:t>
            </a:r>
            <a:r>
              <a:rPr lang="en-US" i="1" baseline="30000" dirty="0" smtClean="0">
                <a:cs typeface="Verdana"/>
              </a:rPr>
              <a:t>obs</a:t>
            </a:r>
            <a:r>
              <a:rPr lang="en-US" dirty="0" smtClean="0">
                <a:cs typeface="Verdana"/>
              </a:rPr>
              <a:t>:</a:t>
            </a:r>
            <a:endParaRPr lang="en-US" dirty="0">
              <a:cs typeface="Verdana"/>
            </a:endParaRPr>
          </a:p>
          <a:p>
            <a:pPr>
              <a:lnSpc>
                <a:spcPct val="110000"/>
              </a:lnSpc>
            </a:pPr>
            <a:r>
              <a:rPr lang="en-US" dirty="0" smtClean="0">
                <a:solidFill>
                  <a:schemeClr val="bg2"/>
                </a:solidFill>
                <a:cs typeface="Verdana"/>
              </a:rPr>
              <a:t>GM</a:t>
            </a:r>
            <a:r>
              <a:rPr lang="en-US" dirty="0">
                <a:solidFill>
                  <a:schemeClr val="bg2"/>
                </a:solidFill>
                <a:cs typeface="Verdana"/>
              </a:rPr>
              <a:t>: </a:t>
            </a:r>
            <a:r>
              <a:rPr lang="en-US" i="1" dirty="0">
                <a:solidFill>
                  <a:schemeClr val="bg2"/>
                </a:solidFill>
                <a:cs typeface="Verdana"/>
              </a:rPr>
              <a:t>R</a:t>
            </a:r>
            <a:r>
              <a:rPr lang="en-US" dirty="0">
                <a:solidFill>
                  <a:schemeClr val="bg2"/>
                </a:solidFill>
                <a:cs typeface="Verdana"/>
              </a:rPr>
              <a:t>=0.75; </a:t>
            </a:r>
            <a:r>
              <a:rPr lang="en-US" i="1" dirty="0" smtClean="0">
                <a:solidFill>
                  <a:schemeClr val="bg2"/>
                </a:solidFill>
                <a:cs typeface="Verdana"/>
              </a:rPr>
              <a:t>p</a:t>
            </a:r>
            <a:r>
              <a:rPr lang="en-US" dirty="0" smtClean="0">
                <a:solidFill>
                  <a:schemeClr val="bg2"/>
                </a:solidFill>
                <a:cs typeface="Verdana"/>
              </a:rPr>
              <a:t>&lt;0.001;</a:t>
            </a:r>
          </a:p>
          <a:p>
            <a:pPr>
              <a:lnSpc>
                <a:spcPct val="110000"/>
              </a:lnSpc>
            </a:pPr>
            <a:r>
              <a:rPr lang="en-US" dirty="0" smtClean="0">
                <a:solidFill>
                  <a:schemeClr val="bg2"/>
                </a:solidFill>
                <a:cs typeface="Verdana"/>
              </a:rPr>
              <a:t>WM</a:t>
            </a:r>
            <a:r>
              <a:rPr lang="en-US" dirty="0">
                <a:solidFill>
                  <a:schemeClr val="bg2"/>
                </a:solidFill>
                <a:cs typeface="Verdana"/>
              </a:rPr>
              <a:t>: </a:t>
            </a:r>
            <a:r>
              <a:rPr lang="en-US" i="1" dirty="0">
                <a:solidFill>
                  <a:schemeClr val="bg2"/>
                </a:solidFill>
                <a:cs typeface="Verdana"/>
              </a:rPr>
              <a:t>R</a:t>
            </a:r>
            <a:r>
              <a:rPr lang="en-US" dirty="0">
                <a:solidFill>
                  <a:schemeClr val="bg2"/>
                </a:solidFill>
                <a:cs typeface="Verdana"/>
              </a:rPr>
              <a:t>=0.81; </a:t>
            </a:r>
            <a:r>
              <a:rPr lang="en-US" i="1" dirty="0" smtClean="0">
                <a:solidFill>
                  <a:schemeClr val="bg2"/>
                </a:solidFill>
                <a:cs typeface="Verdana"/>
              </a:rPr>
              <a:t>p</a:t>
            </a:r>
            <a:r>
              <a:rPr lang="en-US" dirty="0" smtClean="0">
                <a:solidFill>
                  <a:schemeClr val="bg2"/>
                </a:solidFill>
                <a:cs typeface="Verdana"/>
              </a:rPr>
              <a:t>&lt;0.001.</a:t>
            </a:r>
          </a:p>
          <a:p>
            <a:pPr>
              <a:lnSpc>
                <a:spcPct val="110000"/>
              </a:lnSpc>
            </a:pPr>
            <a:r>
              <a:rPr lang="en-US" dirty="0">
                <a:cs typeface="Verdana"/>
              </a:rPr>
              <a:t>Different slopes </a:t>
            </a:r>
            <a:r>
              <a:rPr lang="en-US" dirty="0" smtClean="0">
                <a:cs typeface="Verdana"/>
              </a:rPr>
              <a:t>for GM and WM!</a:t>
            </a:r>
          </a:p>
          <a:p>
            <a:pPr>
              <a:lnSpc>
                <a:spcPct val="110000"/>
              </a:lnSpc>
            </a:pPr>
            <a:endParaRPr lang="en-US" dirty="0"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394913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Pixel-wise Comparisons: </a:t>
            </a:r>
            <a:r>
              <a:rPr lang="en-US" i="1" dirty="0"/>
              <a:t>R</a:t>
            </a:r>
            <a:r>
              <a:rPr lang="en-US" i="1" baseline="-25000" dirty="0"/>
              <a:t>1</a:t>
            </a:r>
            <a:r>
              <a:rPr lang="en-US" i="1" baseline="30000" dirty="0"/>
              <a:t>obs</a:t>
            </a:r>
            <a:r>
              <a:rPr lang="en-US" dirty="0"/>
              <a:t> &amp; Histology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242" y="1791224"/>
            <a:ext cx="4038600" cy="3118465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2"/>
          <p:cNvSpPr/>
          <p:nvPr/>
        </p:nvSpPr>
        <p:spPr bwMode="auto">
          <a:xfrm>
            <a:off x="156242" y="3348323"/>
            <a:ext cx="2088232" cy="165618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rtlCol="0" anchor="ctr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2217288" y="3348323"/>
            <a:ext cx="2088232" cy="165618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rtlCol="0" anchor="ctr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20" name="Content Placeholder 3"/>
          <p:cNvSpPr txBox="1">
            <a:spLocks/>
          </p:cNvSpPr>
          <p:nvPr/>
        </p:nvSpPr>
        <p:spPr bwMode="auto">
          <a:xfrm>
            <a:off x="4984456" y="1600204"/>
            <a:ext cx="3908024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ＭＳ Ｐゴシック" pitchFamily="-106" charset="-128"/>
                <a:cs typeface="ＭＳ Ｐゴシック" pitchFamily="-106" charset="-128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chemeClr val="tx1"/>
                </a:solidFill>
                <a:latin typeface="+mn-lt"/>
                <a:ea typeface="ＭＳ Ｐゴシック" pitchFamily="-106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ＭＳ Ｐゴシック" pitchFamily="-106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chemeClr val="tx1"/>
                </a:solidFill>
                <a:latin typeface="+mn-lt"/>
                <a:ea typeface="ＭＳ Ｐゴシック" pitchFamily="-106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200" kern="1200">
                <a:solidFill>
                  <a:schemeClr val="tx1"/>
                </a:solidFill>
                <a:latin typeface="+mn-lt"/>
                <a:ea typeface="ＭＳ Ｐゴシック" pitchFamily="-106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en-US" dirty="0" smtClean="0">
                <a:cs typeface="Verdana"/>
              </a:rPr>
              <a:t>Linear correlation of gray values and </a:t>
            </a:r>
            <a:r>
              <a:rPr lang="en-US" i="1" dirty="0" smtClean="0">
                <a:cs typeface="Verdana"/>
              </a:rPr>
              <a:t>R</a:t>
            </a:r>
            <a:r>
              <a:rPr lang="en-US" i="1" baseline="-25000" dirty="0" smtClean="0">
                <a:cs typeface="Verdana"/>
              </a:rPr>
              <a:t>1</a:t>
            </a:r>
            <a:r>
              <a:rPr lang="en-US" i="1" baseline="30000" dirty="0" smtClean="0">
                <a:cs typeface="Verdana"/>
              </a:rPr>
              <a:t>obs</a:t>
            </a:r>
            <a:r>
              <a:rPr lang="en-US" dirty="0" smtClean="0">
                <a:cs typeface="Verdana"/>
              </a:rPr>
              <a:t>:</a:t>
            </a:r>
          </a:p>
          <a:p>
            <a:pPr>
              <a:lnSpc>
                <a:spcPct val="110000"/>
              </a:lnSpc>
            </a:pPr>
            <a:r>
              <a:rPr lang="en-US" dirty="0" smtClean="0">
                <a:cs typeface="Verdana"/>
              </a:rPr>
              <a:t>GM: </a:t>
            </a:r>
            <a:r>
              <a:rPr lang="en-US" i="1" dirty="0" smtClean="0">
                <a:cs typeface="Verdana"/>
              </a:rPr>
              <a:t>R</a:t>
            </a:r>
            <a:r>
              <a:rPr lang="en-US" dirty="0" smtClean="0">
                <a:cs typeface="Verdana"/>
              </a:rPr>
              <a:t>=0.54; </a:t>
            </a:r>
            <a:r>
              <a:rPr lang="en-US" i="1" dirty="0" smtClean="0">
                <a:cs typeface="Verdana"/>
              </a:rPr>
              <a:t>p</a:t>
            </a:r>
            <a:r>
              <a:rPr lang="en-US" dirty="0" smtClean="0">
                <a:cs typeface="Verdana"/>
              </a:rPr>
              <a:t>&lt;0.001;</a:t>
            </a:r>
          </a:p>
          <a:p>
            <a:pPr>
              <a:lnSpc>
                <a:spcPct val="110000"/>
              </a:lnSpc>
            </a:pPr>
            <a:r>
              <a:rPr lang="en-US" dirty="0" smtClean="0">
                <a:cs typeface="Verdana"/>
              </a:rPr>
              <a:t>WM: </a:t>
            </a:r>
            <a:r>
              <a:rPr lang="en-US" i="1" dirty="0" smtClean="0">
                <a:cs typeface="Verdana"/>
              </a:rPr>
              <a:t>R</a:t>
            </a:r>
            <a:r>
              <a:rPr lang="en-US" dirty="0" smtClean="0">
                <a:cs typeface="Verdana"/>
              </a:rPr>
              <a:t>=0.22; </a:t>
            </a:r>
            <a:r>
              <a:rPr lang="en-US" i="1" dirty="0" smtClean="0">
                <a:cs typeface="Verdana"/>
              </a:rPr>
              <a:t>p</a:t>
            </a:r>
            <a:r>
              <a:rPr lang="en-US" dirty="0" smtClean="0">
                <a:cs typeface="Verdana"/>
              </a:rPr>
              <a:t>&lt;0.001</a:t>
            </a:r>
            <a:br>
              <a:rPr lang="en-US" dirty="0" smtClean="0">
                <a:cs typeface="Verdana"/>
              </a:rPr>
            </a:br>
            <a:r>
              <a:rPr lang="en-US" sz="1800" dirty="0" smtClean="0">
                <a:cs typeface="Verdana"/>
              </a:rPr>
              <a:t>(Dynamic range limitations for Gallyas silver stain with 8-bit grayscale in WM!).</a:t>
            </a:r>
            <a:endParaRPr lang="en-US" dirty="0" smtClean="0">
              <a:cs typeface="Verdana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8357" y="3863185"/>
            <a:ext cx="2056100" cy="2082966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3208446" y="5946151"/>
            <a:ext cx="15119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200" i="1" dirty="0" smtClean="0">
                <a:latin typeface="Verdana"/>
                <a:cs typeface="Verdana"/>
              </a:rPr>
              <a:t>8-bit gray values</a:t>
            </a:r>
            <a:endParaRPr lang="en-US" sz="1200" i="1" baseline="30000" dirty="0" smtClean="0">
              <a:latin typeface="Verdana"/>
              <a:cs typeface="Verdana"/>
            </a:endParaRPr>
          </a:p>
        </p:txBody>
      </p:sp>
      <p:sp>
        <p:nvSpPr>
          <p:cNvPr id="23" name="TextBox 22"/>
          <p:cNvSpPr txBox="1"/>
          <p:nvPr/>
        </p:nvSpPr>
        <p:spPr>
          <a:xfrm rot="16200000">
            <a:off x="2508652" y="4766168"/>
            <a:ext cx="5373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200" i="1" dirty="0" smtClean="0">
                <a:latin typeface="Verdana"/>
                <a:cs typeface="Verdana"/>
              </a:rPr>
              <a:t>R</a:t>
            </a:r>
            <a:r>
              <a:rPr lang="en-US" sz="1200" i="1" baseline="-25000" dirty="0" smtClean="0">
                <a:latin typeface="Verdana"/>
                <a:cs typeface="Verdana"/>
              </a:rPr>
              <a:t>1</a:t>
            </a:r>
            <a:r>
              <a:rPr lang="en-US" sz="1200" i="1" baseline="30000" dirty="0" smtClean="0">
                <a:latin typeface="Verdana"/>
                <a:cs typeface="Verdana"/>
              </a:rPr>
              <a:t>obs</a:t>
            </a:r>
          </a:p>
        </p:txBody>
      </p:sp>
      <p:pic>
        <p:nvPicPr>
          <p:cNvPr id="17" name="Content Placeholder 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036"/>
          <a:stretch/>
        </p:blipFill>
        <p:spPr bwMode="auto">
          <a:xfrm flipV="1">
            <a:off x="4104553" y="2114923"/>
            <a:ext cx="127561" cy="81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pic>
      <p:cxnSp>
        <p:nvCxnSpPr>
          <p:cNvPr id="18" name="Straight Connector 17"/>
          <p:cNvCxnSpPr/>
          <p:nvPr/>
        </p:nvCxnSpPr>
        <p:spPr>
          <a:xfrm>
            <a:off x="4168053" y="2928523"/>
            <a:ext cx="108000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4170238" y="2118844"/>
            <a:ext cx="108000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195191" y="2805412"/>
            <a:ext cx="2664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000" dirty="0" smtClean="0">
                <a:latin typeface="Verdana"/>
                <a:cs typeface="Verdana"/>
              </a:rPr>
              <a:t>1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195191" y="1995733"/>
            <a:ext cx="2664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000" dirty="0" smtClean="0">
                <a:latin typeface="Verdana"/>
                <a:cs typeface="Verdana"/>
              </a:rPr>
              <a:t>3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304797" y="2398612"/>
            <a:ext cx="34496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000" dirty="0" smtClean="0">
                <a:latin typeface="Verdana"/>
                <a:cs typeface="Verdana"/>
              </a:rPr>
              <a:t>s</a:t>
            </a:r>
            <a:r>
              <a:rPr lang="en-US" sz="1000" baseline="30000" dirty="0" smtClean="0">
                <a:latin typeface="Verdana"/>
                <a:cs typeface="Verdana"/>
              </a:rPr>
              <a:t>-1</a:t>
            </a:r>
          </a:p>
        </p:txBody>
      </p:sp>
    </p:spTree>
    <p:extLst>
      <p:ext uri="{BB962C8B-B14F-4D97-AF65-F5344CB8AC3E}">
        <p14:creationId xmlns:p14="http://schemas.microsoft.com/office/powerpoint/2010/main" val="1751321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Pixel-wise Comparisons: </a:t>
            </a:r>
            <a:r>
              <a:rPr lang="en-US" i="1" dirty="0"/>
              <a:t>M</a:t>
            </a:r>
            <a:r>
              <a:rPr lang="en-US" i="1" baseline="-25000" dirty="0"/>
              <a:t>0</a:t>
            </a:r>
            <a:r>
              <a:rPr lang="en-US" i="1" baseline="30000" dirty="0"/>
              <a:t>b</a:t>
            </a:r>
            <a:r>
              <a:rPr lang="en-US" i="1" dirty="0"/>
              <a:t>/M</a:t>
            </a:r>
            <a:r>
              <a:rPr lang="en-US" i="1" baseline="-25000" dirty="0"/>
              <a:t>0</a:t>
            </a:r>
            <a:r>
              <a:rPr lang="en-US" i="1" baseline="30000" dirty="0"/>
              <a:t>a</a:t>
            </a:r>
            <a:r>
              <a:rPr lang="en-US" dirty="0" smtClean="0"/>
              <a:t> </a:t>
            </a:r>
            <a:r>
              <a:rPr lang="en-US" dirty="0"/>
              <a:t>&amp; Histology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242" y="1791224"/>
            <a:ext cx="4038600" cy="3118465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2"/>
          <p:cNvSpPr/>
          <p:nvPr/>
        </p:nvSpPr>
        <p:spPr bwMode="auto">
          <a:xfrm>
            <a:off x="2208309" y="1693233"/>
            <a:ext cx="2088232" cy="165618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rtlCol="0" anchor="ctr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2217288" y="3348323"/>
            <a:ext cx="2088232" cy="165618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rtlCol="0" anchor="ctr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2090288" y="3708363"/>
            <a:ext cx="127000" cy="812800"/>
          </a:xfrm>
        </p:spPr>
      </p:pic>
      <p:cxnSp>
        <p:nvCxnSpPr>
          <p:cNvPr id="16" name="Straight Connector 15"/>
          <p:cNvCxnSpPr/>
          <p:nvPr/>
        </p:nvCxnSpPr>
        <p:spPr>
          <a:xfrm>
            <a:off x="2154112" y="4520075"/>
            <a:ext cx="108000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181594" y="4396964"/>
            <a:ext cx="3946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000" dirty="0" smtClean="0">
                <a:latin typeface="Verdana"/>
                <a:cs typeface="Verdana"/>
              </a:rPr>
              <a:t>0.0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2154112" y="3735275"/>
            <a:ext cx="108000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185664" y="3612164"/>
            <a:ext cx="3946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000" dirty="0" smtClean="0">
                <a:latin typeface="Verdana"/>
                <a:cs typeface="Verdana"/>
              </a:rPr>
              <a:t>0.4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5" y="3906934"/>
            <a:ext cx="2081185" cy="1995468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 rot="16200000">
            <a:off x="2391633" y="4766168"/>
            <a:ext cx="7713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200" i="1" dirty="0" smtClean="0">
                <a:latin typeface="Verdana"/>
                <a:cs typeface="Verdana"/>
              </a:rPr>
              <a:t>M</a:t>
            </a:r>
            <a:r>
              <a:rPr lang="en-US" sz="1200" i="1" baseline="-25000" dirty="0" smtClean="0">
                <a:latin typeface="Verdana"/>
                <a:cs typeface="Verdana"/>
              </a:rPr>
              <a:t>0</a:t>
            </a:r>
            <a:r>
              <a:rPr lang="en-US" sz="1200" i="1" baseline="30000" dirty="0" smtClean="0">
                <a:latin typeface="Verdana"/>
                <a:cs typeface="Verdana"/>
              </a:rPr>
              <a:t>b</a:t>
            </a:r>
            <a:r>
              <a:rPr lang="en-US" sz="1200" i="1" dirty="0" smtClean="0">
                <a:latin typeface="Verdana"/>
                <a:cs typeface="Verdana"/>
              </a:rPr>
              <a:t>/M</a:t>
            </a:r>
            <a:r>
              <a:rPr lang="en-US" sz="1200" i="1" baseline="-25000" dirty="0" smtClean="0">
                <a:latin typeface="Verdana"/>
                <a:cs typeface="Verdana"/>
              </a:rPr>
              <a:t>0</a:t>
            </a:r>
            <a:r>
              <a:rPr lang="en-US" sz="1200" i="1" baseline="30000" dirty="0" smtClean="0">
                <a:latin typeface="Verdana"/>
                <a:cs typeface="Verdana"/>
              </a:rPr>
              <a:t>a</a:t>
            </a:r>
          </a:p>
        </p:txBody>
      </p:sp>
      <p:sp>
        <p:nvSpPr>
          <p:cNvPr id="20" name="TextBox 21"/>
          <p:cNvSpPr txBox="1"/>
          <p:nvPr/>
        </p:nvSpPr>
        <p:spPr>
          <a:xfrm>
            <a:off x="3208446" y="5946151"/>
            <a:ext cx="15119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200" i="1" dirty="0" smtClean="0">
                <a:latin typeface="Verdana"/>
                <a:cs typeface="Verdana"/>
              </a:rPr>
              <a:t>8-bit gray values</a:t>
            </a:r>
            <a:endParaRPr lang="en-US" sz="1200" i="1" baseline="30000" dirty="0" smtClean="0">
              <a:latin typeface="Verdana"/>
              <a:cs typeface="Verdana"/>
            </a:endParaRPr>
          </a:p>
        </p:txBody>
      </p:sp>
      <p:sp>
        <p:nvSpPr>
          <p:cNvPr id="23" name="Content Placeholder 3"/>
          <p:cNvSpPr txBox="1">
            <a:spLocks/>
          </p:cNvSpPr>
          <p:nvPr/>
        </p:nvSpPr>
        <p:spPr bwMode="auto">
          <a:xfrm>
            <a:off x="4984456" y="1600204"/>
            <a:ext cx="3908024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ＭＳ Ｐゴシック" pitchFamily="-106" charset="-128"/>
                <a:cs typeface="ＭＳ Ｐゴシック" pitchFamily="-106" charset="-128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chemeClr val="tx1"/>
                </a:solidFill>
                <a:latin typeface="+mn-lt"/>
                <a:ea typeface="ＭＳ Ｐゴシック" pitchFamily="-106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ＭＳ Ｐゴシック" pitchFamily="-106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chemeClr val="tx1"/>
                </a:solidFill>
                <a:latin typeface="+mn-lt"/>
                <a:ea typeface="ＭＳ Ｐゴシック" pitchFamily="-106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200" kern="1200">
                <a:solidFill>
                  <a:schemeClr val="tx1"/>
                </a:solidFill>
                <a:latin typeface="+mn-lt"/>
                <a:ea typeface="ＭＳ Ｐゴシック" pitchFamily="-106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en-US" dirty="0" smtClean="0">
                <a:cs typeface="Verdana"/>
              </a:rPr>
              <a:t>Linear correlation of gray values and </a:t>
            </a:r>
            <a:r>
              <a:rPr lang="en-US" i="1" dirty="0" smtClean="0">
                <a:cs typeface="Verdana"/>
              </a:rPr>
              <a:t>R</a:t>
            </a:r>
            <a:r>
              <a:rPr lang="en-US" i="1" baseline="-25000" dirty="0" smtClean="0">
                <a:cs typeface="Verdana"/>
              </a:rPr>
              <a:t>1</a:t>
            </a:r>
            <a:r>
              <a:rPr lang="en-US" i="1" baseline="30000" dirty="0" smtClean="0">
                <a:cs typeface="Verdana"/>
              </a:rPr>
              <a:t>obs</a:t>
            </a:r>
            <a:r>
              <a:rPr lang="en-US" dirty="0" smtClean="0">
                <a:cs typeface="Verdana"/>
              </a:rPr>
              <a:t>:</a:t>
            </a:r>
          </a:p>
          <a:p>
            <a:pPr>
              <a:lnSpc>
                <a:spcPct val="110000"/>
              </a:lnSpc>
            </a:pPr>
            <a:r>
              <a:rPr lang="en-US" dirty="0" smtClean="0">
                <a:cs typeface="Verdana"/>
              </a:rPr>
              <a:t>GM: </a:t>
            </a:r>
            <a:r>
              <a:rPr lang="en-US" i="1" dirty="0">
                <a:cs typeface="Verdana"/>
              </a:rPr>
              <a:t>R</a:t>
            </a:r>
            <a:r>
              <a:rPr lang="en-US" dirty="0">
                <a:cs typeface="Verdana"/>
              </a:rPr>
              <a:t>=0.63; </a:t>
            </a:r>
            <a:r>
              <a:rPr lang="en-US" i="1" dirty="0" smtClean="0">
                <a:cs typeface="Verdana"/>
              </a:rPr>
              <a:t>p</a:t>
            </a:r>
            <a:r>
              <a:rPr lang="en-US" dirty="0" smtClean="0">
                <a:cs typeface="Verdana"/>
              </a:rPr>
              <a:t>&lt;0.001;</a:t>
            </a:r>
          </a:p>
          <a:p>
            <a:pPr>
              <a:lnSpc>
                <a:spcPct val="110000"/>
              </a:lnSpc>
            </a:pPr>
            <a:r>
              <a:rPr lang="en-US" dirty="0" smtClean="0">
                <a:cs typeface="Verdana"/>
              </a:rPr>
              <a:t>WM: </a:t>
            </a:r>
            <a:r>
              <a:rPr lang="en-US" i="1" dirty="0">
                <a:cs typeface="Verdana"/>
              </a:rPr>
              <a:t>R</a:t>
            </a:r>
            <a:r>
              <a:rPr lang="en-US" dirty="0">
                <a:cs typeface="Verdana"/>
              </a:rPr>
              <a:t>=0.17; </a:t>
            </a:r>
            <a:r>
              <a:rPr lang="en-US" i="1" dirty="0" smtClean="0">
                <a:cs typeface="Verdana"/>
              </a:rPr>
              <a:t>p</a:t>
            </a:r>
            <a:r>
              <a:rPr lang="en-US" dirty="0" smtClean="0">
                <a:cs typeface="Verdana"/>
              </a:rPr>
              <a:t>&lt;0.001</a:t>
            </a:r>
            <a:br>
              <a:rPr lang="en-US" dirty="0" smtClean="0">
                <a:cs typeface="Verdana"/>
              </a:rPr>
            </a:br>
            <a:r>
              <a:rPr lang="en-US" sz="1800" dirty="0">
                <a:cs typeface="Verdana"/>
              </a:rPr>
              <a:t>(Dynamic range limitations for Gallyas silver </a:t>
            </a:r>
            <a:r>
              <a:rPr lang="en-US" sz="1800" dirty="0" smtClean="0">
                <a:cs typeface="Verdana"/>
              </a:rPr>
              <a:t>stain with </a:t>
            </a:r>
            <a:r>
              <a:rPr lang="en-US" sz="1800" dirty="0">
                <a:cs typeface="Verdana"/>
              </a:rPr>
              <a:t>8-bit </a:t>
            </a:r>
            <a:r>
              <a:rPr lang="en-US" sz="1800" dirty="0" smtClean="0">
                <a:cs typeface="Verdana"/>
              </a:rPr>
              <a:t>grayscale </a:t>
            </a:r>
            <a:r>
              <a:rPr lang="en-US" sz="1800" dirty="0">
                <a:cs typeface="Verdana"/>
              </a:rPr>
              <a:t>in WM!).</a:t>
            </a:r>
            <a:endParaRPr lang="en-US" dirty="0" smtClean="0"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4012839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2486" y="337428"/>
            <a:ext cx="8229600" cy="1143000"/>
          </a:xfrm>
        </p:spPr>
        <p:txBody>
          <a:bodyPr/>
          <a:lstStyle/>
          <a:p>
            <a:r>
              <a:rPr lang="en-US" dirty="0" err="1" smtClean="0"/>
              <a:t>Intracortical</a:t>
            </a:r>
            <a:r>
              <a:rPr lang="en-US" dirty="0" smtClean="0"/>
              <a:t> Structures</a:t>
            </a:r>
            <a:endParaRPr lang="en-US" dirty="0"/>
          </a:p>
        </p:txBody>
      </p:sp>
      <p:pic>
        <p:nvPicPr>
          <p:cNvPr id="20" name="Content Placeholder 19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327" y="1599084"/>
            <a:ext cx="4329478" cy="4279598"/>
          </a:xfrm>
        </p:spPr>
      </p:pic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>
          <a:xfrm>
            <a:off x="5248276" y="1600204"/>
            <a:ext cx="3438524" cy="4525963"/>
          </a:xfrm>
        </p:spPr>
        <p:txBody>
          <a:bodyPr/>
          <a:lstStyle/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dirty="0" smtClean="0"/>
              <a:t>Profiles indicate sufficient resolution for visualization of cortical layering.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142140" y="1183008"/>
            <a:ext cx="1925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  <a:cs typeface="Verdana"/>
              </a:rPr>
              <a:t>Stria</a:t>
            </a:r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  <a:cs typeface="Verdana"/>
              </a:rPr>
              <a:t> of </a:t>
            </a:r>
            <a:r>
              <a:rPr lang="en-US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  <a:cs typeface="Verdana"/>
              </a:rPr>
              <a:t>Gennari</a:t>
            </a:r>
            <a:endParaRPr lang="en-US" sz="1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/>
              <a:cs typeface="Verdan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42233" y="5882842"/>
            <a:ext cx="23855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200" dirty="0" err="1" smtClean="0">
                <a:latin typeface="Verdana"/>
                <a:cs typeface="Verdana"/>
                <a:sym typeface="Wingdings" panose="05000000000000000000" pitchFamily="2" charset="2"/>
              </a:rPr>
              <a:t>Pial</a:t>
            </a:r>
            <a:r>
              <a:rPr lang="en-US" sz="1200" dirty="0" smtClean="0">
                <a:latin typeface="Verdana"/>
                <a:cs typeface="Verdana"/>
                <a:sym typeface="Wingdings" panose="05000000000000000000" pitchFamily="2" charset="2"/>
              </a:rPr>
              <a:t> </a:t>
            </a:r>
            <a:r>
              <a:rPr lang="en-US" sz="1200" dirty="0" err="1" smtClean="0">
                <a:latin typeface="Verdana"/>
                <a:cs typeface="Verdana"/>
                <a:sym typeface="Wingdings" panose="05000000000000000000" pitchFamily="2" charset="2"/>
              </a:rPr>
              <a:t>surfaceGM</a:t>
            </a:r>
            <a:r>
              <a:rPr lang="en-US" sz="1200" dirty="0" smtClean="0">
                <a:latin typeface="Verdana"/>
                <a:cs typeface="Verdana"/>
                <a:sym typeface="Wingdings" panose="05000000000000000000" pitchFamily="2" charset="2"/>
              </a:rPr>
              <a:t>/WM border</a:t>
            </a:r>
            <a:endParaRPr lang="en-US" sz="1200" dirty="0" smtClean="0">
              <a:latin typeface="Verdana"/>
              <a:cs typeface="Verdan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96650" y="2824728"/>
            <a:ext cx="4828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200" dirty="0" smtClean="0">
                <a:latin typeface="Verdana"/>
                <a:cs typeface="Verdana"/>
              </a:rPr>
              <a:t>mm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996650" y="4253855"/>
            <a:ext cx="4828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200" dirty="0" smtClean="0">
                <a:latin typeface="Verdana"/>
                <a:cs typeface="Verdana"/>
              </a:rPr>
              <a:t>mm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996650" y="5685998"/>
            <a:ext cx="4828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200" dirty="0" smtClean="0">
                <a:latin typeface="Verdana"/>
                <a:cs typeface="Verdana"/>
              </a:rPr>
              <a:t>mm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22327" y="1671092"/>
            <a:ext cx="553998" cy="1403076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sz="1200" dirty="0" smtClean="0">
                <a:latin typeface="Verdana"/>
                <a:cs typeface="Verdana"/>
              </a:rPr>
              <a:t>Gallyas</a:t>
            </a:r>
            <a:br>
              <a:rPr lang="en-US" sz="1200" dirty="0" smtClean="0">
                <a:latin typeface="Verdana"/>
                <a:cs typeface="Verdana"/>
              </a:rPr>
            </a:br>
            <a:r>
              <a:rPr lang="en-US" sz="1200" dirty="0" smtClean="0">
                <a:latin typeface="Verdana"/>
                <a:cs typeface="Verdana"/>
              </a:rPr>
              <a:t>8-bit gray values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06993" y="3421854"/>
            <a:ext cx="369332" cy="679032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sz="1200" i="1" dirty="0" smtClean="0">
                <a:latin typeface="Verdana"/>
                <a:cs typeface="Verdana"/>
              </a:rPr>
              <a:t>M</a:t>
            </a:r>
            <a:r>
              <a:rPr lang="en-US" sz="1200" i="1" baseline="-25000" dirty="0" smtClean="0">
                <a:latin typeface="Verdana"/>
                <a:cs typeface="Verdana"/>
              </a:rPr>
              <a:t>0</a:t>
            </a:r>
            <a:r>
              <a:rPr lang="en-US" sz="1200" i="1" baseline="30000" dirty="0" smtClean="0">
                <a:latin typeface="Verdana"/>
                <a:cs typeface="Verdana"/>
              </a:rPr>
              <a:t>b</a:t>
            </a:r>
            <a:r>
              <a:rPr lang="en-US" sz="1200" i="1" dirty="0" smtClean="0">
                <a:latin typeface="Verdana"/>
                <a:cs typeface="Verdana"/>
              </a:rPr>
              <a:t>/M</a:t>
            </a:r>
            <a:r>
              <a:rPr lang="en-US" sz="1200" i="1" baseline="-25000" dirty="0" smtClean="0">
                <a:latin typeface="Verdana"/>
                <a:cs typeface="Verdana"/>
              </a:rPr>
              <a:t>0</a:t>
            </a:r>
            <a:r>
              <a:rPr lang="en-US" sz="1200" i="1" baseline="30000" dirty="0" smtClean="0">
                <a:latin typeface="Verdana"/>
                <a:cs typeface="Verdana"/>
              </a:rPr>
              <a:t>a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06993" y="4505113"/>
            <a:ext cx="369332" cy="1377195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sz="1200" i="1" dirty="0" smtClean="0">
                <a:latin typeface="Verdana"/>
                <a:cs typeface="Verdana"/>
              </a:rPr>
              <a:t>R</a:t>
            </a:r>
            <a:r>
              <a:rPr lang="en-US" sz="1200" i="1" baseline="-25000" dirty="0" smtClean="0">
                <a:latin typeface="Verdana"/>
                <a:cs typeface="Verdana"/>
              </a:rPr>
              <a:t>1</a:t>
            </a:r>
            <a:r>
              <a:rPr lang="en-US" sz="1200" i="1" baseline="30000" dirty="0" smtClean="0">
                <a:latin typeface="Verdana"/>
                <a:cs typeface="Verdana"/>
              </a:rPr>
              <a:t>obs</a:t>
            </a:r>
            <a:r>
              <a:rPr lang="en-US" sz="1200" dirty="0" smtClean="0">
                <a:latin typeface="Verdana"/>
                <a:cs typeface="Verdana"/>
              </a:rPr>
              <a:t> / s</a:t>
            </a:r>
            <a:r>
              <a:rPr lang="en-US" sz="1200" baseline="30000" dirty="0" smtClean="0">
                <a:latin typeface="Verdana"/>
                <a:cs typeface="Verdana"/>
              </a:rPr>
              <a:t>-1</a:t>
            </a:r>
          </a:p>
        </p:txBody>
      </p:sp>
      <p:grpSp>
        <p:nvGrpSpPr>
          <p:cNvPr id="17" name="Gruppieren 16"/>
          <p:cNvGrpSpPr/>
          <p:nvPr/>
        </p:nvGrpSpPr>
        <p:grpSpPr>
          <a:xfrm>
            <a:off x="3471233" y="5882842"/>
            <a:ext cx="1478147" cy="276999"/>
            <a:chOff x="4227712" y="6184040"/>
            <a:chExt cx="1478147" cy="276999"/>
          </a:xfrm>
        </p:grpSpPr>
        <p:sp>
          <p:nvSpPr>
            <p:cNvPr id="8" name="TextBox 7"/>
            <p:cNvSpPr txBox="1"/>
            <p:nvPr/>
          </p:nvSpPr>
          <p:spPr>
            <a:xfrm>
              <a:off x="4570612" y="6184040"/>
              <a:ext cx="113524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Aft>
                  <a:spcPts val="1200"/>
                </a:spcAft>
              </a:pPr>
              <a:r>
                <a:rPr lang="en-US" sz="1200" dirty="0" smtClean="0">
                  <a:latin typeface="Verdana"/>
                  <a:cs typeface="Verdana"/>
                </a:rPr>
                <a:t>Mean profile</a:t>
              </a:r>
            </a:p>
          </p:txBody>
        </p:sp>
        <p:cxnSp>
          <p:nvCxnSpPr>
            <p:cNvPr id="14" name="Gerade Verbindung 13"/>
            <p:cNvCxnSpPr/>
            <p:nvPr/>
          </p:nvCxnSpPr>
          <p:spPr>
            <a:xfrm>
              <a:off x="4227712" y="6322539"/>
              <a:ext cx="342900" cy="0"/>
            </a:xfrm>
            <a:prstGeom prst="line">
              <a:avLst/>
            </a:prstGeom>
            <a:ln w="50800">
              <a:solidFill>
                <a:srgbClr val="FF09E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Rechteck 22"/>
          <p:cNvSpPr/>
          <p:nvPr/>
        </p:nvSpPr>
        <p:spPr bwMode="auto">
          <a:xfrm>
            <a:off x="1772162" y="1462210"/>
            <a:ext cx="631624" cy="4211216"/>
          </a:xfrm>
          <a:prstGeom prst="rect">
            <a:avLst/>
          </a:prstGeom>
          <a:solidFill>
            <a:schemeClr val="bg2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rtlCol="0" anchor="ctr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24" name="Pfeil nach unten 23"/>
          <p:cNvSpPr/>
          <p:nvPr/>
        </p:nvSpPr>
        <p:spPr bwMode="auto">
          <a:xfrm>
            <a:off x="1868528" y="1471735"/>
            <a:ext cx="438892" cy="257620"/>
          </a:xfrm>
          <a:prstGeom prst="downArrow">
            <a:avLst/>
          </a:prstGeom>
          <a:solidFill>
            <a:schemeClr val="bg2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rtlCol="0" anchor="ctr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743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2486" y="337428"/>
            <a:ext cx="8229600" cy="1143000"/>
          </a:xfrm>
        </p:spPr>
        <p:txBody>
          <a:bodyPr/>
          <a:lstStyle/>
          <a:p>
            <a:r>
              <a:rPr lang="en-US" dirty="0" err="1" smtClean="0"/>
              <a:t>Intracortical</a:t>
            </a:r>
            <a:r>
              <a:rPr lang="en-US" dirty="0" smtClean="0"/>
              <a:t> Structures</a:t>
            </a:r>
            <a:endParaRPr lang="en-US" dirty="0"/>
          </a:p>
        </p:txBody>
      </p:sp>
      <p:pic>
        <p:nvPicPr>
          <p:cNvPr id="20" name="Content Placeholder 19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327" y="1599084"/>
            <a:ext cx="4329478" cy="4279598"/>
          </a:xfrm>
        </p:spPr>
      </p:pic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>
          <a:xfrm>
            <a:off x="5248276" y="1600204"/>
            <a:ext cx="3438524" cy="4525963"/>
          </a:xfrm>
        </p:spPr>
        <p:txBody>
          <a:bodyPr/>
          <a:lstStyle/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dirty="0" smtClean="0">
                <a:solidFill>
                  <a:schemeClr val="bg2"/>
                </a:solidFill>
              </a:rPr>
              <a:t>Profiles indicate sufficient resolution for visualization of cortical layering.</a:t>
            </a:r>
            <a:endParaRPr lang="en-US" dirty="0">
              <a:solidFill>
                <a:schemeClr val="bg2"/>
              </a:solidFill>
            </a:endParaRP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dirty="0" smtClean="0"/>
              <a:t>Contrast with </a:t>
            </a:r>
            <a:r>
              <a:rPr lang="en-US" i="1" dirty="0" smtClean="0"/>
              <a:t>M</a:t>
            </a:r>
            <a:r>
              <a:rPr lang="en-US" baseline="-25000" dirty="0" smtClean="0"/>
              <a:t>0</a:t>
            </a:r>
            <a:r>
              <a:rPr lang="en-US" i="1" baseline="30000" dirty="0" smtClean="0"/>
              <a:t>b</a:t>
            </a:r>
            <a:r>
              <a:rPr lang="en-US" dirty="0" smtClean="0"/>
              <a:t>/</a:t>
            </a:r>
            <a:r>
              <a:rPr lang="en-US" i="1" dirty="0" smtClean="0"/>
              <a:t>M</a:t>
            </a:r>
            <a:r>
              <a:rPr lang="en-US" i="1" baseline="-25000" dirty="0" smtClean="0"/>
              <a:t>0</a:t>
            </a:r>
            <a:r>
              <a:rPr lang="en-US" i="1" baseline="30000" dirty="0" smtClean="0"/>
              <a:t>a</a:t>
            </a:r>
            <a:r>
              <a:rPr lang="en-US" dirty="0" smtClean="0"/>
              <a:t> lower than with </a:t>
            </a:r>
            <a:r>
              <a:rPr lang="en-US" i="1" dirty="0" smtClean="0"/>
              <a:t>R</a:t>
            </a:r>
            <a:r>
              <a:rPr lang="en-US" baseline="-25000" dirty="0" smtClean="0"/>
              <a:t>1</a:t>
            </a:r>
            <a:r>
              <a:rPr lang="en-US" i="1" baseline="30000" dirty="0" smtClean="0"/>
              <a:t>obs</a:t>
            </a:r>
            <a:r>
              <a:rPr lang="en-US" dirty="0" smtClean="0"/>
              <a:t> (lower range of variation).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142140" y="1183008"/>
            <a:ext cx="1925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  <a:cs typeface="Verdana"/>
              </a:rPr>
              <a:t>Stria</a:t>
            </a:r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  <a:cs typeface="Verdana"/>
              </a:rPr>
              <a:t> of </a:t>
            </a:r>
            <a:r>
              <a:rPr lang="en-US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  <a:cs typeface="Verdana"/>
              </a:rPr>
              <a:t>Gennari</a:t>
            </a:r>
            <a:endParaRPr lang="en-US" sz="1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/>
              <a:cs typeface="Verdan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42233" y="5882842"/>
            <a:ext cx="23855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200" dirty="0" err="1" smtClean="0">
                <a:latin typeface="Verdana"/>
                <a:cs typeface="Verdana"/>
                <a:sym typeface="Wingdings" panose="05000000000000000000" pitchFamily="2" charset="2"/>
              </a:rPr>
              <a:t>Pial</a:t>
            </a:r>
            <a:r>
              <a:rPr lang="en-US" sz="1200" dirty="0" smtClean="0">
                <a:latin typeface="Verdana"/>
                <a:cs typeface="Verdana"/>
                <a:sym typeface="Wingdings" panose="05000000000000000000" pitchFamily="2" charset="2"/>
              </a:rPr>
              <a:t> </a:t>
            </a:r>
            <a:r>
              <a:rPr lang="en-US" sz="1200" dirty="0" err="1" smtClean="0">
                <a:latin typeface="Verdana"/>
                <a:cs typeface="Verdana"/>
                <a:sym typeface="Wingdings" panose="05000000000000000000" pitchFamily="2" charset="2"/>
              </a:rPr>
              <a:t>surfaceGM</a:t>
            </a:r>
            <a:r>
              <a:rPr lang="en-US" sz="1200" dirty="0" smtClean="0">
                <a:latin typeface="Verdana"/>
                <a:cs typeface="Verdana"/>
                <a:sym typeface="Wingdings" panose="05000000000000000000" pitchFamily="2" charset="2"/>
              </a:rPr>
              <a:t>/WM border</a:t>
            </a:r>
            <a:endParaRPr lang="en-US" sz="1200" dirty="0" smtClean="0">
              <a:latin typeface="Verdana"/>
              <a:cs typeface="Verdan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96650" y="2824728"/>
            <a:ext cx="4828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200" dirty="0" smtClean="0">
                <a:latin typeface="Verdana"/>
                <a:cs typeface="Verdana"/>
              </a:rPr>
              <a:t>mm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996650" y="4253855"/>
            <a:ext cx="4828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200" dirty="0" smtClean="0">
                <a:latin typeface="Verdana"/>
                <a:cs typeface="Verdana"/>
              </a:rPr>
              <a:t>mm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996650" y="5685998"/>
            <a:ext cx="4828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200" dirty="0" smtClean="0">
                <a:latin typeface="Verdana"/>
                <a:cs typeface="Verdana"/>
              </a:rPr>
              <a:t>mm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22327" y="1671092"/>
            <a:ext cx="553998" cy="1403076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sz="1200" dirty="0" smtClean="0">
                <a:latin typeface="Verdana"/>
                <a:cs typeface="Verdana"/>
              </a:rPr>
              <a:t>Gallyas</a:t>
            </a:r>
            <a:br>
              <a:rPr lang="en-US" sz="1200" dirty="0" smtClean="0">
                <a:latin typeface="Verdana"/>
                <a:cs typeface="Verdana"/>
              </a:rPr>
            </a:br>
            <a:r>
              <a:rPr lang="en-US" sz="1200" dirty="0" smtClean="0">
                <a:latin typeface="Verdana"/>
                <a:cs typeface="Verdana"/>
              </a:rPr>
              <a:t>8-bit gray values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06993" y="3421854"/>
            <a:ext cx="369332" cy="679032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sz="1200" i="1" dirty="0" smtClean="0">
                <a:latin typeface="Verdana"/>
                <a:cs typeface="Verdana"/>
              </a:rPr>
              <a:t>M</a:t>
            </a:r>
            <a:r>
              <a:rPr lang="en-US" sz="1200" i="1" baseline="-25000" dirty="0" smtClean="0">
                <a:latin typeface="Verdana"/>
                <a:cs typeface="Verdana"/>
              </a:rPr>
              <a:t>0</a:t>
            </a:r>
            <a:r>
              <a:rPr lang="en-US" sz="1200" i="1" baseline="30000" dirty="0" smtClean="0">
                <a:latin typeface="Verdana"/>
                <a:cs typeface="Verdana"/>
              </a:rPr>
              <a:t>b</a:t>
            </a:r>
            <a:r>
              <a:rPr lang="en-US" sz="1200" i="1" dirty="0" smtClean="0">
                <a:latin typeface="Verdana"/>
                <a:cs typeface="Verdana"/>
              </a:rPr>
              <a:t>/M</a:t>
            </a:r>
            <a:r>
              <a:rPr lang="en-US" sz="1200" i="1" baseline="-25000" dirty="0" smtClean="0">
                <a:latin typeface="Verdana"/>
                <a:cs typeface="Verdana"/>
              </a:rPr>
              <a:t>0</a:t>
            </a:r>
            <a:r>
              <a:rPr lang="en-US" sz="1200" i="1" baseline="30000" dirty="0" smtClean="0">
                <a:latin typeface="Verdana"/>
                <a:cs typeface="Verdana"/>
              </a:rPr>
              <a:t>a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06993" y="4505113"/>
            <a:ext cx="369332" cy="1377195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sz="1200" i="1" dirty="0" smtClean="0">
                <a:latin typeface="Verdana"/>
                <a:cs typeface="Verdana"/>
              </a:rPr>
              <a:t>R</a:t>
            </a:r>
            <a:r>
              <a:rPr lang="en-US" sz="1200" i="1" baseline="-25000" dirty="0" smtClean="0">
                <a:latin typeface="Verdana"/>
                <a:cs typeface="Verdana"/>
              </a:rPr>
              <a:t>1</a:t>
            </a:r>
            <a:r>
              <a:rPr lang="en-US" sz="1200" i="1" baseline="30000" dirty="0" smtClean="0">
                <a:latin typeface="Verdana"/>
                <a:cs typeface="Verdana"/>
              </a:rPr>
              <a:t>obs</a:t>
            </a:r>
            <a:r>
              <a:rPr lang="en-US" sz="1200" dirty="0" smtClean="0">
                <a:latin typeface="Verdana"/>
                <a:cs typeface="Verdana"/>
              </a:rPr>
              <a:t> / s</a:t>
            </a:r>
            <a:r>
              <a:rPr lang="en-US" sz="1200" baseline="30000" dirty="0" smtClean="0">
                <a:latin typeface="Verdana"/>
                <a:cs typeface="Verdana"/>
              </a:rPr>
              <a:t>-1</a:t>
            </a:r>
          </a:p>
        </p:txBody>
      </p:sp>
      <p:grpSp>
        <p:nvGrpSpPr>
          <p:cNvPr id="17" name="Gruppieren 16"/>
          <p:cNvGrpSpPr/>
          <p:nvPr/>
        </p:nvGrpSpPr>
        <p:grpSpPr>
          <a:xfrm>
            <a:off x="3471233" y="5882842"/>
            <a:ext cx="1478147" cy="276999"/>
            <a:chOff x="4227712" y="6184040"/>
            <a:chExt cx="1478147" cy="276999"/>
          </a:xfrm>
        </p:grpSpPr>
        <p:sp>
          <p:nvSpPr>
            <p:cNvPr id="8" name="TextBox 7"/>
            <p:cNvSpPr txBox="1"/>
            <p:nvPr/>
          </p:nvSpPr>
          <p:spPr>
            <a:xfrm>
              <a:off x="4570612" y="6184040"/>
              <a:ext cx="113524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Aft>
                  <a:spcPts val="1200"/>
                </a:spcAft>
              </a:pPr>
              <a:r>
                <a:rPr lang="en-US" sz="1200" dirty="0" smtClean="0">
                  <a:latin typeface="Verdana"/>
                  <a:cs typeface="Verdana"/>
                </a:rPr>
                <a:t>Mean profile</a:t>
              </a:r>
            </a:p>
          </p:txBody>
        </p:sp>
        <p:cxnSp>
          <p:nvCxnSpPr>
            <p:cNvPr id="14" name="Gerade Verbindung 13"/>
            <p:cNvCxnSpPr/>
            <p:nvPr/>
          </p:nvCxnSpPr>
          <p:spPr>
            <a:xfrm>
              <a:off x="4227712" y="6322539"/>
              <a:ext cx="342900" cy="0"/>
            </a:xfrm>
            <a:prstGeom prst="line">
              <a:avLst/>
            </a:prstGeom>
            <a:ln w="50800">
              <a:solidFill>
                <a:srgbClr val="FF09E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Rechteck 22"/>
          <p:cNvSpPr/>
          <p:nvPr/>
        </p:nvSpPr>
        <p:spPr bwMode="auto">
          <a:xfrm>
            <a:off x="1772162" y="1462210"/>
            <a:ext cx="631624" cy="4211216"/>
          </a:xfrm>
          <a:prstGeom prst="rect">
            <a:avLst/>
          </a:prstGeom>
          <a:solidFill>
            <a:schemeClr val="bg2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rtlCol="0" anchor="ctr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24" name="Pfeil nach unten 23"/>
          <p:cNvSpPr/>
          <p:nvPr/>
        </p:nvSpPr>
        <p:spPr bwMode="auto">
          <a:xfrm>
            <a:off x="1868528" y="1471735"/>
            <a:ext cx="438892" cy="257620"/>
          </a:xfrm>
          <a:prstGeom prst="downArrow">
            <a:avLst/>
          </a:prstGeom>
          <a:solidFill>
            <a:schemeClr val="bg2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rtlCol="0" anchor="ctr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060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i="1" dirty="0"/>
              <a:t>M</a:t>
            </a:r>
            <a:r>
              <a:rPr lang="en-US" baseline="-25000" dirty="0"/>
              <a:t>0</a:t>
            </a:r>
            <a:r>
              <a:rPr lang="en-US" i="1" baseline="30000" dirty="0"/>
              <a:t>b</a:t>
            </a:r>
            <a:r>
              <a:rPr lang="en-US" dirty="0"/>
              <a:t>/</a:t>
            </a:r>
            <a:r>
              <a:rPr lang="en-US" i="1" dirty="0"/>
              <a:t>M</a:t>
            </a:r>
            <a:r>
              <a:rPr lang="en-US" baseline="-25000" dirty="0"/>
              <a:t>0</a:t>
            </a:r>
            <a:r>
              <a:rPr lang="en-US" i="1" baseline="30000" dirty="0"/>
              <a:t>a</a:t>
            </a:r>
            <a:r>
              <a:rPr lang="en-US" dirty="0"/>
              <a:t> and </a:t>
            </a:r>
            <a:r>
              <a:rPr lang="en-US" i="1" dirty="0"/>
              <a:t>T</a:t>
            </a:r>
            <a:r>
              <a:rPr lang="en-US" baseline="-25000" dirty="0"/>
              <a:t>1</a:t>
            </a:r>
            <a:r>
              <a:rPr lang="en-US" dirty="0"/>
              <a:t> are highly correlated, however, with distinct differences in GM and WM.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err="1" smtClean="0"/>
              <a:t>qMTI</a:t>
            </a:r>
            <a:r>
              <a:rPr lang="en-US" dirty="0" smtClean="0"/>
              <a:t> and </a:t>
            </a:r>
            <a:r>
              <a:rPr lang="en-US" i="1" dirty="0" smtClean="0"/>
              <a:t>T</a:t>
            </a:r>
            <a:r>
              <a:rPr lang="en-US" baseline="-25000" dirty="0" smtClean="0"/>
              <a:t>1</a:t>
            </a:r>
            <a:r>
              <a:rPr lang="en-US" dirty="0" smtClean="0"/>
              <a:t> mapping both show high degree of correspondence with myelin-based histology in GM.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High-resolution </a:t>
            </a:r>
            <a:r>
              <a:rPr lang="en-US" dirty="0" err="1"/>
              <a:t>qMTI</a:t>
            </a:r>
            <a:r>
              <a:rPr lang="en-US" dirty="0"/>
              <a:t> maps permit visualization of </a:t>
            </a:r>
            <a:r>
              <a:rPr lang="en-US" dirty="0" err="1"/>
              <a:t>intracortical</a:t>
            </a:r>
            <a:r>
              <a:rPr lang="en-US" dirty="0"/>
              <a:t> structures in the post-mortem marmoset brain.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272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>
            <a:spLocks noChangeArrowheads="1"/>
          </p:cNvSpPr>
          <p:nvPr/>
        </p:nvSpPr>
        <p:spPr bwMode="auto">
          <a:xfrm>
            <a:off x="4139951" y="5445224"/>
            <a:ext cx="46080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algn="ctr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Aft>
                <a:spcPts val="1200"/>
              </a:spcAft>
            </a:pPr>
            <a:r>
              <a:rPr lang="en-US" sz="1400" b="1" dirty="0">
                <a:cs typeface="Arial" pitchFamily="34" charset="0"/>
              </a:rPr>
              <a:t>Acknowledgement: </a:t>
            </a:r>
            <a:r>
              <a:rPr lang="en-US" sz="1400" b="1" dirty="0" smtClean="0">
                <a:cs typeface="Arial" pitchFamily="34" charset="0"/>
              </a:rPr>
              <a:t/>
            </a:r>
            <a:br>
              <a:rPr lang="en-US" sz="1400" b="1" dirty="0" smtClean="0">
                <a:cs typeface="Arial" pitchFamily="34" charset="0"/>
              </a:rPr>
            </a:br>
            <a:r>
              <a:rPr lang="en-US" sz="1400" dirty="0" smtClean="0">
                <a:cs typeface="Arial" pitchFamily="34" charset="0"/>
              </a:rPr>
              <a:t>Funded by </a:t>
            </a:r>
            <a:r>
              <a:rPr lang="en-US" sz="1400" dirty="0">
                <a:cs typeface="Arial" pitchFamily="34" charset="0"/>
              </a:rPr>
              <a:t>the Helmholtz Alliance ICEMED—Imaging and Curing Environmental Metabolic </a:t>
            </a:r>
            <a:r>
              <a:rPr lang="en-US" sz="1400" dirty="0" smtClean="0">
                <a:cs typeface="Arial" pitchFamily="34" charset="0"/>
              </a:rPr>
              <a:t>Diseases.</a:t>
            </a:r>
            <a:endParaRPr lang="en-US" sz="1400" dirty="0"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07798" y="3954864"/>
            <a:ext cx="3272307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sz="2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  <a:cs typeface="Verdana"/>
              </a:rPr>
              <a:t>Thank you</a:t>
            </a:r>
            <a:br>
              <a:rPr lang="en-US" sz="2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  <a:cs typeface="Verdana"/>
              </a:rPr>
            </a:br>
            <a:r>
              <a:rPr lang="en-US" sz="2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  <a:cs typeface="Verdana"/>
              </a:rPr>
              <a:t>for your attention!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4139951" y="1941284"/>
            <a:ext cx="3385863" cy="19082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de-DE" sz="2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  <a:cs typeface="Verdana"/>
              </a:rPr>
              <a:t>Thanks</a:t>
            </a:r>
            <a:r>
              <a:rPr lang="de-DE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  <a:cs typeface="Verdana"/>
              </a:rPr>
              <a:t> </a:t>
            </a:r>
            <a:r>
              <a:rPr lang="de-DE" sz="2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  <a:cs typeface="Verdana"/>
              </a:rPr>
              <a:t>to</a:t>
            </a:r>
            <a:r>
              <a:rPr lang="de-DE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  <a:cs typeface="Verdana"/>
              </a:rPr>
              <a:t> …</a:t>
            </a:r>
          </a:p>
          <a:p>
            <a:pPr>
              <a:spcAft>
                <a:spcPts val="1200"/>
              </a:spcAft>
            </a:pPr>
            <a:r>
              <a:rPr lang="de-DE" sz="2200" dirty="0" smtClean="0">
                <a:latin typeface="Verdana"/>
                <a:cs typeface="Verdana"/>
              </a:rPr>
              <a:t>	</a:t>
            </a:r>
            <a:r>
              <a:rPr lang="de-DE" sz="2200" dirty="0" err="1" smtClean="0">
                <a:latin typeface="Verdana"/>
                <a:cs typeface="Verdana"/>
              </a:rPr>
              <a:t>Afonso</a:t>
            </a:r>
            <a:r>
              <a:rPr lang="de-DE" sz="2200" dirty="0" smtClean="0">
                <a:latin typeface="Verdana"/>
                <a:cs typeface="Verdana"/>
              </a:rPr>
              <a:t> </a:t>
            </a:r>
            <a:r>
              <a:rPr lang="de-DE" sz="2200" dirty="0" smtClean="0">
                <a:latin typeface="Verdana"/>
                <a:cs typeface="Verdana"/>
              </a:rPr>
              <a:t>Silva</a:t>
            </a:r>
          </a:p>
          <a:p>
            <a:pPr>
              <a:spcAft>
                <a:spcPts val="1200"/>
              </a:spcAft>
            </a:pPr>
            <a:r>
              <a:rPr lang="de-DE" sz="2200" dirty="0">
                <a:latin typeface="Verdana"/>
                <a:cs typeface="Verdana"/>
              </a:rPr>
              <a:t>	</a:t>
            </a:r>
            <a:r>
              <a:rPr lang="de-DE" sz="2200" dirty="0" smtClean="0">
                <a:latin typeface="Verdana"/>
                <a:cs typeface="Verdana"/>
              </a:rPr>
              <a:t>Riccardo </a:t>
            </a:r>
            <a:r>
              <a:rPr lang="de-DE" sz="2200" dirty="0" err="1" smtClean="0">
                <a:latin typeface="Verdana"/>
                <a:cs typeface="Verdana"/>
              </a:rPr>
              <a:t>Metere</a:t>
            </a:r>
            <a:endParaRPr lang="de-DE" sz="2200" dirty="0" smtClean="0">
              <a:latin typeface="Verdana"/>
              <a:cs typeface="Verdana"/>
            </a:endParaRPr>
          </a:p>
          <a:p>
            <a:pPr>
              <a:spcAft>
                <a:spcPts val="1200"/>
              </a:spcAft>
            </a:pPr>
            <a:r>
              <a:rPr lang="de-DE" sz="2200" dirty="0" smtClean="0">
                <a:latin typeface="Verdana"/>
                <a:cs typeface="Verdana"/>
              </a:rPr>
              <a:t>	Katja Reimann</a:t>
            </a:r>
            <a:endParaRPr lang="en-US" sz="2200" dirty="0" err="1" smtClean="0"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4020972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 for </a:t>
            </a:r>
            <a:r>
              <a:rPr lang="en-US" dirty="0" err="1" smtClean="0"/>
              <a:t>qMTI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Information on otherwise MR-invisible macromolecules.</a:t>
            </a:r>
            <a:endParaRPr lang="en-US" baseline="30000" dirty="0" smtClean="0"/>
          </a:p>
          <a:p>
            <a:r>
              <a:rPr lang="en-US" dirty="0" smtClean="0"/>
              <a:t>Parameters assumed to be related to myelin.</a:t>
            </a:r>
            <a:r>
              <a:rPr lang="en-US" baseline="30000" dirty="0" smtClean="0"/>
              <a:t>[1]</a:t>
            </a:r>
          </a:p>
          <a:p>
            <a:r>
              <a:rPr lang="en-US" dirty="0"/>
              <a:t>Post-mortem brain for comparison with histology</a:t>
            </a:r>
            <a:r>
              <a:rPr lang="en-US" dirty="0" smtClean="0"/>
              <a:t>.</a:t>
            </a:r>
          </a:p>
          <a:p>
            <a:r>
              <a:rPr lang="de-DE" dirty="0" smtClean="0"/>
              <a:t>Pixel-</a:t>
            </a:r>
            <a:r>
              <a:rPr lang="de-DE" dirty="0" err="1" smtClean="0"/>
              <a:t>wise</a:t>
            </a:r>
            <a:r>
              <a:rPr lang="de-DE" dirty="0" smtClean="0"/>
              <a:t> </a:t>
            </a:r>
            <a:r>
              <a:rPr lang="de-DE" dirty="0" err="1" smtClean="0"/>
              <a:t>instead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ROI-</a:t>
            </a:r>
            <a:r>
              <a:rPr lang="de-DE" dirty="0" err="1" smtClean="0"/>
              <a:t>based</a:t>
            </a:r>
            <a:r>
              <a:rPr lang="de-DE" dirty="0" smtClean="0"/>
              <a:t> </a:t>
            </a:r>
            <a:r>
              <a:rPr lang="de-DE" dirty="0" err="1" smtClean="0"/>
              <a:t>comparisons</a:t>
            </a:r>
            <a:r>
              <a:rPr lang="de-DE" dirty="0" smtClean="0"/>
              <a:t>.</a:t>
            </a:r>
            <a:endParaRPr lang="en-US" dirty="0" smtClean="0"/>
          </a:p>
          <a:p>
            <a:r>
              <a:rPr lang="de-DE" dirty="0" err="1"/>
              <a:t>E</a:t>
            </a:r>
            <a:r>
              <a:rPr lang="de-DE" dirty="0" err="1" smtClean="0"/>
              <a:t>mphasis</a:t>
            </a:r>
            <a:r>
              <a:rPr lang="de-DE" dirty="0" smtClean="0"/>
              <a:t> on GM.</a:t>
            </a:r>
          </a:p>
          <a:p>
            <a:r>
              <a:rPr lang="de-DE" dirty="0" err="1" smtClean="0"/>
              <a:t>Comparison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i="1" dirty="0" smtClean="0"/>
              <a:t>T</a:t>
            </a:r>
            <a:r>
              <a:rPr lang="de-DE" baseline="-25000" dirty="0" smtClean="0"/>
              <a:t>1</a:t>
            </a:r>
            <a:r>
              <a:rPr lang="de-DE" dirty="0" smtClean="0"/>
              <a:t> </a:t>
            </a:r>
            <a:r>
              <a:rPr lang="de-DE" dirty="0" err="1" smtClean="0"/>
              <a:t>mapping</a:t>
            </a:r>
            <a:r>
              <a:rPr lang="de-DE" dirty="0" smtClean="0"/>
              <a:t>.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i="0" dirty="0" smtClean="0"/>
              <a:t>[1] K. </a:t>
            </a:r>
            <a:r>
              <a:rPr lang="en-US" i="0" dirty="0" err="1" smtClean="0"/>
              <a:t>Schmierer</a:t>
            </a:r>
            <a:r>
              <a:rPr lang="en-US" i="0" dirty="0" smtClean="0"/>
              <a:t>, </a:t>
            </a:r>
            <a:r>
              <a:rPr lang="en-US" dirty="0" smtClean="0"/>
              <a:t>J. </a:t>
            </a:r>
            <a:r>
              <a:rPr lang="en-US" dirty="0" err="1" smtClean="0"/>
              <a:t>Magn</a:t>
            </a:r>
            <a:r>
              <a:rPr lang="en-US" dirty="0" smtClean="0"/>
              <a:t>. </a:t>
            </a:r>
            <a:r>
              <a:rPr lang="en-US" dirty="0" err="1" smtClean="0"/>
              <a:t>Reson</a:t>
            </a:r>
            <a:r>
              <a:rPr lang="en-US" dirty="0" smtClean="0"/>
              <a:t>. Imaging</a:t>
            </a:r>
            <a:r>
              <a:rPr lang="en-US" i="0" dirty="0" smtClean="0"/>
              <a:t> 26:41-51, 2007</a:t>
            </a:r>
            <a:endParaRPr lang="en-US" i="0" dirty="0"/>
          </a:p>
        </p:txBody>
      </p:sp>
      <p:pic>
        <p:nvPicPr>
          <p:cNvPr id="4" name="Content Placeholder 3" descr="Screen Clipping"/>
          <p:cNvPicPr>
            <a:picLocks noGrp="1" noChangeAspect="1"/>
          </p:cNvPicPr>
          <p:nvPr>
            <p:ph sz="half"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89" t="1474" r="12299" b="55366"/>
          <a:stretch/>
        </p:blipFill>
        <p:spPr>
          <a:xfrm>
            <a:off x="684636" y="1666875"/>
            <a:ext cx="3306340" cy="2638425"/>
          </a:xfrm>
        </p:spPr>
      </p:pic>
      <p:pic>
        <p:nvPicPr>
          <p:cNvPr id="9" name="Content Placeholder 3" descr="Screen Clippi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970" b="-1"/>
          <a:stretch/>
        </p:blipFill>
        <p:spPr bwMode="auto">
          <a:xfrm>
            <a:off x="373592" y="4414836"/>
            <a:ext cx="4253719" cy="733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pic>
    </p:spTree>
    <p:extLst>
      <p:ext uri="{BB962C8B-B14F-4D97-AF65-F5344CB8AC3E}">
        <p14:creationId xmlns:p14="http://schemas.microsoft.com/office/powerpoint/2010/main" val="3175722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Specimen*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[*] Kindly provided by </a:t>
            </a:r>
            <a:r>
              <a:rPr lang="en-US" dirty="0" err="1" smtClean="0"/>
              <a:t>Dr</a:t>
            </a:r>
            <a:r>
              <a:rPr lang="en-US" dirty="0" smtClean="0"/>
              <a:t> </a:t>
            </a:r>
            <a:r>
              <a:rPr lang="en-US" dirty="0" err="1" smtClean="0"/>
              <a:t>Afonso</a:t>
            </a:r>
            <a:r>
              <a:rPr lang="en-US" dirty="0" smtClean="0"/>
              <a:t> </a:t>
            </a:r>
            <a:r>
              <a:rPr lang="en-US" dirty="0"/>
              <a:t>C. </a:t>
            </a:r>
            <a:r>
              <a:rPr lang="en-US" dirty="0" smtClean="0"/>
              <a:t>Silva </a:t>
            </a:r>
            <a:r>
              <a:rPr lang="en-US" dirty="0"/>
              <a:t>NIH, </a:t>
            </a:r>
            <a:r>
              <a:rPr lang="en-US" dirty="0" smtClean="0"/>
              <a:t>Bethesda, MD.</a:t>
            </a:r>
            <a:endParaRPr lang="en-US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329142"/>
            <a:ext cx="2880000" cy="192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Inhaltsplatzhalter 6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dirty="0" smtClean="0"/>
              <a:t>Post-mortem marmoset brain (7.6 y, male).</a:t>
            </a:r>
            <a:endParaRPr lang="en-US" dirty="0"/>
          </a:p>
          <a:p>
            <a:pPr>
              <a:lnSpc>
                <a:spcPct val="120000"/>
              </a:lnSpc>
            </a:pPr>
            <a:r>
              <a:rPr lang="en-US" dirty="0" smtClean="0"/>
              <a:t>Fixation </a:t>
            </a:r>
            <a:r>
              <a:rPr lang="en-US" dirty="0"/>
              <a:t>in 4% formalin via </a:t>
            </a:r>
            <a:r>
              <a:rPr lang="en-US" dirty="0" smtClean="0"/>
              <a:t>perfusion.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7224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Specimen*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[*] Kindly provided by </a:t>
            </a:r>
            <a:r>
              <a:rPr lang="en-US" dirty="0" err="1" smtClean="0"/>
              <a:t>Dr</a:t>
            </a:r>
            <a:r>
              <a:rPr lang="en-US" dirty="0" smtClean="0"/>
              <a:t> </a:t>
            </a:r>
            <a:r>
              <a:rPr lang="en-US" dirty="0" err="1" smtClean="0"/>
              <a:t>Afonso</a:t>
            </a:r>
            <a:r>
              <a:rPr lang="en-US" dirty="0" smtClean="0"/>
              <a:t> </a:t>
            </a:r>
            <a:r>
              <a:rPr lang="en-US" dirty="0"/>
              <a:t>C. </a:t>
            </a:r>
            <a:r>
              <a:rPr lang="en-US" dirty="0" smtClean="0"/>
              <a:t>Silva, NIH</a:t>
            </a:r>
            <a:r>
              <a:rPr lang="en-US" dirty="0"/>
              <a:t>, </a:t>
            </a:r>
            <a:r>
              <a:rPr lang="en-US" dirty="0" smtClean="0"/>
              <a:t>Bethesda, MD.</a:t>
            </a:r>
            <a:endParaRPr lang="en-US" dirty="0"/>
          </a:p>
          <a:p>
            <a:endParaRPr lang="en-US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dirty="0" smtClean="0">
                <a:solidFill>
                  <a:schemeClr val="bg2"/>
                </a:solidFill>
              </a:rPr>
              <a:t>Post-mortem marmoset brain (7.6 y, male).</a:t>
            </a:r>
            <a:endParaRPr lang="en-US" dirty="0">
              <a:solidFill>
                <a:schemeClr val="bg2"/>
              </a:solidFill>
            </a:endParaRP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chemeClr val="bg2"/>
                </a:solidFill>
              </a:rPr>
              <a:t>Fixation </a:t>
            </a:r>
            <a:r>
              <a:rPr lang="en-US" dirty="0">
                <a:solidFill>
                  <a:schemeClr val="bg2"/>
                </a:solidFill>
              </a:rPr>
              <a:t>in 4% formalin via </a:t>
            </a:r>
            <a:r>
              <a:rPr lang="en-US" dirty="0" smtClean="0">
                <a:solidFill>
                  <a:schemeClr val="bg2"/>
                </a:solidFill>
              </a:rPr>
              <a:t>perfusion.</a:t>
            </a:r>
            <a:endParaRPr lang="en-US" dirty="0">
              <a:solidFill>
                <a:schemeClr val="bg2"/>
              </a:solidFill>
            </a:endParaRPr>
          </a:p>
          <a:p>
            <a:pPr>
              <a:lnSpc>
                <a:spcPct val="120000"/>
              </a:lnSpc>
            </a:pPr>
            <a:r>
              <a:rPr lang="en-US" dirty="0"/>
              <a:t>Prepared for MRI </a:t>
            </a:r>
            <a:r>
              <a:rPr lang="en-US" dirty="0" smtClean="0"/>
              <a:t>in 6cm </a:t>
            </a:r>
            <a:r>
              <a:rPr lang="en-US" dirty="0"/>
              <a:t>acrylic </a:t>
            </a:r>
            <a:r>
              <a:rPr lang="en-US" dirty="0" smtClean="0"/>
              <a:t>ball.</a:t>
            </a:r>
            <a:endParaRPr lang="en-US" dirty="0"/>
          </a:p>
          <a:p>
            <a:pPr>
              <a:lnSpc>
                <a:spcPct val="120000"/>
              </a:lnSpc>
            </a:pPr>
            <a:r>
              <a:rPr lang="en-US" dirty="0"/>
              <a:t>Cut for histology </a:t>
            </a:r>
            <a:r>
              <a:rPr lang="en-US" dirty="0" smtClean="0"/>
              <a:t>shortly </a:t>
            </a:r>
            <a:r>
              <a:rPr lang="en-US" dirty="0"/>
              <a:t>after </a:t>
            </a:r>
            <a:r>
              <a:rPr lang="en-US" dirty="0" smtClean="0"/>
              <a:t>MRI into 55µm slices.</a:t>
            </a:r>
            <a:endParaRPr lang="en-US" dirty="0"/>
          </a:p>
          <a:p>
            <a:pPr>
              <a:lnSpc>
                <a:spcPct val="120000"/>
              </a:lnSpc>
            </a:pPr>
            <a:endParaRPr lang="en-GB" dirty="0"/>
          </a:p>
        </p:txBody>
      </p:sp>
      <p:pic>
        <p:nvPicPr>
          <p:cNvPr id="8" name="Inhaltsplatzhalter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72"/>
          <a:stretch/>
        </p:blipFill>
        <p:spPr bwMode="auto">
          <a:xfrm>
            <a:off x="1232451" y="3845265"/>
            <a:ext cx="2214282" cy="2280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329142"/>
            <a:ext cx="2880000" cy="192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262088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Histology (55µm slice thickness)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313" y="2350905"/>
            <a:ext cx="4038600" cy="3094220"/>
          </a:xfrm>
        </p:spPr>
      </p:pic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de-DE" dirty="0" err="1" smtClean="0"/>
              <a:t>Myelin</a:t>
            </a:r>
            <a:r>
              <a:rPr lang="de-DE" dirty="0" smtClean="0"/>
              <a:t> Basic Protein (MBP).</a:t>
            </a:r>
            <a:endParaRPr lang="en-GB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3432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Histology (55µm slice thickness)</a:t>
            </a:r>
            <a:endParaRPr lang="en-GB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de-DE" dirty="0" err="1" smtClean="0">
                <a:solidFill>
                  <a:schemeClr val="bg2"/>
                </a:solidFill>
              </a:rPr>
              <a:t>Myelin</a:t>
            </a:r>
            <a:r>
              <a:rPr lang="de-DE" dirty="0" smtClean="0">
                <a:solidFill>
                  <a:schemeClr val="bg2"/>
                </a:solidFill>
              </a:rPr>
              <a:t> Basic Protein (MBP).</a:t>
            </a:r>
          </a:p>
          <a:p>
            <a:pPr>
              <a:lnSpc>
                <a:spcPct val="150000"/>
              </a:lnSpc>
            </a:pPr>
            <a:r>
              <a:rPr lang="de-DE" dirty="0" err="1" smtClean="0"/>
              <a:t>Gallyas</a:t>
            </a:r>
            <a:r>
              <a:rPr lang="de-DE" dirty="0" smtClean="0"/>
              <a:t> </a:t>
            </a:r>
            <a:r>
              <a:rPr lang="de-DE" dirty="0" err="1" smtClean="0"/>
              <a:t>silver</a:t>
            </a:r>
            <a:r>
              <a:rPr lang="de-DE" dirty="0" smtClean="0"/>
              <a:t> </a:t>
            </a:r>
            <a:r>
              <a:rPr lang="de-DE" dirty="0" err="1" smtClean="0"/>
              <a:t>stain</a:t>
            </a:r>
            <a:r>
              <a:rPr lang="de-DE" dirty="0" smtClean="0"/>
              <a:t>.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Content Placeholder 5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2392157"/>
            <a:ext cx="4038600" cy="30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pic>
    </p:spTree>
    <p:extLst>
      <p:ext uri="{BB962C8B-B14F-4D97-AF65-F5344CB8AC3E}">
        <p14:creationId xmlns:p14="http://schemas.microsoft.com/office/powerpoint/2010/main" val="2797511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3D </a:t>
            </a:r>
            <a:r>
              <a:rPr lang="en-US" dirty="0" err="1" smtClean="0"/>
              <a:t>qMTI</a:t>
            </a:r>
            <a:r>
              <a:rPr lang="en-US" dirty="0" smtClean="0"/>
              <a:t> (200 µm isotropic)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03440" y="1600204"/>
            <a:ext cx="5040560" cy="4525963"/>
          </a:xfrm>
        </p:spPr>
        <p:txBody>
          <a:bodyPr>
            <a:normAutofit fontScale="92500"/>
          </a:bodyPr>
          <a:lstStyle/>
          <a:p>
            <a:r>
              <a:rPr lang="de-DE" dirty="0" smtClean="0"/>
              <a:t>Human-</a:t>
            </a:r>
            <a:r>
              <a:rPr lang="de-DE" dirty="0" err="1" smtClean="0"/>
              <a:t>scale</a:t>
            </a:r>
            <a:r>
              <a:rPr lang="de-DE" dirty="0" smtClean="0"/>
              <a:t> 3T </a:t>
            </a:r>
            <a:r>
              <a:rPr lang="de-DE" dirty="0" err="1" smtClean="0"/>
              <a:t>scanner</a:t>
            </a:r>
            <a:r>
              <a:rPr lang="de-DE" dirty="0" smtClean="0"/>
              <a:t>:</a:t>
            </a:r>
            <a:r>
              <a:rPr lang="de-DE" dirty="0"/>
              <a:t/>
            </a:r>
            <a:br>
              <a:rPr lang="de-DE" dirty="0"/>
            </a:br>
            <a:r>
              <a:rPr lang="de-DE" sz="1900" dirty="0" err="1" smtClean="0"/>
              <a:t>Bruker</a:t>
            </a:r>
            <a:r>
              <a:rPr lang="de-DE" sz="1900" dirty="0" smtClean="0"/>
              <a:t> </a:t>
            </a:r>
            <a:r>
              <a:rPr lang="de-DE" sz="1900" dirty="0" err="1" smtClean="0"/>
              <a:t>MedSpec</a:t>
            </a:r>
            <a:r>
              <a:rPr lang="de-DE" sz="1900" dirty="0" smtClean="0"/>
              <a:t> 30/100.</a:t>
            </a:r>
            <a:endParaRPr lang="en-US" sz="1900" dirty="0" smtClean="0"/>
          </a:p>
          <a:p>
            <a:r>
              <a:rPr lang="en-US" dirty="0" smtClean="0"/>
              <a:t>Custom-built CP transceiver coil:</a:t>
            </a:r>
            <a:r>
              <a:rPr lang="en-US" dirty="0"/>
              <a:t/>
            </a:r>
            <a:br>
              <a:rPr lang="en-US" dirty="0"/>
            </a:br>
            <a:r>
              <a:rPr lang="de-DE" sz="1900" dirty="0" smtClean="0"/>
              <a:t>2 </a:t>
            </a:r>
            <a:r>
              <a:rPr lang="de-DE" sz="1900" dirty="0" err="1" smtClean="0"/>
              <a:t>perpendicular</a:t>
            </a:r>
            <a:r>
              <a:rPr lang="de-DE" sz="1900" dirty="0" smtClean="0"/>
              <a:t> Helmholtz </a:t>
            </a:r>
            <a:r>
              <a:rPr lang="de-DE" sz="1900" dirty="0" err="1" smtClean="0"/>
              <a:t>pairs</a:t>
            </a:r>
            <a:r>
              <a:rPr lang="de-DE" sz="1900" dirty="0" smtClean="0"/>
              <a:t>.</a:t>
            </a:r>
            <a:r>
              <a:rPr lang="de-DE" sz="1900" baseline="30000" dirty="0" smtClean="0"/>
              <a:t>[2]</a:t>
            </a:r>
            <a:r>
              <a:rPr lang="de-DE" sz="1900" dirty="0" smtClean="0"/>
              <a:t>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45 image volumes (70 hours):</a:t>
            </a:r>
          </a:p>
          <a:p>
            <a:pPr lvl="1"/>
            <a:r>
              <a:rPr lang="de-DE" dirty="0" smtClean="0">
                <a:solidFill>
                  <a:schemeClr val="bg1"/>
                </a:solidFill>
              </a:rPr>
              <a:t>MT-FLASH</a:t>
            </a:r>
            <a:br>
              <a:rPr lang="de-DE" dirty="0" smtClean="0">
                <a:solidFill>
                  <a:schemeClr val="bg1"/>
                </a:solidFill>
              </a:rPr>
            </a:br>
            <a:r>
              <a:rPr lang="en-US" sz="1900" dirty="0" smtClean="0">
                <a:solidFill>
                  <a:schemeClr val="bg1"/>
                </a:solidFill>
              </a:rPr>
              <a:t>TR </a:t>
            </a:r>
            <a:r>
              <a:rPr lang="de-DE" sz="1900" dirty="0" smtClean="0">
                <a:solidFill>
                  <a:schemeClr val="bg1"/>
                </a:solidFill>
              </a:rPr>
              <a:t>32ms; TE 8.2ms; </a:t>
            </a:r>
            <a:r>
              <a:rPr lang="el-GR" sz="1900" dirty="0" smtClean="0">
                <a:solidFill>
                  <a:schemeClr val="bg1"/>
                </a:solidFill>
                <a:cs typeface="Arial" panose="020B0604020202020204" pitchFamily="34" charset="0"/>
              </a:rPr>
              <a:t>α</a:t>
            </a:r>
            <a:r>
              <a:rPr lang="de-DE" sz="1900" dirty="0" smtClean="0">
                <a:solidFill>
                  <a:schemeClr val="bg1"/>
                </a:solidFill>
              </a:rPr>
              <a:t> 10</a:t>
            </a:r>
            <a:r>
              <a:rPr lang="de-DE" sz="1900" baseline="30000" dirty="0" smtClean="0">
                <a:solidFill>
                  <a:schemeClr val="bg1"/>
                </a:solidFill>
              </a:rPr>
              <a:t>o</a:t>
            </a:r>
            <a:r>
              <a:rPr lang="de-DE" sz="1900" dirty="0" smtClean="0">
                <a:solidFill>
                  <a:schemeClr val="bg1"/>
                </a:solidFill>
              </a:rPr>
              <a:t>.</a:t>
            </a:r>
            <a:endParaRPr lang="en-US" sz="1900" dirty="0" smtClean="0">
              <a:solidFill>
                <a:schemeClr val="bg1"/>
              </a:solidFill>
            </a:endParaRP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11 off-resonance frequencies: 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sz="1900" dirty="0" smtClean="0">
                <a:solidFill>
                  <a:schemeClr val="bg1"/>
                </a:solidFill>
              </a:rPr>
              <a:t>0.25-50 kHz.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7 sat. pulse amplitudes: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sz="1900" dirty="0" smtClean="0">
                <a:solidFill>
                  <a:schemeClr val="bg1"/>
                </a:solidFill>
              </a:rPr>
              <a:t>0.6-7068 rad/s.</a:t>
            </a:r>
          </a:p>
          <a:p>
            <a:pPr lvl="1"/>
            <a:r>
              <a:rPr lang="de-DE" sz="2400" dirty="0" smtClean="0">
                <a:solidFill>
                  <a:schemeClr val="bg1"/>
                </a:solidFill>
              </a:rPr>
              <a:t>3D </a:t>
            </a:r>
            <a:r>
              <a:rPr lang="de-DE" sz="2400" dirty="0" err="1" smtClean="0">
                <a:solidFill>
                  <a:schemeClr val="bg1"/>
                </a:solidFill>
              </a:rPr>
              <a:t>maps</a:t>
            </a:r>
            <a:r>
              <a:rPr lang="de-DE" sz="2400" dirty="0" smtClean="0">
                <a:solidFill>
                  <a:schemeClr val="bg1"/>
                </a:solidFill>
              </a:rPr>
              <a:t> </a:t>
            </a:r>
            <a:r>
              <a:rPr lang="de-DE" sz="2400" dirty="0" err="1" smtClean="0">
                <a:solidFill>
                  <a:schemeClr val="bg1"/>
                </a:solidFill>
              </a:rPr>
              <a:t>of</a:t>
            </a:r>
            <a:r>
              <a:rPr lang="de-DE" sz="2400" dirty="0" smtClean="0">
                <a:solidFill>
                  <a:schemeClr val="bg1"/>
                </a:solidFill>
              </a:rPr>
              <a:t> </a:t>
            </a:r>
            <a:r>
              <a:rPr lang="de-DE" sz="2400" i="1" dirty="0" smtClean="0">
                <a:solidFill>
                  <a:schemeClr val="bg1"/>
                </a:solidFill>
              </a:rPr>
              <a:t>T</a:t>
            </a:r>
            <a:r>
              <a:rPr lang="de-DE" sz="2400" baseline="-25000" dirty="0" smtClean="0">
                <a:solidFill>
                  <a:schemeClr val="bg1"/>
                </a:solidFill>
              </a:rPr>
              <a:t>1</a:t>
            </a:r>
            <a:r>
              <a:rPr lang="de-DE" sz="2400" i="1" baseline="30000" dirty="0" smtClean="0">
                <a:solidFill>
                  <a:schemeClr val="bg1"/>
                </a:solidFill>
              </a:rPr>
              <a:t>obs</a:t>
            </a:r>
            <a:r>
              <a:rPr lang="de-DE" sz="2400" dirty="0" smtClean="0">
                <a:solidFill>
                  <a:schemeClr val="bg1"/>
                </a:solidFill>
              </a:rPr>
              <a:t>, </a:t>
            </a:r>
            <a:r>
              <a:rPr lang="de-DE" sz="2400" i="1" dirty="0" smtClean="0">
                <a:solidFill>
                  <a:schemeClr val="bg1"/>
                </a:solidFill>
              </a:rPr>
              <a:t>B</a:t>
            </a:r>
            <a:r>
              <a:rPr lang="de-DE" sz="2400" baseline="-25000" dirty="0" smtClean="0">
                <a:solidFill>
                  <a:schemeClr val="bg1"/>
                </a:solidFill>
              </a:rPr>
              <a:t>0</a:t>
            </a:r>
            <a:r>
              <a:rPr lang="de-DE" sz="2400" dirty="0" smtClean="0">
                <a:solidFill>
                  <a:schemeClr val="bg1"/>
                </a:solidFill>
              </a:rPr>
              <a:t>, </a:t>
            </a:r>
            <a:r>
              <a:rPr lang="de-DE" sz="2400" i="1" dirty="0" smtClean="0">
                <a:solidFill>
                  <a:schemeClr val="bg1"/>
                </a:solidFill>
              </a:rPr>
              <a:t>B</a:t>
            </a:r>
            <a:r>
              <a:rPr lang="de-DE" sz="2400" baseline="-25000" dirty="0" smtClean="0">
                <a:solidFill>
                  <a:schemeClr val="bg1"/>
                </a:solidFill>
              </a:rPr>
              <a:t>1</a:t>
            </a:r>
            <a:r>
              <a:rPr lang="de-DE" sz="2400" baseline="30000" dirty="0" smtClean="0">
                <a:solidFill>
                  <a:schemeClr val="bg1"/>
                </a:solidFill>
              </a:rPr>
              <a:t>+</a:t>
            </a:r>
            <a:r>
              <a:rPr lang="de-DE" sz="2400" dirty="0" smtClean="0">
                <a:solidFill>
                  <a:schemeClr val="bg1"/>
                </a:solidFill>
              </a:rPr>
              <a:t>.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i="0" dirty="0" smtClean="0"/>
              <a:t>[2] R. Müller,</a:t>
            </a:r>
            <a:r>
              <a:rPr lang="en-US" dirty="0"/>
              <a:t> Proc. ISMRM</a:t>
            </a:r>
            <a:r>
              <a:rPr lang="en-US" i="0" dirty="0"/>
              <a:t> </a:t>
            </a:r>
            <a:r>
              <a:rPr lang="en-US" i="0" dirty="0" smtClean="0"/>
              <a:t>21:4366, </a:t>
            </a:r>
            <a:r>
              <a:rPr lang="en-US" i="0" dirty="0"/>
              <a:t>2013 </a:t>
            </a:r>
          </a:p>
        </p:txBody>
      </p:sp>
      <p:pic>
        <p:nvPicPr>
          <p:cNvPr id="12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340768"/>
            <a:ext cx="2179048" cy="2572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5812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3D </a:t>
            </a:r>
            <a:r>
              <a:rPr lang="en-US" dirty="0" err="1" smtClean="0"/>
              <a:t>qMTI</a:t>
            </a:r>
            <a:r>
              <a:rPr lang="en-US" dirty="0" smtClean="0"/>
              <a:t> (200 µm isotropic)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i="0" dirty="0" smtClean="0"/>
              <a:t>[2] R. Müller,</a:t>
            </a:r>
            <a:r>
              <a:rPr lang="en-US" dirty="0"/>
              <a:t> Proc. ISMRM</a:t>
            </a:r>
            <a:r>
              <a:rPr lang="en-US" i="0" dirty="0"/>
              <a:t> </a:t>
            </a:r>
            <a:r>
              <a:rPr lang="en-US" i="0" dirty="0" smtClean="0"/>
              <a:t>21:4366, </a:t>
            </a:r>
            <a:r>
              <a:rPr lang="en-US" i="0" dirty="0"/>
              <a:t>2013 </a:t>
            </a:r>
          </a:p>
        </p:txBody>
      </p:sp>
      <p:grpSp>
        <p:nvGrpSpPr>
          <p:cNvPr id="19" name="Gruppieren 18"/>
          <p:cNvGrpSpPr/>
          <p:nvPr/>
        </p:nvGrpSpPr>
        <p:grpSpPr>
          <a:xfrm>
            <a:off x="474574" y="1340768"/>
            <a:ext cx="3330870" cy="4507730"/>
            <a:chOff x="474574" y="1052736"/>
            <a:chExt cx="3330870" cy="4507730"/>
          </a:xfrm>
        </p:grpSpPr>
        <p:pic>
          <p:nvPicPr>
            <p:cNvPr id="12" name="Picture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7624" y="1052736"/>
              <a:ext cx="2179048" cy="2572699"/>
            </a:xfrm>
            <a:prstGeom prst="rect">
              <a:avLst/>
            </a:prstGeom>
          </p:spPr>
        </p:pic>
        <p:pic>
          <p:nvPicPr>
            <p:cNvPr id="15" name="Grafik 14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74574" y="4005064"/>
              <a:ext cx="1420530" cy="1550988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16" name="Grafik 15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040882" y="4009479"/>
              <a:ext cx="1764562" cy="1550987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17" name="Textfeld 16"/>
            <p:cNvSpPr txBox="1"/>
            <p:nvPr/>
          </p:nvSpPr>
          <p:spPr>
            <a:xfrm>
              <a:off x="474574" y="3772585"/>
              <a:ext cx="843501" cy="338554"/>
            </a:xfrm>
            <a:prstGeom prst="rect">
              <a:avLst/>
            </a:prstGeom>
            <a:solidFill>
              <a:schemeClr val="bg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pPr>
                <a:spcAft>
                  <a:spcPts val="1200"/>
                </a:spcAft>
              </a:pPr>
              <a:r>
                <a:rPr lang="en-US" sz="16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FLASH</a:t>
              </a:r>
            </a:p>
          </p:txBody>
        </p:sp>
        <p:sp>
          <p:nvSpPr>
            <p:cNvPr id="18" name="Textfeld 17"/>
            <p:cNvSpPr txBox="1"/>
            <p:nvPr/>
          </p:nvSpPr>
          <p:spPr>
            <a:xfrm>
              <a:off x="2040882" y="3772585"/>
              <a:ext cx="1011815" cy="338554"/>
            </a:xfrm>
            <a:prstGeom prst="rect">
              <a:avLst/>
            </a:prstGeom>
            <a:solidFill>
              <a:schemeClr val="bg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pPr>
                <a:spcAft>
                  <a:spcPts val="1200"/>
                </a:spcAft>
              </a:pPr>
              <a:r>
                <a:rPr lang="en-US" sz="1600" i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Palatino Linotype" pitchFamily="18" charset="0"/>
                  <a:cs typeface="Arial" pitchFamily="34" charset="0"/>
                </a:rPr>
                <a:t>T</a:t>
              </a:r>
              <a:r>
                <a:rPr lang="en-US" sz="1600" baseline="-250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Palatino Linotype" pitchFamily="18" charset="0"/>
                  <a:cs typeface="Arial" pitchFamily="34" charset="0"/>
                </a:rPr>
                <a:t>1</a:t>
              </a:r>
              <a:r>
                <a:rPr lang="en-US" sz="1600" i="1" baseline="300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Palatino Linotype" pitchFamily="18" charset="0"/>
                  <a:cs typeface="Arial" pitchFamily="34" charset="0"/>
                </a:rPr>
                <a:t>obs</a:t>
              </a:r>
              <a:r>
                <a:rPr lang="en-US" sz="16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 [</a:t>
              </a:r>
              <a:r>
                <a:rPr lang="en-US" sz="16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ms</a:t>
              </a:r>
              <a:r>
                <a:rPr lang="en-US" sz="16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]</a:t>
              </a:r>
              <a:endParaRPr lang="en-US" sz="1600" i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1" name="Content Placeholder 3"/>
          <p:cNvSpPr>
            <a:spLocks noGrp="1"/>
          </p:cNvSpPr>
          <p:nvPr>
            <p:ph sz="half" idx="2"/>
          </p:nvPr>
        </p:nvSpPr>
        <p:spPr>
          <a:xfrm>
            <a:off x="4103440" y="1600204"/>
            <a:ext cx="5040560" cy="4525963"/>
          </a:xfrm>
        </p:spPr>
        <p:txBody>
          <a:bodyPr>
            <a:normAutofit fontScale="92500"/>
          </a:bodyPr>
          <a:lstStyle/>
          <a:p>
            <a:r>
              <a:rPr lang="de-DE" dirty="0" smtClean="0">
                <a:solidFill>
                  <a:schemeClr val="bg2"/>
                </a:solidFill>
              </a:rPr>
              <a:t>Human-</a:t>
            </a:r>
            <a:r>
              <a:rPr lang="de-DE" dirty="0" err="1" smtClean="0">
                <a:solidFill>
                  <a:schemeClr val="bg2"/>
                </a:solidFill>
              </a:rPr>
              <a:t>scale</a:t>
            </a:r>
            <a:r>
              <a:rPr lang="de-DE" dirty="0" smtClean="0">
                <a:solidFill>
                  <a:schemeClr val="bg2"/>
                </a:solidFill>
              </a:rPr>
              <a:t> 3T </a:t>
            </a:r>
            <a:r>
              <a:rPr lang="de-DE" dirty="0" err="1" smtClean="0">
                <a:solidFill>
                  <a:schemeClr val="bg2"/>
                </a:solidFill>
              </a:rPr>
              <a:t>scanner</a:t>
            </a:r>
            <a:r>
              <a:rPr lang="de-DE" dirty="0" smtClean="0">
                <a:solidFill>
                  <a:schemeClr val="bg2"/>
                </a:solidFill>
              </a:rPr>
              <a:t>:</a:t>
            </a:r>
            <a:r>
              <a:rPr lang="de-DE" dirty="0">
                <a:solidFill>
                  <a:schemeClr val="bg2"/>
                </a:solidFill>
              </a:rPr>
              <a:t/>
            </a:r>
            <a:br>
              <a:rPr lang="de-DE" dirty="0">
                <a:solidFill>
                  <a:schemeClr val="bg2"/>
                </a:solidFill>
              </a:rPr>
            </a:br>
            <a:r>
              <a:rPr lang="de-DE" sz="1900" dirty="0" err="1" smtClean="0">
                <a:solidFill>
                  <a:schemeClr val="bg2"/>
                </a:solidFill>
              </a:rPr>
              <a:t>Bruker</a:t>
            </a:r>
            <a:r>
              <a:rPr lang="de-DE" sz="1900" dirty="0" smtClean="0">
                <a:solidFill>
                  <a:schemeClr val="bg2"/>
                </a:solidFill>
              </a:rPr>
              <a:t> </a:t>
            </a:r>
            <a:r>
              <a:rPr lang="de-DE" sz="1900" dirty="0" err="1" smtClean="0">
                <a:solidFill>
                  <a:schemeClr val="bg2"/>
                </a:solidFill>
              </a:rPr>
              <a:t>MedSpec</a:t>
            </a:r>
            <a:r>
              <a:rPr lang="de-DE" sz="1900" dirty="0" smtClean="0">
                <a:solidFill>
                  <a:schemeClr val="bg2"/>
                </a:solidFill>
              </a:rPr>
              <a:t> 30/100.</a:t>
            </a:r>
            <a:endParaRPr lang="en-US" sz="1900" dirty="0" smtClean="0">
              <a:solidFill>
                <a:schemeClr val="bg2"/>
              </a:solidFill>
            </a:endParaRPr>
          </a:p>
          <a:p>
            <a:r>
              <a:rPr lang="en-US" dirty="0" smtClean="0">
                <a:solidFill>
                  <a:schemeClr val="bg2"/>
                </a:solidFill>
              </a:rPr>
              <a:t>Custom-built CP transceiver coil:</a:t>
            </a:r>
            <a:r>
              <a:rPr lang="en-US" dirty="0">
                <a:solidFill>
                  <a:schemeClr val="bg2"/>
                </a:solidFill>
              </a:rPr>
              <a:t/>
            </a:r>
            <a:br>
              <a:rPr lang="en-US" dirty="0">
                <a:solidFill>
                  <a:schemeClr val="bg2"/>
                </a:solidFill>
              </a:rPr>
            </a:br>
            <a:r>
              <a:rPr lang="de-DE" sz="1900" dirty="0" smtClean="0">
                <a:solidFill>
                  <a:schemeClr val="bg2"/>
                </a:solidFill>
              </a:rPr>
              <a:t>2 </a:t>
            </a:r>
            <a:r>
              <a:rPr lang="de-DE" sz="1900" dirty="0" err="1" smtClean="0">
                <a:solidFill>
                  <a:schemeClr val="bg2"/>
                </a:solidFill>
              </a:rPr>
              <a:t>perpendicular</a:t>
            </a:r>
            <a:r>
              <a:rPr lang="de-DE" sz="1900" dirty="0" smtClean="0">
                <a:solidFill>
                  <a:schemeClr val="bg2"/>
                </a:solidFill>
              </a:rPr>
              <a:t> Helmholtz </a:t>
            </a:r>
            <a:r>
              <a:rPr lang="de-DE" sz="1900" dirty="0" err="1" smtClean="0">
                <a:solidFill>
                  <a:schemeClr val="bg2"/>
                </a:solidFill>
              </a:rPr>
              <a:t>pairs</a:t>
            </a:r>
            <a:r>
              <a:rPr lang="de-DE" sz="1900" dirty="0" smtClean="0">
                <a:solidFill>
                  <a:schemeClr val="bg2"/>
                </a:solidFill>
              </a:rPr>
              <a:t>.</a:t>
            </a:r>
            <a:r>
              <a:rPr lang="de-DE" sz="1900" baseline="30000" dirty="0" smtClean="0">
                <a:solidFill>
                  <a:schemeClr val="bg2"/>
                </a:solidFill>
              </a:rPr>
              <a:t>[2]</a:t>
            </a:r>
            <a:r>
              <a:rPr lang="de-DE" sz="1900" dirty="0" smtClean="0">
                <a:solidFill>
                  <a:schemeClr val="bg2"/>
                </a:solidFill>
              </a:rPr>
              <a:t> </a:t>
            </a:r>
            <a:endParaRPr lang="en-US" sz="1900" dirty="0" smtClean="0">
              <a:solidFill>
                <a:schemeClr val="bg2"/>
              </a:solidFill>
            </a:endParaRPr>
          </a:p>
          <a:p>
            <a:r>
              <a:rPr lang="en-US" dirty="0"/>
              <a:t>45 image </a:t>
            </a:r>
            <a:r>
              <a:rPr lang="en-US" dirty="0" smtClean="0"/>
              <a:t>volumes (70 hours):</a:t>
            </a:r>
          </a:p>
          <a:p>
            <a:pPr lvl="1"/>
            <a:r>
              <a:rPr lang="de-DE" dirty="0" smtClean="0"/>
              <a:t>MT-FLASH</a:t>
            </a:r>
            <a:br>
              <a:rPr lang="de-DE" dirty="0" smtClean="0"/>
            </a:br>
            <a:r>
              <a:rPr lang="en-US" sz="1900" dirty="0" smtClean="0"/>
              <a:t>TR </a:t>
            </a:r>
            <a:r>
              <a:rPr lang="de-DE" sz="1900" dirty="0" smtClean="0"/>
              <a:t>32ms</a:t>
            </a:r>
            <a:r>
              <a:rPr lang="de-DE" sz="1900" dirty="0"/>
              <a:t>; </a:t>
            </a:r>
            <a:r>
              <a:rPr lang="de-DE" sz="1900" dirty="0" smtClean="0"/>
              <a:t>TE 8.2ms</a:t>
            </a:r>
            <a:r>
              <a:rPr lang="de-DE" sz="1900" dirty="0"/>
              <a:t>; </a:t>
            </a:r>
            <a:r>
              <a:rPr lang="el-GR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de-DE" sz="1900" dirty="0"/>
              <a:t> </a:t>
            </a:r>
            <a:r>
              <a:rPr lang="de-DE" sz="1900" dirty="0" smtClean="0"/>
              <a:t>10</a:t>
            </a:r>
            <a:r>
              <a:rPr lang="de-DE" sz="1900" baseline="30000" dirty="0" smtClean="0"/>
              <a:t>o</a:t>
            </a:r>
            <a:r>
              <a:rPr lang="de-DE" sz="1900" dirty="0" smtClean="0"/>
              <a:t>.</a:t>
            </a:r>
            <a:endParaRPr lang="en-US" sz="1900" dirty="0" smtClean="0"/>
          </a:p>
          <a:p>
            <a:pPr lvl="1"/>
            <a:r>
              <a:rPr lang="en-US" dirty="0" smtClean="0"/>
              <a:t>11 </a:t>
            </a:r>
            <a:r>
              <a:rPr lang="en-US" dirty="0"/>
              <a:t>off-resonance </a:t>
            </a:r>
            <a:r>
              <a:rPr lang="en-US" dirty="0" smtClean="0"/>
              <a:t>frequencies: </a:t>
            </a:r>
            <a:br>
              <a:rPr lang="en-US" dirty="0" smtClean="0"/>
            </a:br>
            <a:r>
              <a:rPr lang="en-US" sz="1900" dirty="0" smtClean="0"/>
              <a:t>0.25-50 kHz</a:t>
            </a:r>
            <a:r>
              <a:rPr lang="en-US" sz="1900" dirty="0"/>
              <a:t>.</a:t>
            </a:r>
            <a:endParaRPr lang="en-US" sz="1900" dirty="0" smtClean="0"/>
          </a:p>
          <a:p>
            <a:pPr lvl="1"/>
            <a:r>
              <a:rPr lang="en-US" dirty="0" smtClean="0"/>
              <a:t>7 sat. pulse amplitudes:</a:t>
            </a:r>
            <a:br>
              <a:rPr lang="en-US" dirty="0" smtClean="0"/>
            </a:br>
            <a:r>
              <a:rPr lang="en-US" sz="1900" dirty="0" smtClean="0"/>
              <a:t>0.6-7068 rad/s.</a:t>
            </a:r>
          </a:p>
          <a:p>
            <a:pPr marL="361950" lvl="1" indent="-361950">
              <a:buFont typeface="Arial" panose="020B0604020202020204" pitchFamily="34" charset="0"/>
              <a:buChar char="•"/>
            </a:pPr>
            <a:r>
              <a:rPr lang="de-DE" sz="2400" dirty="0" smtClean="0"/>
              <a:t>3D </a:t>
            </a:r>
            <a:r>
              <a:rPr lang="de-DE" sz="2400" dirty="0" err="1" smtClean="0"/>
              <a:t>maps</a:t>
            </a:r>
            <a:r>
              <a:rPr lang="de-DE" sz="2400" dirty="0" smtClean="0"/>
              <a:t> </a:t>
            </a:r>
            <a:r>
              <a:rPr lang="de-DE" sz="2400" dirty="0" err="1" smtClean="0"/>
              <a:t>of</a:t>
            </a:r>
            <a:r>
              <a:rPr lang="de-DE" sz="2400" dirty="0" smtClean="0"/>
              <a:t> </a:t>
            </a:r>
            <a:r>
              <a:rPr lang="de-DE" sz="2400" i="1" dirty="0" smtClean="0"/>
              <a:t>T</a:t>
            </a:r>
            <a:r>
              <a:rPr lang="de-DE" sz="2400" baseline="-25000" dirty="0" smtClean="0"/>
              <a:t>1</a:t>
            </a:r>
            <a:r>
              <a:rPr lang="de-DE" sz="2400" i="1" baseline="30000" dirty="0" smtClean="0"/>
              <a:t>obs</a:t>
            </a:r>
            <a:r>
              <a:rPr lang="de-DE" sz="2400" dirty="0" smtClean="0"/>
              <a:t>, </a:t>
            </a:r>
            <a:r>
              <a:rPr lang="de-DE" sz="2400" i="1" dirty="0" smtClean="0"/>
              <a:t>B</a:t>
            </a:r>
            <a:r>
              <a:rPr lang="de-DE" sz="2400" baseline="-25000" dirty="0" smtClean="0"/>
              <a:t>0</a:t>
            </a:r>
            <a:r>
              <a:rPr lang="de-DE" sz="2400" dirty="0" smtClean="0"/>
              <a:t>.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568204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nstituts_CD_dt_2010">
  <a:themeElements>
    <a:clrScheme name="Instituts CD">
      <a:dk1>
        <a:srgbClr val="000000"/>
      </a:dk1>
      <a:lt1>
        <a:srgbClr val="FFFFFF"/>
      </a:lt1>
      <a:dk2>
        <a:srgbClr val="1A3ABA"/>
      </a:dk2>
      <a:lt2>
        <a:srgbClr val="C0C0C0"/>
      </a:lt2>
      <a:accent1>
        <a:srgbClr val="859DDE"/>
      </a:accent1>
      <a:accent2>
        <a:srgbClr val="5F7CCC"/>
      </a:accent2>
      <a:accent3>
        <a:srgbClr val="FFFFFF"/>
      </a:accent3>
      <a:accent4>
        <a:srgbClr val="000000"/>
      </a:accent4>
      <a:accent5>
        <a:srgbClr val="C2CCEC"/>
      </a:accent5>
      <a:accent6>
        <a:srgbClr val="5570B9"/>
      </a:accent6>
      <a:hlink>
        <a:srgbClr val="FF6666"/>
      </a:hlink>
      <a:folHlink>
        <a:srgbClr val="989898"/>
      </a:folHlink>
    </a:clrScheme>
    <a:fontScheme name="Thaumas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2"/>
        </a:solidFill>
        <a:ln w="9525">
          <a:solidFill>
            <a:schemeClr val="bg2"/>
          </a:solidFill>
          <a:miter lim="800000"/>
          <a:headEnd/>
          <a:tailEnd/>
        </a:ln>
        <a:effectLst/>
      </a:spPr>
      <a:bodyPr wrap="none" anchor="ctr">
        <a:prstTxWarp prst="textNoShape">
          <a:avLst/>
        </a:prstTxWarp>
      </a:bodyPr>
      <a:lstStyle>
        <a:defPPr>
          <a:defRPr/>
        </a:defPPr>
      </a:lst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spcAft>
            <a:spcPts val="1200"/>
          </a:spcAft>
          <a:defRPr sz="2200" dirty="0" err="1" smtClean="0">
            <a:latin typeface="Verdana"/>
            <a:cs typeface="Verdana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2014 Style">
      <a:dk1>
        <a:srgbClr val="00B050"/>
      </a:dk1>
      <a:lt1>
        <a:srgbClr val="FFFFFF"/>
      </a:lt1>
      <a:dk2>
        <a:srgbClr val="FFFFFF"/>
      </a:dk2>
      <a:lt2>
        <a:srgbClr val="FFFFFF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>
          <a:gsLst>
            <a:gs pos="50000">
              <a:schemeClr val="bg1"/>
            </a:gs>
            <a:gs pos="100000">
              <a:srgbClr val="C00000"/>
            </a:gs>
            <a:gs pos="0">
              <a:schemeClr val="tx1">
                <a:lumMod val="50000"/>
              </a:schemeClr>
            </a:gs>
          </a:gsLst>
          <a:path path="circle">
            <a:fillToRect r="100000" b="100000"/>
          </a:path>
        </a:gra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Instituts_CD_dt_2010</Template>
  <TotalTime>0</TotalTime>
  <Words>2015</Words>
  <Application>Microsoft Office PowerPoint</Application>
  <PresentationFormat>On-screen Show (4:3)</PresentationFormat>
  <Paragraphs>312</Paragraphs>
  <Slides>28</Slides>
  <Notes>28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28</vt:i4>
      </vt:variant>
    </vt:vector>
  </HeadingPairs>
  <TitlesOfParts>
    <vt:vector size="30" baseType="lpstr">
      <vt:lpstr>Instituts_CD_dt_2010</vt:lpstr>
      <vt:lpstr>1_Office Theme</vt:lpstr>
      <vt:lpstr>High-resolution quantitative magnetization transfer imaging of post-mortem marmoset brain</vt:lpstr>
      <vt:lpstr>PowerPoint Presentation</vt:lpstr>
      <vt:lpstr>Motivation for qMTI</vt:lpstr>
      <vt:lpstr>Specimen*</vt:lpstr>
      <vt:lpstr>Specimen*</vt:lpstr>
      <vt:lpstr>Histology (55µm slice thickness)</vt:lpstr>
      <vt:lpstr>Histology (55µm slice thickness)</vt:lpstr>
      <vt:lpstr>3D qMTI (200 µm isotropic)</vt:lpstr>
      <vt:lpstr>3D qMTI (200 µm isotropic)</vt:lpstr>
      <vt:lpstr>3D qMTI (200 µm isotropic)</vt:lpstr>
      <vt:lpstr>Binary Spin Bath Model</vt:lpstr>
      <vt:lpstr>Binary Spin Bath Model</vt:lpstr>
      <vt:lpstr>MT Parameter Fitting</vt:lpstr>
      <vt:lpstr>MT Parameter Fitting</vt:lpstr>
      <vt:lpstr>3D MT Parameter Maps</vt:lpstr>
      <vt:lpstr>3D R1obs Maps</vt:lpstr>
      <vt:lpstr>Image Registration</vt:lpstr>
      <vt:lpstr>Image Registration</vt:lpstr>
      <vt:lpstr>Image Registration</vt:lpstr>
      <vt:lpstr>Pixel-wise Parameter Comparisons</vt:lpstr>
      <vt:lpstr>Pixel-wise Comparisons: M0b/M0a &amp; R1obs</vt:lpstr>
      <vt:lpstr>Pixel-wise Comparisons: M0b/M0a &amp; R1obs</vt:lpstr>
      <vt:lpstr>Pixel-wise Comparisons: R1obs &amp; Histology</vt:lpstr>
      <vt:lpstr>Pixel-wise Comparisons: M0b/M0a &amp; Histology</vt:lpstr>
      <vt:lpstr>Intracortical Structures</vt:lpstr>
      <vt:lpstr>Intracortical Structures</vt:lpstr>
      <vt:lpstr>Summary</vt:lpstr>
      <vt:lpstr>PowerPoint Presentation</vt:lpstr>
    </vt:vector>
  </TitlesOfParts>
  <Company>MPI for Human Cognitive and Brain Sciences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Diploma Thesis</dc:title>
  <dc:creator>HM</dc:creator>
  <cp:lastModifiedBy>HM</cp:lastModifiedBy>
  <cp:revision>407</cp:revision>
  <cp:lastPrinted>2014-05-08T15:27:01Z</cp:lastPrinted>
  <dcterms:created xsi:type="dcterms:W3CDTF">2012-11-12T10:38:06Z</dcterms:created>
  <dcterms:modified xsi:type="dcterms:W3CDTF">2014-05-08T15:30:00Z</dcterms:modified>
</cp:coreProperties>
</file>