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51" r:id="rId2"/>
  </p:sldMasterIdLst>
  <p:notesMasterIdLst>
    <p:notesMasterId r:id="rId66"/>
  </p:notesMasterIdLst>
  <p:handoutMasterIdLst>
    <p:handoutMasterId r:id="rId67"/>
  </p:handoutMasterIdLst>
  <p:sldIdLst>
    <p:sldId id="256" r:id="rId3"/>
    <p:sldId id="271" r:id="rId4"/>
    <p:sldId id="315" r:id="rId5"/>
    <p:sldId id="316" r:id="rId6"/>
    <p:sldId id="312" r:id="rId7"/>
    <p:sldId id="313" r:id="rId8"/>
    <p:sldId id="282" r:id="rId9"/>
    <p:sldId id="314" r:id="rId10"/>
    <p:sldId id="272" r:id="rId11"/>
    <p:sldId id="273" r:id="rId12"/>
    <p:sldId id="317" r:id="rId13"/>
    <p:sldId id="318" r:id="rId14"/>
    <p:sldId id="319" r:id="rId15"/>
    <p:sldId id="320" r:id="rId16"/>
    <p:sldId id="325" r:id="rId17"/>
    <p:sldId id="324" r:id="rId18"/>
    <p:sldId id="321" r:id="rId19"/>
    <p:sldId id="322" r:id="rId20"/>
    <p:sldId id="329" r:id="rId21"/>
    <p:sldId id="331" r:id="rId22"/>
    <p:sldId id="334" r:id="rId23"/>
    <p:sldId id="332" r:id="rId24"/>
    <p:sldId id="336" r:id="rId25"/>
    <p:sldId id="337" r:id="rId26"/>
    <p:sldId id="338" r:id="rId27"/>
    <p:sldId id="339" r:id="rId28"/>
    <p:sldId id="341" r:id="rId29"/>
    <p:sldId id="342" r:id="rId30"/>
    <p:sldId id="343" r:id="rId31"/>
    <p:sldId id="345" r:id="rId32"/>
    <p:sldId id="373" r:id="rId33"/>
    <p:sldId id="350" r:id="rId34"/>
    <p:sldId id="351" r:id="rId35"/>
    <p:sldId id="356" r:id="rId36"/>
    <p:sldId id="353" r:id="rId37"/>
    <p:sldId id="355" r:id="rId38"/>
    <p:sldId id="375" r:id="rId39"/>
    <p:sldId id="382" r:id="rId40"/>
    <p:sldId id="384" r:id="rId41"/>
    <p:sldId id="383" r:id="rId42"/>
    <p:sldId id="385" r:id="rId43"/>
    <p:sldId id="386" r:id="rId44"/>
    <p:sldId id="387" r:id="rId45"/>
    <p:sldId id="389" r:id="rId46"/>
    <p:sldId id="365" r:id="rId47"/>
    <p:sldId id="366" r:id="rId48"/>
    <p:sldId id="357" r:id="rId49"/>
    <p:sldId id="361" r:id="rId50"/>
    <p:sldId id="378" r:id="rId51"/>
    <p:sldId id="363" r:id="rId52"/>
    <p:sldId id="367" r:id="rId53"/>
    <p:sldId id="364" r:id="rId54"/>
    <p:sldId id="368" r:id="rId55"/>
    <p:sldId id="390" r:id="rId56"/>
    <p:sldId id="369" r:id="rId57"/>
    <p:sldId id="376" r:id="rId58"/>
    <p:sldId id="379" r:id="rId59"/>
    <p:sldId id="381" r:id="rId60"/>
    <p:sldId id="380" r:id="rId61"/>
    <p:sldId id="370" r:id="rId62"/>
    <p:sldId id="391" r:id="rId63"/>
    <p:sldId id="372" r:id="rId64"/>
    <p:sldId id="286" r:id="rId65"/>
  </p:sldIdLst>
  <p:sldSz cx="9144000" cy="5143500" type="screen16x9"/>
  <p:notesSz cx="6718300" cy="9842500"/>
  <p:defaultTextStyle>
    <a:defPPr>
      <a:defRPr lang="de-DE"/>
    </a:defPPr>
    <a:lvl1pPr algn="l" defTabSz="38097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380970" algn="l" defTabSz="38097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761940" algn="l" defTabSz="38097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142908" algn="l" defTabSz="38097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523878" algn="l" defTabSz="38097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1904848" algn="l" defTabSz="76194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285818" algn="l" defTabSz="76194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2666787" algn="l" defTabSz="76194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047756" algn="l" defTabSz="76194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M" initials="" lastIdx="0" clrIdx="0"/>
  <p:cmAuthor id="2" name="Henrik M" initials="HM" lastIdx="1" clrIdx="1">
    <p:extLst>
      <p:ext uri="{19B8F6BF-5375-455C-9EA6-DF929625EA0E}">
        <p15:presenceInfo xmlns:p15="http://schemas.microsoft.com/office/powerpoint/2012/main" userId="7efe6b9b2e4e005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3"/>
    <a:srgbClr val="0303FF"/>
    <a:srgbClr val="64B064"/>
    <a:srgbClr val="FF6868"/>
    <a:srgbClr val="000098"/>
    <a:srgbClr val="800000"/>
    <a:srgbClr val="8FFF6F"/>
    <a:srgbClr val="87FF77"/>
    <a:srgbClr val="EAFF14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0921" autoAdjust="0"/>
  </p:normalViewPr>
  <p:slideViewPr>
    <p:cSldViewPr snapToGrid="0" snapToObjects="1">
      <p:cViewPr varScale="1">
        <p:scale>
          <a:sx n="95" d="100"/>
          <a:sy n="95" d="100"/>
        </p:scale>
        <p:origin x="486" y="90"/>
      </p:cViewPr>
      <p:guideLst>
        <p:guide orient="horz" pos="1620"/>
        <p:guide pos="2880"/>
        <p:guide orient="horz" pos="3060"/>
      </p:guideLst>
    </p:cSldViewPr>
  </p:slideViewPr>
  <p:outlineViewPr>
    <p:cViewPr>
      <p:scale>
        <a:sx n="33" d="100"/>
        <a:sy n="33" d="100"/>
      </p:scale>
      <p:origin x="0" y="-8052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commentAuthors" Target="commentAuthors.xml"/><Relationship Id="rId7" Type="http://schemas.openxmlformats.org/officeDocument/2006/relationships/slide" Target="slides/slide5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BFA8ED-14BA-4730-9773-E26AC54EA209}" type="datetimeFigureOut">
              <a:rPr lang="de-DE"/>
              <a:pPr/>
              <a:t>27.05.2015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48667"/>
            <a:ext cx="29112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05482" y="9348667"/>
            <a:ext cx="2911263" cy="492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089697-91C5-4BC2-AC44-50A040E4A50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376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7A72F-8D91-4C2A-A63B-87F5D0E48176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8188"/>
            <a:ext cx="65595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1513" y="4675188"/>
            <a:ext cx="5375275" cy="4429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487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05238" y="93487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AB8C7-DE6F-4396-8DC9-2D6BDEA7E41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B8C7-DE6F-4396-8DC9-2D6BDEA7E4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B8C7-DE6F-4396-8DC9-2D6BDEA7E4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5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9" descr="MNRV_S_20schwarz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153" y="3763927"/>
            <a:ext cx="1080000" cy="102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11"/>
          <p:cNvSpPr>
            <a:spLocks noChangeArrowheads="1"/>
          </p:cNvSpPr>
          <p:nvPr userDrawn="1"/>
        </p:nvSpPr>
        <p:spPr bwMode="auto">
          <a:xfrm>
            <a:off x="4271437" y="4095750"/>
            <a:ext cx="4380089" cy="67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194" tIns="38097" rIns="76194" bIns="38097">
            <a:spAutoFit/>
          </a:bodyPr>
          <a:lstStyle/>
          <a:p>
            <a:r>
              <a:rPr lang="en-US" sz="1300" dirty="0">
                <a:latin typeface="Verdana" pitchFamily="34" charset="0"/>
                <a:ea typeface="ヒラギノ角ゴ Pro W3" charset="-128"/>
              </a:rPr>
              <a:t>Max Planck Institute </a:t>
            </a:r>
          </a:p>
          <a:p>
            <a:r>
              <a:rPr lang="en-US" sz="1300" dirty="0">
                <a:latin typeface="Verdana" pitchFamily="34" charset="0"/>
                <a:ea typeface="ヒラギノ角ゴ Pro W3" charset="-128"/>
              </a:rPr>
              <a:t>for Human Cognitive and Brain Sciences</a:t>
            </a:r>
          </a:p>
          <a:p>
            <a:r>
              <a:rPr lang="en-US" sz="1300" dirty="0">
                <a:latin typeface="Verdana" pitchFamily="34" charset="0"/>
                <a:ea typeface="ヒラギノ角ゴ Pro W3" charset="-128"/>
              </a:rPr>
              <a:t>Leipzig, Germany</a:t>
            </a: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4877993"/>
            <a:ext cx="9144000" cy="3214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>
          <a:xfrm>
            <a:off x="4" y="88201"/>
            <a:ext cx="4034367" cy="480407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71437" y="1097198"/>
            <a:ext cx="4781917" cy="1102519"/>
          </a:xfrm>
        </p:spPr>
        <p:txBody>
          <a:bodyPr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71434" y="2752327"/>
            <a:ext cx="4781918" cy="13144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3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860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Box 3"/>
          <p:cNvSpPr txBox="1"/>
          <p:nvPr userDrawn="1"/>
        </p:nvSpPr>
        <p:spPr>
          <a:xfrm>
            <a:off x="0" y="0"/>
            <a:ext cx="78558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baseline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Marschner et al.:</a:t>
            </a:r>
            <a:r>
              <a:rPr lang="en-US" sz="1200" b="1" baseline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1" i="1" baseline="0" dirty="0" smtClean="0">
                <a:solidFill>
                  <a:schemeClr val="bg1"/>
                </a:solidFill>
                <a:effectLst/>
              </a:rPr>
              <a:t>Adaptive Averaging of Non-Identical Image Series in the Wavelet Space</a:t>
            </a:r>
            <a:endParaRPr lang="en-US" sz="1200" b="1" i="1" dirty="0" smtClean="0">
              <a:solidFill>
                <a:schemeClr val="bg1"/>
              </a:solidFill>
              <a:effectLst/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929117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spcAft>
                <a:spcPts val="5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3" y="4680144"/>
            <a:ext cx="9025379" cy="217870"/>
          </a:xfrm>
        </p:spPr>
        <p:txBody>
          <a:bodyPr>
            <a:normAutofit/>
          </a:bodyPr>
          <a:lstStyle>
            <a:lvl1pPr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2785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spcAft>
                <a:spcPts val="5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3" y="4680144"/>
            <a:ext cx="9025379" cy="217870"/>
          </a:xfrm>
        </p:spPr>
        <p:txBody>
          <a:bodyPr>
            <a:normAutofit/>
          </a:bodyPr>
          <a:lstStyle>
            <a:lvl1pPr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2785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45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spcAft>
                <a:spcPts val="5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0"/>
            <a:ext cx="78558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baseline="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Marschner</a:t>
            </a:r>
            <a:r>
              <a:rPr lang="en-US" sz="1200" b="1" baseline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et al.:</a:t>
            </a:r>
            <a:r>
              <a:rPr lang="en-US" sz="1200" b="1" baseline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1" i="1" baseline="0" dirty="0" smtClean="0">
                <a:solidFill>
                  <a:schemeClr val="bg1"/>
                </a:solidFill>
                <a:effectLst/>
              </a:rPr>
              <a:t>Iterative optimization and accelerated parameter acquisition in qMT using ANNs</a:t>
            </a:r>
            <a:endParaRPr lang="en-US" sz="1200" b="1" i="1" dirty="0" smtClean="0">
              <a:solidFill>
                <a:schemeClr val="bg1"/>
              </a:solidFill>
              <a:effectLst/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019959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SMRM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97198"/>
            <a:ext cx="77724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752327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3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1902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9" descr="MNRV_S_20schwarz.pn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760" y="573215"/>
            <a:ext cx="3403304" cy="3413166"/>
          </a:xfrm>
          <a:prstGeom prst="rect">
            <a:avLst/>
          </a:prstGeom>
        </p:spPr>
      </p:pic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596901" y="4335068"/>
            <a:ext cx="7953022" cy="51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194" tIns="38097" rIns="76194" bIns="38097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300">
                <a:latin typeface="Verdana" pitchFamily="34" charset="0"/>
                <a:ea typeface="ヒラギノ角ゴ Pro W3" charset="-128"/>
              </a:rPr>
              <a:t>Max Planck Institute </a:t>
            </a:r>
          </a:p>
          <a:p>
            <a:pPr algn="ctr">
              <a:lnSpc>
                <a:spcPct val="110000"/>
              </a:lnSpc>
            </a:pPr>
            <a:r>
              <a:rPr lang="en-US" sz="1300">
                <a:latin typeface="Verdana" pitchFamily="34" charset="0"/>
                <a:ea typeface="ヒラギノ角ゴ Pro W3" charset="-128"/>
              </a:rPr>
              <a:t>for Human Cognitive and Brain Sciences Leipzig, Germany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97198"/>
            <a:ext cx="77724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752327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3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00487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4" descr="630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85727"/>
            <a:ext cx="3800123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014" y="503637"/>
            <a:ext cx="3516489" cy="56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4877993"/>
            <a:ext cx="9144000" cy="3214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4132977" y="1557090"/>
            <a:ext cx="4972756" cy="323732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500"/>
              </a:spcAft>
              <a:buFontTx/>
              <a:buNone/>
              <a:defRPr sz="1700"/>
            </a:lvl1pPr>
            <a:lvl2pPr marL="380970" indent="0">
              <a:buFontTx/>
              <a:buNone/>
              <a:defRPr/>
            </a:lvl2pPr>
            <a:lvl3pPr marL="761940" indent="0">
              <a:buFontTx/>
              <a:buNone/>
              <a:defRPr/>
            </a:lvl3pPr>
            <a:lvl4pPr marL="1142908" indent="0">
              <a:buFontTx/>
              <a:buNone/>
              <a:defRPr/>
            </a:lvl4pPr>
            <a:lvl5pPr marL="1523878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3"/>
            <a:ext cx="9144000" cy="267531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9" name="TextBox 1"/>
          <p:cNvSpPr txBox="1"/>
          <p:nvPr userDrawn="1"/>
        </p:nvSpPr>
        <p:spPr>
          <a:xfrm>
            <a:off x="8030817" y="-20121"/>
            <a:ext cx="107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#3336</a:t>
            </a:r>
          </a:p>
        </p:txBody>
      </p:sp>
    </p:spTree>
    <p:extLst>
      <p:ext uri="{BB962C8B-B14F-4D97-AF65-F5344CB8AC3E}">
        <p14:creationId xmlns:p14="http://schemas.microsoft.com/office/powerpoint/2010/main" val="1555649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390"/>
            <a:ext cx="9144000" cy="48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892" y="592934"/>
            <a:ext cx="3516489" cy="56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3"/>
            <a:ext cx="9144000" cy="116681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4877993"/>
            <a:ext cx="9144000" cy="3214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72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0589" y="1751411"/>
            <a:ext cx="3622322" cy="1713309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lIns="76194" tIns="38097" rIns="76194" bIns="38097" anchor="ctr"/>
          <a:lstStyle/>
          <a:p>
            <a:endParaRPr lang="en-US" sz="1500" b="1"/>
          </a:p>
        </p:txBody>
      </p:sp>
      <p:pic>
        <p:nvPicPr>
          <p:cNvPr id="3" name="Bild 9" descr="Wortmarke_dt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5737" y="316708"/>
            <a:ext cx="3214511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760593" y="1329930"/>
            <a:ext cx="3620911" cy="30122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lIns="2399808" tIns="38097" rIns="2399808" bIns="38097" anchor="ctr"/>
          <a:lstStyle>
            <a:lvl1pPr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800" dirty="0" smtClean="0">
                <a:solidFill>
                  <a:schemeClr val="bg1"/>
                </a:solidFill>
                <a:latin typeface="Verdana" charset="0"/>
              </a:rPr>
              <a:t>XXXX</a:t>
            </a:r>
            <a:endParaRPr lang="en-US" sz="1800" dirty="0">
              <a:solidFill>
                <a:schemeClr val="bg1"/>
              </a:solidFill>
              <a:latin typeface="Verdana" charset="0"/>
            </a:endParaRPr>
          </a:p>
        </p:txBody>
      </p:sp>
      <p:pic>
        <p:nvPicPr>
          <p:cNvPr id="5" name="Bild 10" descr="Wortmarke_eng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100" y="242890"/>
            <a:ext cx="3042356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4773793" y="1329930"/>
            <a:ext cx="3620911" cy="30122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lIns="2399808" tIns="38097" rIns="2399808" bIns="38097" anchor="ctr"/>
          <a:lstStyle>
            <a:lvl1pPr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800" dirty="0" smtClean="0">
                <a:solidFill>
                  <a:schemeClr val="bg1"/>
                </a:solidFill>
                <a:latin typeface="Verdana" charset="0"/>
              </a:rPr>
              <a:t>XXXX</a:t>
            </a:r>
            <a:endParaRPr lang="en-US" sz="180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4773789" y="1751411"/>
            <a:ext cx="3622322" cy="1713309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lIns="76194" tIns="38097" rIns="76194" bIns="38097" anchor="ctr"/>
          <a:lstStyle/>
          <a:p>
            <a:endParaRPr lang="en-US" sz="1500" b="1"/>
          </a:p>
        </p:txBody>
      </p:sp>
      <p:pic>
        <p:nvPicPr>
          <p:cNvPr id="8" name="Bild 15" descr="MNRV_S_schwarz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5457" y="3817144"/>
            <a:ext cx="1164166" cy="982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 16" descr="MNRV_S_Pantone328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181" y="3817144"/>
            <a:ext cx="1164167" cy="98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 18" descr="MNRV_S_20schwarz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91" y="3817144"/>
            <a:ext cx="1164166" cy="98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425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0"/>
            <a:ext cx="78558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baseline="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Marschner</a:t>
            </a:r>
            <a:r>
              <a:rPr lang="en-US" sz="1200" b="1" baseline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et al.:</a:t>
            </a:r>
            <a:r>
              <a:rPr lang="en-US" sz="1200" b="1" baseline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1" i="1" baseline="0" dirty="0" smtClean="0">
                <a:solidFill>
                  <a:schemeClr val="bg1"/>
                </a:solidFill>
                <a:effectLst/>
              </a:rPr>
              <a:t>Iterative optimization and accelerated parameter acquisition in qMT using ANNs</a:t>
            </a:r>
            <a:endParaRPr lang="en-US" sz="1200" b="1" i="1" dirty="0" smtClean="0">
              <a:solidFill>
                <a:schemeClr val="bg1"/>
              </a:solidFill>
              <a:effectLst/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88921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0"/>
            <a:ext cx="78558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baseline="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Marschner</a:t>
            </a:r>
            <a:r>
              <a:rPr lang="en-US" sz="1200" b="1" baseline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et al.:</a:t>
            </a:r>
            <a:r>
              <a:rPr lang="en-US" sz="1200" b="1" baseline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1" i="1" baseline="0" dirty="0" smtClean="0">
                <a:solidFill>
                  <a:schemeClr val="bg1"/>
                </a:solidFill>
                <a:effectLst/>
              </a:rPr>
              <a:t>Iterative optimization and accelerated parameter acquisition in qMT using ANNs</a:t>
            </a:r>
            <a:endParaRPr lang="en-US" sz="1200" b="1" i="1" dirty="0" smtClean="0">
              <a:solidFill>
                <a:schemeClr val="bg1"/>
              </a:solidFill>
              <a:effectLst/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67223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4"/>
          <p:cNvSpPr txBox="1">
            <a:spLocks noChangeArrowheads="1"/>
          </p:cNvSpPr>
          <p:nvPr/>
        </p:nvSpPr>
        <p:spPr bwMode="auto">
          <a:xfrm>
            <a:off x="124178" y="4937524"/>
            <a:ext cx="1600200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194" tIns="38097" rIns="76194" bIns="380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de-DE" sz="1000">
              <a:latin typeface="Times New Roman" charset="0"/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4926808"/>
            <a:ext cx="9144000" cy="109538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 lIns="76194" tIns="38097" rIns="76194" bIns="38097" anchor="ctr"/>
          <a:lstStyle/>
          <a:p>
            <a:pPr>
              <a:defRPr/>
            </a:pPr>
            <a:endParaRPr lang="de-DE" sz="15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4877993"/>
            <a:ext cx="9144000" cy="3214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24178" y="4865284"/>
            <a:ext cx="2476500" cy="23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94" tIns="38097" rIns="76194" bIns="380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dirty="0" smtClean="0">
                <a:solidFill>
                  <a:schemeClr val="accent2"/>
                </a:solidFill>
                <a:latin typeface="Verdana" charset="0"/>
              </a:rPr>
              <a:t>ISMRM</a:t>
            </a:r>
            <a:r>
              <a:rPr lang="en-US" sz="1000" baseline="0" dirty="0" smtClean="0">
                <a:solidFill>
                  <a:schemeClr val="accent2"/>
                </a:solidFill>
                <a:latin typeface="Verdana" charset="0"/>
              </a:rPr>
              <a:t> 2015</a:t>
            </a:r>
            <a:endParaRPr lang="en-US" sz="1000" dirty="0" smtClean="0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5001910" y="4865284"/>
            <a:ext cx="4118102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>
            <a:spAutoFit/>
          </a:bodyPr>
          <a:lstStyle/>
          <a:p>
            <a:pPr algn="r"/>
            <a:r>
              <a:rPr lang="de-DE" sz="1000" dirty="0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Max </a:t>
            </a:r>
            <a:r>
              <a:rPr lang="de-DE" sz="1000" dirty="0">
                <a:solidFill>
                  <a:schemeClr val="accent2"/>
                </a:solidFill>
                <a:latin typeface="Verdana" pitchFamily="34" charset="0"/>
              </a:rPr>
              <a:t>Planck</a:t>
            </a:r>
            <a:r>
              <a:rPr lang="de-DE" sz="1000" dirty="0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 Institute </a:t>
            </a:r>
            <a:r>
              <a:rPr lang="de-DE" sz="1000" dirty="0" err="1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for</a:t>
            </a:r>
            <a:r>
              <a:rPr lang="de-DE" sz="1000" dirty="0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 Human </a:t>
            </a:r>
            <a:r>
              <a:rPr lang="de-DE" sz="1000" dirty="0" err="1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Cognitive</a:t>
            </a:r>
            <a:r>
              <a:rPr lang="de-DE" sz="1000" dirty="0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 </a:t>
            </a:r>
            <a:r>
              <a:rPr lang="de-DE" sz="1000" dirty="0" err="1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and</a:t>
            </a:r>
            <a:r>
              <a:rPr lang="de-DE" sz="1000" dirty="0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 Brain </a:t>
            </a:r>
            <a:r>
              <a:rPr lang="de-DE" sz="1000" dirty="0" err="1">
                <a:solidFill>
                  <a:schemeClr val="accent2"/>
                </a:solidFill>
                <a:latin typeface="Verdana" pitchFamily="34" charset="0"/>
                <a:ea typeface="ヒラギノ角ゴ Pro W3" charset="-128"/>
              </a:rPr>
              <a:t>Sciences</a:t>
            </a:r>
            <a:endParaRPr lang="de-DE" sz="1000" dirty="0">
              <a:solidFill>
                <a:schemeClr val="accent2"/>
              </a:solidFill>
              <a:latin typeface="Verdana" pitchFamily="34" charset="0"/>
              <a:ea typeface="ヒラギノ角ゴ Pro W3" charset="-128"/>
            </a:endParaRP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94" tIns="38097" rIns="76194" bIns="380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94" tIns="38097" rIns="76194" bIns="380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3" name="Textfeld 2"/>
          <p:cNvSpPr txBox="1"/>
          <p:nvPr userDrawn="1"/>
        </p:nvSpPr>
        <p:spPr>
          <a:xfrm>
            <a:off x="4212769" y="4849889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fld id="{AA77AE82-1712-4C68-9E78-84553FF95750}" type="slidenum">
              <a:rPr lang="en-US" sz="1000" smtClean="0">
                <a:solidFill>
                  <a:schemeClr val="accent2"/>
                </a:solidFill>
                <a:latin typeface="Verdana"/>
                <a:cs typeface="Verdana"/>
              </a:rPr>
              <a:pPr algn="ctr">
                <a:spcAft>
                  <a:spcPts val="1200"/>
                </a:spcAft>
              </a:pPr>
              <a:t>‹Nr.›</a:t>
            </a:fld>
            <a:r>
              <a:rPr lang="en-US" sz="1000" dirty="0" smtClean="0">
                <a:solidFill>
                  <a:schemeClr val="accent2"/>
                </a:solidFill>
                <a:latin typeface="Verdana"/>
                <a:cs typeface="Verdana"/>
              </a:rPr>
              <a:t>/</a:t>
            </a:r>
            <a:r>
              <a:rPr lang="en-US" sz="1000" dirty="0" smtClean="0">
                <a:solidFill>
                  <a:schemeClr val="accent2"/>
                </a:solidFill>
                <a:latin typeface="Verdana"/>
                <a:cs typeface="Verdana"/>
              </a:rPr>
              <a:t>63</a:t>
            </a:r>
            <a:endParaRPr lang="en-US" sz="1000" dirty="0" smtClean="0">
              <a:solidFill>
                <a:schemeClr val="accent2"/>
              </a:solidFill>
              <a:latin typeface="Verdana"/>
              <a:cs typeface="Verdana"/>
            </a:endParaRPr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0" y="3"/>
            <a:ext cx="9144000" cy="267531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6194" tIns="38097" rIns="76194" bIns="38097" anchor="ctr"/>
          <a:lstStyle/>
          <a:p>
            <a:endParaRPr lang="en-US" sz="150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8030817" y="-20121"/>
            <a:ext cx="107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#3721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1" r:id="rId2"/>
    <p:sldLayoutId id="2147483743" r:id="rId3"/>
    <p:sldLayoutId id="2147483749" r:id="rId4"/>
    <p:sldLayoutId id="2147483744" r:id="rId5"/>
    <p:sldLayoutId id="2147483745" r:id="rId6"/>
    <p:sldLayoutId id="2147483746" r:id="rId7"/>
    <p:sldLayoutId id="2147483747" r:id="rId8"/>
    <p:sldLayoutId id="2147483750" r:id="rId9"/>
    <p:sldLayoutId id="2147483748" r:id="rId10"/>
    <p:sldLayoutId id="2147483753" r:id="rId11"/>
    <p:sldLayoutId id="2147483754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380970" rtl="0" eaLnBrk="1" fontAlgn="base" hangingPunct="1">
        <a:spcBef>
          <a:spcPct val="0"/>
        </a:spcBef>
        <a:spcAft>
          <a:spcPct val="0"/>
        </a:spcAft>
        <a:defRPr sz="2200" kern="1200">
          <a:solidFill>
            <a:schemeClr val="tx2"/>
          </a:solidFill>
          <a:latin typeface="Verdana"/>
          <a:ea typeface="ＭＳ Ｐゴシック" pitchFamily="-106" charset="-128"/>
          <a:cs typeface="Verdana"/>
        </a:defRPr>
      </a:lvl1pPr>
      <a:lvl2pPr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2pPr>
      <a:lvl3pPr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3pPr>
      <a:lvl4pPr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4pPr>
      <a:lvl5pPr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5pPr>
      <a:lvl6pPr marL="380970"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6pPr>
      <a:lvl7pPr marL="761940"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7pPr>
      <a:lvl8pPr marL="1142908"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8pPr>
      <a:lvl9pPr marL="1523878" algn="ctr" defTabSz="380970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9pPr>
    </p:titleStyle>
    <p:bodyStyle>
      <a:lvl1pPr marL="285728" indent="-285728" algn="l" defTabSz="38097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19075" indent="-238105" algn="l" defTabSz="38097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952424" indent="-190484" algn="l" defTabSz="38097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333393" indent="-190484" algn="l" defTabSz="38097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1714362" indent="-190484" algn="l" defTabSz="38097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095332" indent="-190484" algn="l" defTabSz="38097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302" indent="-190484" algn="l" defTabSz="38097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72" indent="-190484" algn="l" defTabSz="38097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240" indent="-190484" algn="l" defTabSz="38097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70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40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08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878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848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818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787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756" algn="l" defTabSz="380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2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tiff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27.tiff"/><Relationship Id="rId7" Type="http://schemas.openxmlformats.org/officeDocument/2006/relationships/image" Target="../media/image31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0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png"/><Relationship Id="rId5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png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png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7" Type="http://schemas.openxmlformats.org/officeDocument/2006/relationships/image" Target="../media/image72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4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Rectangle 1153"/>
          <p:cNvSpPr/>
          <p:nvPr/>
        </p:nvSpPr>
        <p:spPr>
          <a:xfrm>
            <a:off x="83127" y="78685"/>
            <a:ext cx="8943060" cy="14216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75" y="0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en-US" sz="21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Adaptive Averaging of Non-Identical Image Series</a:t>
            </a:r>
            <a:br>
              <a:rPr lang="en-US" sz="21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1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Wavelet Space</a:t>
            </a:r>
            <a:endParaRPr lang="en-US" sz="21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"/>
          <p:cNvSpPr txBox="1"/>
          <p:nvPr/>
        </p:nvSpPr>
        <p:spPr>
          <a:xfrm>
            <a:off x="8057998" y="66675"/>
            <a:ext cx="922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#3721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711828" y="1223375"/>
            <a:ext cx="1720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>
                <a:cs typeface="Arial" panose="020B0604020202020204" pitchFamily="34" charset="0"/>
              </a:rPr>
              <a:t>marschner@cbs.mpg.de</a:t>
            </a: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190000" y="723218"/>
            <a:ext cx="8435975" cy="38893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sz="1400" dirty="0" err="1" smtClean="0"/>
              <a:t>Henrik</a:t>
            </a:r>
            <a:r>
              <a:rPr lang="en-US" sz="1400" dirty="0" smtClean="0"/>
              <a:t> </a:t>
            </a:r>
            <a:r>
              <a:rPr lang="en-US" sz="1400" dirty="0" err="1" smtClean="0"/>
              <a:t>Marschner</a:t>
            </a:r>
            <a:r>
              <a:rPr lang="en-US" sz="1400" dirty="0" smtClean="0"/>
              <a:t>, André </a:t>
            </a:r>
            <a:r>
              <a:rPr lang="en-US" sz="1400" dirty="0" err="1" smtClean="0"/>
              <a:t>Pampel</a:t>
            </a:r>
            <a:r>
              <a:rPr lang="en-US" sz="1400" dirty="0" smtClean="0"/>
              <a:t>, &amp; Harald E. Möller</a:t>
            </a:r>
          </a:p>
          <a:p>
            <a:pPr marL="0" indent="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sz="1400" dirty="0" smtClean="0"/>
              <a:t>Max Planck Institute for Human Cognitive and Brain Sciences, Leipzig, Germany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83127" y="1688123"/>
            <a:ext cx="42477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r>
              <a:rPr lang="en-GB" dirty="0" smtClean="0"/>
              <a:t>daptive </a:t>
            </a:r>
            <a:r>
              <a:rPr lang="en-GB" b="1" dirty="0"/>
              <a:t>W</a:t>
            </a:r>
            <a:r>
              <a:rPr lang="en-GB" dirty="0"/>
              <a:t>avelet-based </a:t>
            </a:r>
            <a:r>
              <a:rPr lang="en-GB" b="1" dirty="0"/>
              <a:t>E</a:t>
            </a:r>
            <a:r>
              <a:rPr lang="en-GB" dirty="0"/>
              <a:t>nhancement of </a:t>
            </a:r>
            <a:r>
              <a:rPr lang="en-GB" b="1" dirty="0"/>
              <a:t>S</a:t>
            </a:r>
            <a:r>
              <a:rPr lang="en-GB" dirty="0"/>
              <a:t>ignal </a:t>
            </a:r>
            <a:r>
              <a:rPr lang="en-GB" b="1" dirty="0"/>
              <a:t>O</a:t>
            </a:r>
            <a:r>
              <a:rPr lang="en-GB" dirty="0"/>
              <a:t>ver </a:t>
            </a:r>
            <a:r>
              <a:rPr lang="en-GB" b="1" dirty="0"/>
              <a:t>M</a:t>
            </a:r>
            <a:r>
              <a:rPr lang="en-GB" dirty="0"/>
              <a:t>ultiple </a:t>
            </a:r>
            <a:r>
              <a:rPr lang="en-GB" b="1" dirty="0" smtClean="0"/>
              <a:t>E</a:t>
            </a:r>
            <a:r>
              <a:rPr lang="en-GB" dirty="0" smtClean="0"/>
              <a:t>xperiments</a:t>
            </a:r>
            <a:br>
              <a:rPr lang="en-GB" dirty="0" smtClean="0"/>
            </a:br>
            <a:r>
              <a:rPr lang="en-GB" dirty="0" smtClean="0"/>
              <a:t>(AWESOME)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grpSp>
        <p:nvGrpSpPr>
          <p:cNvPr id="19" name="Gruppieren 18"/>
          <p:cNvGrpSpPr/>
          <p:nvPr/>
        </p:nvGrpSpPr>
        <p:grpSpPr>
          <a:xfrm>
            <a:off x="2783057" y="2516672"/>
            <a:ext cx="6500262" cy="2626830"/>
            <a:chOff x="3569130" y="1194235"/>
            <a:chExt cx="5479654" cy="213569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3797952" y="1554316"/>
              <a:ext cx="5250832" cy="1775617"/>
              <a:chOff x="1767840" y="1899920"/>
              <a:chExt cx="5250832" cy="1775617"/>
            </a:xfrm>
          </p:grpSpPr>
          <p:pic>
            <p:nvPicPr>
              <p:cNvPr id="27" name="Grafik 2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7659" y="1916262"/>
                <a:ext cx="420552" cy="1759275"/>
              </a:xfrm>
              <a:prstGeom prst="rect">
                <a:avLst/>
              </a:prstGeom>
            </p:spPr>
          </p:pic>
          <p:grpSp>
            <p:nvGrpSpPr>
              <p:cNvPr id="28" name="Gruppieren 27"/>
              <p:cNvGrpSpPr/>
              <p:nvPr/>
            </p:nvGrpSpPr>
            <p:grpSpPr>
              <a:xfrm>
                <a:off x="1767840" y="1899920"/>
                <a:ext cx="5250832" cy="1732217"/>
                <a:chOff x="1767840" y="1899920"/>
                <a:chExt cx="5250832" cy="1732217"/>
              </a:xfrm>
            </p:grpSpPr>
            <p:pic>
              <p:nvPicPr>
                <p:cNvPr id="29" name="Grafik 2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767840" y="1899920"/>
                  <a:ext cx="4714240" cy="1732217"/>
                </a:xfrm>
                <a:prstGeom prst="rect">
                  <a:avLst/>
                </a:prstGeom>
              </p:spPr>
            </p:pic>
            <p:sp>
              <p:nvSpPr>
                <p:cNvPr id="31" name="Textfeld 30"/>
                <p:cNvSpPr txBox="1"/>
                <p:nvPr/>
              </p:nvSpPr>
              <p:spPr>
                <a:xfrm>
                  <a:off x="6646454" y="2598466"/>
                  <a:ext cx="372218" cy="2803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/>
                    <a:t>ms</a:t>
                  </a:r>
                  <a:endParaRPr lang="en-GB" sz="1100" dirty="0"/>
                </a:p>
              </p:txBody>
            </p:sp>
          </p:grpSp>
        </p:grpSp>
        <p:sp>
          <p:nvSpPr>
            <p:cNvPr id="21" name="Textfeld 20"/>
            <p:cNvSpPr txBox="1"/>
            <p:nvPr/>
          </p:nvSpPr>
          <p:spPr>
            <a:xfrm>
              <a:off x="4017310" y="1194235"/>
              <a:ext cx="1090363" cy="560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32 Element</a:t>
              </a:r>
              <a:br>
                <a:rPr lang="en-GB" sz="1400" dirty="0" smtClean="0"/>
              </a:br>
              <a:r>
                <a:rPr lang="en-GB" sz="1400" dirty="0" smtClean="0"/>
                <a:t>Head Coil</a:t>
              </a:r>
              <a:endParaRPr lang="en-GB" sz="14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676826" y="1198576"/>
              <a:ext cx="952505" cy="329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Body Coil</a:t>
              </a:r>
              <a:endParaRPr lang="en-GB" sz="14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7104035" y="1198576"/>
              <a:ext cx="1117357" cy="5606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Body Coil +</a:t>
              </a:r>
              <a:br>
                <a:rPr lang="en-GB" sz="1400" dirty="0" smtClean="0"/>
              </a:br>
              <a:r>
                <a:rPr lang="en-GB" sz="1400" dirty="0" smtClean="0"/>
                <a:t>AWESOME</a:t>
              </a:r>
              <a:endParaRPr lang="en-GB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feld 23"/>
                <p:cNvSpPr txBox="1"/>
                <p:nvPr/>
              </p:nvSpPr>
              <p:spPr>
                <a:xfrm rot="16200000">
                  <a:off x="3330120" y="2291433"/>
                  <a:ext cx="763417" cy="2853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sz="16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1600" dirty="0" smtClean="0"/>
                    <a:t> maps</a:t>
                  </a:r>
                  <a:endParaRPr lang="en-GB" sz="1600" dirty="0"/>
                </a:p>
              </p:txBody>
            </p:sp>
          </mc:Choice>
          <mc:Fallback xmlns="">
            <p:sp>
              <p:nvSpPr>
                <p:cNvPr id="24" name="Textfeld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330120" y="2291433"/>
                  <a:ext cx="763417" cy="28539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455" t="-649" r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TextBox 8"/>
          <p:cNvSpPr txBox="1"/>
          <p:nvPr/>
        </p:nvSpPr>
        <p:spPr>
          <a:xfrm>
            <a:off x="7974510" y="616655"/>
            <a:ext cx="10893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45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8</a:t>
            </a:r>
            <a:endParaRPr lang="en-US" sz="45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35" name="TextBox 5"/>
          <p:cNvSpPr txBox="1"/>
          <p:nvPr/>
        </p:nvSpPr>
        <p:spPr>
          <a:xfrm>
            <a:off x="8057998" y="528504"/>
            <a:ext cx="92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1 - Input</a:t>
            </a:r>
            <a:endParaRPr lang="en-US" dirty="0"/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876301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Multiple images comprising</a:t>
            </a:r>
            <a:br>
              <a:rPr lang="en-US" dirty="0" smtClean="0"/>
            </a:br>
            <a:r>
              <a:rPr lang="en-US" dirty="0" smtClean="0">
                <a:solidFill>
                  <a:schemeClr val="accent6"/>
                </a:solidFill>
              </a:rPr>
              <a:t>magnitude</a:t>
            </a: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6"/>
                </a:solidFill>
              </a:rPr>
              <a:t>phase</a:t>
            </a:r>
            <a:r>
              <a:rPr lang="en-US" dirty="0" smtClean="0"/>
              <a:t> information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1065" y="1295867"/>
            <a:ext cx="4531678" cy="146859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1065" y="2764466"/>
            <a:ext cx="4490002" cy="146108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26675" y="4202304"/>
            <a:ext cx="4292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Axial slices of 3 selected images of the 38 image </a:t>
            </a:r>
            <a:r>
              <a:rPr lang="en-GB" sz="1200" dirty="0" err="1" smtClean="0">
                <a:latin typeface="Verdana"/>
                <a:cs typeface="Verdana"/>
              </a:rPr>
              <a:t>qMTI</a:t>
            </a:r>
            <a:r>
              <a:rPr lang="en-GB" sz="1200" dirty="0" smtClean="0">
                <a:latin typeface="Verdana"/>
                <a:cs typeface="Verdana"/>
              </a:rPr>
              <a:t> application example; Magnitude (top) and Phase (bottom) are shown</a:t>
            </a:r>
          </a:p>
        </p:txBody>
      </p:sp>
    </p:spTree>
    <p:extLst>
      <p:ext uri="{BB962C8B-B14F-4D97-AF65-F5344CB8AC3E}">
        <p14:creationId xmlns:p14="http://schemas.microsoft.com/office/powerpoint/2010/main" val="823065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2 – Registration and Phase Correction</a:t>
            </a:r>
            <a:endParaRPr lang="en-US" dirty="0"/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876301"/>
            <a:ext cx="3669475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Registration of images may be performed if necessary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Phase correction includes correction of differences in phase over the series as well as removal of an average phase map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126675" y="4270773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Application example only required phase correction due to non-moving post-mortem subject</a:t>
            </a:r>
          </a:p>
        </p:txBody>
      </p:sp>
      <p:sp>
        <p:nvSpPr>
          <p:cNvPr id="8" name="Pfeil nach unten 7"/>
          <p:cNvSpPr/>
          <p:nvPr/>
        </p:nvSpPr>
        <p:spPr bwMode="auto">
          <a:xfrm>
            <a:off x="4572000" y="2453707"/>
            <a:ext cx="3194462" cy="354663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Phase Correction</a:t>
            </a:r>
            <a:endParaRPr lang="en-GB" sz="1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675" y="988996"/>
            <a:ext cx="4493141" cy="146316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6674" y="2808369"/>
            <a:ext cx="4475065" cy="148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80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3339" y="2676022"/>
            <a:ext cx="4933461" cy="1692557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3 – Signal Phase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76301"/>
                <a:ext cx="3669475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Determining characteristics of signal phase for a ROI of voxels over the series identified as meaningful (brain tissue) – e.g. standard deviation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Enable phase as identifier for noise/meaningful data</a:t>
                </a:r>
                <a:endParaRPr lang="en-US" dirty="0"/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76301"/>
                <a:ext cx="3669475" cy="3394472"/>
              </a:xfrm>
              <a:blipFill rotWithShape="0">
                <a:blip r:embed="rId3"/>
                <a:stretch>
                  <a:fillRect l="-1495" r="-2159" b="-61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4138550" y="4405214"/>
                <a:ext cx="4304806" cy="478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200" dirty="0" smtClean="0">
                    <a:latin typeface="Verdana"/>
                    <a:cs typeface="Verdana"/>
                  </a:rPr>
                  <a:t>Application example shows a standard deviation of phase for meaningful data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  <m:t>𝜎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  <m:t>𝜙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  <a:cs typeface="Verdana"/>
                      </a:rPr>
                      <m:t>=0.16</m:t>
                    </m:r>
                  </m:oMath>
                </a14:m>
                <a:endParaRPr lang="en-GB" sz="1200" dirty="0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550" y="4405214"/>
                <a:ext cx="4304806" cy="478144"/>
              </a:xfrm>
              <a:prstGeom prst="rect">
                <a:avLst/>
              </a:prstGeom>
              <a:blipFill rotWithShape="0">
                <a:blip r:embed="rId4"/>
                <a:stretch>
                  <a:fillRect l="-142" t="-1282" b="-5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6674" y="974107"/>
            <a:ext cx="4503939" cy="1479600"/>
          </a:xfrm>
          <a:prstGeom prst="rect">
            <a:avLst/>
          </a:prstGeom>
        </p:spPr>
      </p:pic>
      <p:sp>
        <p:nvSpPr>
          <p:cNvPr id="8" name="Pfeil nach unten 7"/>
          <p:cNvSpPr/>
          <p:nvPr/>
        </p:nvSpPr>
        <p:spPr bwMode="auto">
          <a:xfrm>
            <a:off x="4572000" y="2453707"/>
            <a:ext cx="3194462" cy="354663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Phase Analysis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18030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8550" y="1010742"/>
            <a:ext cx="4933461" cy="1692557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4138550" y="4405214"/>
                <a:ext cx="4304806" cy="478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200" dirty="0" smtClean="0">
                    <a:latin typeface="Verdana"/>
                    <a:cs typeface="Verdana"/>
                  </a:rPr>
                  <a:t>Application example shows a standard deviation of phase for meaningful data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  <m:t>𝜎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  <a:cs typeface="Verdana"/>
                          </a:rPr>
                          <m:t>𝜙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  <a:cs typeface="Verdana"/>
                      </a:rPr>
                      <m:t>=0.16</m:t>
                    </m:r>
                  </m:oMath>
                </a14:m>
                <a:endParaRPr lang="en-GB" sz="1200" dirty="0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550" y="4405214"/>
                <a:ext cx="4304806" cy="478144"/>
              </a:xfrm>
              <a:prstGeom prst="rect">
                <a:avLst/>
              </a:prstGeom>
              <a:blipFill rotWithShape="0">
                <a:blip r:embed="rId3"/>
                <a:stretch>
                  <a:fillRect l="-142" t="-1282" b="-5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3841668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Modeling a 2D classifier/filter function based on phase and intensity of an input value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Using any sigmoid function as modeling basis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809506" y="2779399"/>
            <a:ext cx="3194462" cy="1495718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Phase Filter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622604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358" y="869353"/>
            <a:ext cx="5116627" cy="3786807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340431" y="4390854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phase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filter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part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of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the</a:t>
            </a:r>
            <a:r>
              <a:rPr lang="de-DE" sz="1200" dirty="0" smtClean="0">
                <a:latin typeface="Verdana"/>
                <a:cs typeface="Verdana"/>
              </a:rPr>
              <a:t> 2D Transfer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>
                <a:latin typeface="Verdana"/>
                <a:cs typeface="Verdana"/>
              </a:rPr>
              <a:t>;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modeling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basis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is</a:t>
            </a:r>
            <a:r>
              <a:rPr lang="de-DE" sz="1200" dirty="0" smtClean="0">
                <a:latin typeface="Verdana"/>
                <a:cs typeface="Verdana"/>
              </a:rPr>
              <a:t> a </a:t>
            </a:r>
            <a:r>
              <a:rPr lang="de-DE" sz="1200" dirty="0" err="1" smtClean="0">
                <a:latin typeface="Verdana"/>
                <a:cs typeface="Verdana"/>
              </a:rPr>
              <a:t>logistic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endParaRPr lang="en-GB" sz="1200" dirty="0" smtClean="0">
              <a:latin typeface="Verdana"/>
              <a:cs typeface="Verdan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3841668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92D050"/>
                    </a:solidFill>
                  </a:rPr>
                  <a:t>passband</a:t>
                </a:r>
                <a:r>
                  <a:rPr lang="en-US" dirty="0" smtClean="0"/>
                  <a:t> width of the phase filter part is chosen to be wide enough to cover data of a phase close to the meaningful data phase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A width between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dirty="0" smtClean="0"/>
                  <a:t> is chosen for “simple” Transfer Functions</a:t>
                </a:r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3841668" cy="3394472"/>
              </a:xfrm>
              <a:blipFill rotWithShape="0">
                <a:blip r:embed="rId3"/>
                <a:stretch>
                  <a:fillRect l="-1429" r="-1111" b="-6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uppieren 9"/>
          <p:cNvGrpSpPr/>
          <p:nvPr/>
        </p:nvGrpSpPr>
        <p:grpSpPr>
          <a:xfrm>
            <a:off x="4352306" y="1275535"/>
            <a:ext cx="4686147" cy="3150944"/>
            <a:chOff x="4352306" y="1275535"/>
            <a:chExt cx="4686147" cy="3150944"/>
          </a:xfrm>
        </p:grpSpPr>
        <p:sp>
          <p:nvSpPr>
            <p:cNvPr id="4" name="Rechteck 3"/>
            <p:cNvSpPr/>
            <p:nvPr/>
          </p:nvSpPr>
          <p:spPr bwMode="auto">
            <a:xfrm>
              <a:off x="4619501" y="3526971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8283038" y="3526970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4928259" y="3526970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6941127" y="3526969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6282045" y="3526969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6282045" y="2403912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6946443" y="2403912"/>
              <a:ext cx="1650670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4630134" y="2403911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4636693" y="1275535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Stopband</a:t>
              </a:r>
              <a:endParaRPr lang="en-GB" dirty="0"/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6296269" y="1276290"/>
              <a:ext cx="2300844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Passband</a:t>
              </a:r>
              <a:endParaRPr lang="en-GB" dirty="0"/>
            </a:p>
          </p:txBody>
        </p:sp>
        <p:sp>
          <p:nvSpPr>
            <p:cNvPr id="12" name="Nach links gekrümmter Pfeil 11"/>
            <p:cNvSpPr/>
            <p:nvPr/>
          </p:nvSpPr>
          <p:spPr bwMode="auto">
            <a:xfrm>
              <a:off x="8600705" y="1539342"/>
              <a:ext cx="437748" cy="1116280"/>
            </a:xfrm>
            <a:prstGeom prst="curvedLeftArrow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" name="Rechteck 1"/>
            <p:cNvSpPr/>
            <p:nvPr/>
          </p:nvSpPr>
          <p:spPr bwMode="auto">
            <a:xfrm>
              <a:off x="4352306" y="3313215"/>
              <a:ext cx="4346369" cy="11132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089029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358" y="869353"/>
            <a:ext cx="5116627" cy="3786807"/>
          </a:xfrm>
          <a:prstGeom prst="rect">
            <a:avLst/>
          </a:prstGeom>
        </p:spPr>
      </p:pic>
      <p:grpSp>
        <p:nvGrpSpPr>
          <p:cNvPr id="33" name="Gruppieren 32"/>
          <p:cNvGrpSpPr/>
          <p:nvPr/>
        </p:nvGrpSpPr>
        <p:grpSpPr>
          <a:xfrm>
            <a:off x="4352306" y="1275535"/>
            <a:ext cx="4686147" cy="3150944"/>
            <a:chOff x="4352306" y="1275535"/>
            <a:chExt cx="4686147" cy="3150944"/>
          </a:xfrm>
        </p:grpSpPr>
        <p:sp>
          <p:nvSpPr>
            <p:cNvPr id="34" name="Rechteck 33"/>
            <p:cNvSpPr/>
            <p:nvPr/>
          </p:nvSpPr>
          <p:spPr bwMode="auto">
            <a:xfrm>
              <a:off x="4619501" y="3526971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5" name="Rechteck 34"/>
            <p:cNvSpPr/>
            <p:nvPr/>
          </p:nvSpPr>
          <p:spPr bwMode="auto">
            <a:xfrm>
              <a:off x="8283038" y="3526970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6" name="Rechteck 35"/>
            <p:cNvSpPr/>
            <p:nvPr/>
          </p:nvSpPr>
          <p:spPr bwMode="auto">
            <a:xfrm>
              <a:off x="4928259" y="3526970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7" name="Rechteck 36"/>
            <p:cNvSpPr/>
            <p:nvPr/>
          </p:nvSpPr>
          <p:spPr bwMode="auto">
            <a:xfrm>
              <a:off x="6941127" y="3526969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8" name="Rechteck 37"/>
            <p:cNvSpPr/>
            <p:nvPr/>
          </p:nvSpPr>
          <p:spPr bwMode="auto">
            <a:xfrm>
              <a:off x="6282045" y="3526969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9" name="Rechteck 38"/>
            <p:cNvSpPr/>
            <p:nvPr/>
          </p:nvSpPr>
          <p:spPr bwMode="auto">
            <a:xfrm>
              <a:off x="6282045" y="2403912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40" name="Rechteck 39"/>
            <p:cNvSpPr/>
            <p:nvPr/>
          </p:nvSpPr>
          <p:spPr bwMode="auto">
            <a:xfrm>
              <a:off x="6946443" y="2403912"/>
              <a:ext cx="1650670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41" name="Rechteck 40"/>
            <p:cNvSpPr/>
            <p:nvPr/>
          </p:nvSpPr>
          <p:spPr bwMode="auto">
            <a:xfrm>
              <a:off x="4630134" y="2403911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42" name="Rechteck 41"/>
            <p:cNvSpPr/>
            <p:nvPr/>
          </p:nvSpPr>
          <p:spPr bwMode="auto">
            <a:xfrm>
              <a:off x="4636693" y="1275535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Stopband</a:t>
              </a:r>
              <a:endParaRPr lang="en-GB" dirty="0"/>
            </a:p>
          </p:txBody>
        </p:sp>
        <p:sp>
          <p:nvSpPr>
            <p:cNvPr id="43" name="Rechteck 42"/>
            <p:cNvSpPr/>
            <p:nvPr/>
          </p:nvSpPr>
          <p:spPr bwMode="auto">
            <a:xfrm>
              <a:off x="6296269" y="1276290"/>
              <a:ext cx="2300844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Passband</a:t>
              </a:r>
              <a:endParaRPr lang="en-GB" dirty="0"/>
            </a:p>
          </p:txBody>
        </p:sp>
        <p:sp>
          <p:nvSpPr>
            <p:cNvPr id="44" name="Nach links gekrümmter Pfeil 43"/>
            <p:cNvSpPr/>
            <p:nvPr/>
          </p:nvSpPr>
          <p:spPr bwMode="auto">
            <a:xfrm>
              <a:off x="8600705" y="1539342"/>
              <a:ext cx="437748" cy="1116280"/>
            </a:xfrm>
            <a:prstGeom prst="curvedLeftArrow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45" name="Rechteck 44"/>
            <p:cNvSpPr/>
            <p:nvPr/>
          </p:nvSpPr>
          <p:spPr bwMode="auto">
            <a:xfrm>
              <a:off x="4352306" y="3313215"/>
              <a:ext cx="4346369" cy="11132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340431" y="4390854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phase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filter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part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of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the</a:t>
            </a:r>
            <a:r>
              <a:rPr lang="de-DE" sz="1200" dirty="0" smtClean="0">
                <a:latin typeface="Verdana"/>
                <a:cs typeface="Verdana"/>
              </a:rPr>
              <a:t> 2D Transfer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>
                <a:latin typeface="Verdana"/>
                <a:cs typeface="Verdana"/>
              </a:rPr>
              <a:t>;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modeling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basis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is</a:t>
            </a:r>
            <a:r>
              <a:rPr lang="de-DE" sz="1200" dirty="0" smtClean="0">
                <a:latin typeface="Verdana"/>
                <a:cs typeface="Verdana"/>
              </a:rPr>
              <a:t> a </a:t>
            </a:r>
            <a:r>
              <a:rPr lang="de-DE" sz="1200" dirty="0" err="1" smtClean="0">
                <a:latin typeface="Verdana"/>
                <a:cs typeface="Verdana"/>
              </a:rPr>
              <a:t>logistic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endParaRPr lang="en-GB" sz="1200" dirty="0" smtClean="0">
              <a:latin typeface="Verdana"/>
              <a:cs typeface="Verdana"/>
            </a:endParaRPr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3841668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dirty="0"/>
              <a:t>The </a:t>
            </a:r>
            <a:r>
              <a:rPr lang="de-DE" dirty="0" err="1"/>
              <a:t>phase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wavelet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differ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180</a:t>
            </a:r>
            <a:r>
              <a:rPr lang="de-DE" dirty="0" smtClean="0"/>
              <a:t>°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dirty="0" err="1"/>
              <a:t>B</a:t>
            </a:r>
            <a:r>
              <a:rPr lang="de-DE" dirty="0" err="1" smtClean="0"/>
              <a:t>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signs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</a:t>
            </a:r>
            <a:r>
              <a:rPr lang="de-DE" dirty="0" err="1"/>
              <a:t>gradients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wavelet</a:t>
            </a:r>
            <a:r>
              <a:rPr lang="de-DE" dirty="0"/>
              <a:t> </a:t>
            </a:r>
            <a:r>
              <a:rPr lang="de-DE" dirty="0" err="1"/>
              <a:t>transform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1877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358" y="869353"/>
            <a:ext cx="5116627" cy="3786807"/>
          </a:xfrm>
          <a:prstGeom prst="rect">
            <a:avLst/>
          </a:prstGeom>
        </p:spPr>
      </p:pic>
      <p:sp>
        <p:nvSpPr>
          <p:cNvPr id="60" name="Nach links gekrümmter Pfeil 59"/>
          <p:cNvSpPr/>
          <p:nvPr/>
        </p:nvSpPr>
        <p:spPr bwMode="auto">
          <a:xfrm>
            <a:off x="8602429" y="2857040"/>
            <a:ext cx="437748" cy="1116280"/>
          </a:xfrm>
          <a:prstGeom prst="curvedLeftArrow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340431" y="4390854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phase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filter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part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of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the</a:t>
            </a:r>
            <a:r>
              <a:rPr lang="de-DE" sz="1200" dirty="0" smtClean="0">
                <a:latin typeface="Verdana"/>
                <a:cs typeface="Verdana"/>
              </a:rPr>
              <a:t> 2D Transfer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>
                <a:latin typeface="Verdana"/>
                <a:cs typeface="Verdana"/>
              </a:rPr>
              <a:t>;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modeling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basis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is</a:t>
            </a:r>
            <a:r>
              <a:rPr lang="de-DE" sz="1200" dirty="0" smtClean="0">
                <a:latin typeface="Verdana"/>
                <a:cs typeface="Verdana"/>
              </a:rPr>
              <a:t> a </a:t>
            </a:r>
            <a:r>
              <a:rPr lang="de-DE" sz="1200" dirty="0" err="1" smtClean="0">
                <a:latin typeface="Verdana"/>
                <a:cs typeface="Verdana"/>
              </a:rPr>
              <a:t>logistic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endParaRPr lang="en-GB" sz="1200" dirty="0" smtClean="0">
              <a:latin typeface="Verdana"/>
              <a:cs typeface="Verdana"/>
            </a:endParaRPr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3841668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An extra passband around 180°is therefore necessary for correct data classification in the wavelet space</a:t>
            </a:r>
          </a:p>
        </p:txBody>
      </p:sp>
      <p:grpSp>
        <p:nvGrpSpPr>
          <p:cNvPr id="47" name="Gruppieren 46"/>
          <p:cNvGrpSpPr/>
          <p:nvPr/>
        </p:nvGrpSpPr>
        <p:grpSpPr>
          <a:xfrm>
            <a:off x="4630133" y="1275535"/>
            <a:ext cx="4408320" cy="2896777"/>
            <a:chOff x="4630133" y="1275535"/>
            <a:chExt cx="4408320" cy="2896777"/>
          </a:xfrm>
        </p:grpSpPr>
        <p:sp>
          <p:nvSpPr>
            <p:cNvPr id="48" name="Rechteck 47"/>
            <p:cNvSpPr/>
            <p:nvPr/>
          </p:nvSpPr>
          <p:spPr bwMode="auto">
            <a:xfrm>
              <a:off x="4630133" y="3542919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49" name="Rechteck 48"/>
            <p:cNvSpPr/>
            <p:nvPr/>
          </p:nvSpPr>
          <p:spPr bwMode="auto">
            <a:xfrm>
              <a:off x="8288354" y="3542918"/>
              <a:ext cx="308759" cy="6293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0" name="Rechteck 49"/>
            <p:cNvSpPr/>
            <p:nvPr/>
          </p:nvSpPr>
          <p:spPr bwMode="auto">
            <a:xfrm>
              <a:off x="4938891" y="3542918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1" name="Rechteck 50"/>
            <p:cNvSpPr/>
            <p:nvPr/>
          </p:nvSpPr>
          <p:spPr bwMode="auto">
            <a:xfrm>
              <a:off x="6941127" y="3542917"/>
              <a:ext cx="1341911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2" name="Rechteck 51"/>
            <p:cNvSpPr/>
            <p:nvPr/>
          </p:nvSpPr>
          <p:spPr bwMode="auto">
            <a:xfrm>
              <a:off x="6282045" y="3542917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3" name="Rechteck 52"/>
            <p:cNvSpPr/>
            <p:nvPr/>
          </p:nvSpPr>
          <p:spPr bwMode="auto">
            <a:xfrm>
              <a:off x="6282045" y="2403912"/>
              <a:ext cx="659081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4" name="Rechteck 53"/>
            <p:cNvSpPr/>
            <p:nvPr/>
          </p:nvSpPr>
          <p:spPr bwMode="auto">
            <a:xfrm>
              <a:off x="6951759" y="2403912"/>
              <a:ext cx="1650670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5" name="Rechteck 54"/>
            <p:cNvSpPr/>
            <p:nvPr/>
          </p:nvSpPr>
          <p:spPr bwMode="auto">
            <a:xfrm>
              <a:off x="4630134" y="2403911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56" name="Rechteck 55"/>
            <p:cNvSpPr/>
            <p:nvPr/>
          </p:nvSpPr>
          <p:spPr bwMode="auto">
            <a:xfrm>
              <a:off x="4636693" y="1275535"/>
              <a:ext cx="1650668" cy="629393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Stopband</a:t>
              </a:r>
              <a:endParaRPr lang="en-GB" dirty="0"/>
            </a:p>
          </p:txBody>
        </p:sp>
        <p:sp>
          <p:nvSpPr>
            <p:cNvPr id="57" name="Rechteck 56"/>
            <p:cNvSpPr/>
            <p:nvPr/>
          </p:nvSpPr>
          <p:spPr bwMode="auto">
            <a:xfrm>
              <a:off x="6296269" y="1276290"/>
              <a:ext cx="2300844" cy="62939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Passband</a:t>
              </a:r>
              <a:endParaRPr lang="en-GB" dirty="0"/>
            </a:p>
          </p:txBody>
        </p:sp>
        <p:sp>
          <p:nvSpPr>
            <p:cNvPr id="58" name="Nach links gekrümmter Pfeil 57"/>
            <p:cNvSpPr/>
            <p:nvPr/>
          </p:nvSpPr>
          <p:spPr bwMode="auto">
            <a:xfrm>
              <a:off x="8600705" y="1539342"/>
              <a:ext cx="437748" cy="1116280"/>
            </a:xfrm>
            <a:prstGeom prst="curvedLeftArrow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195808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699590" y="882503"/>
            <a:ext cx="4401879" cy="1313124"/>
            <a:chOff x="4699590" y="882503"/>
            <a:chExt cx="4401879" cy="1313124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99590" y="882503"/>
              <a:ext cx="4401879" cy="1313124"/>
            </a:xfrm>
            <a:prstGeom prst="rect">
              <a:avLst/>
            </a:prstGeom>
          </p:spPr>
        </p:pic>
        <p:sp>
          <p:nvSpPr>
            <p:cNvPr id="20" name="Rechteck 19"/>
            <p:cNvSpPr/>
            <p:nvPr/>
          </p:nvSpPr>
          <p:spPr bwMode="auto">
            <a:xfrm>
              <a:off x="5011374" y="1151907"/>
              <a:ext cx="985651" cy="730734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5997025" y="1151907"/>
              <a:ext cx="2992582" cy="73073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alpha val="50000"/>
                  </a:schemeClr>
                </a:gs>
                <a:gs pos="21000">
                  <a:srgbClr val="92D050">
                    <a:alpha val="50000"/>
                  </a:srgbClr>
                </a:gs>
                <a:gs pos="100000">
                  <a:srgbClr val="92D050">
                    <a:alpha val="50000"/>
                  </a:srgbClr>
                </a:gs>
              </a:gsLst>
              <a:lin ang="0" scaled="1"/>
              <a:tileRect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cxnSp>
          <p:nvCxnSpPr>
            <p:cNvPr id="10" name="Gerade Verbindung mit Pfeil 9"/>
            <p:cNvCxnSpPr/>
            <p:nvPr/>
          </p:nvCxnSpPr>
          <p:spPr>
            <a:xfrm>
              <a:off x="5997025" y="1353787"/>
              <a:ext cx="35626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732303" y="4390854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intensity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filter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part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of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the</a:t>
            </a:r>
            <a:r>
              <a:rPr lang="de-DE" sz="1200" dirty="0" smtClean="0">
                <a:latin typeface="Verdana"/>
                <a:cs typeface="Verdana"/>
              </a:rPr>
              <a:t> 2D Transfer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>
                <a:latin typeface="Verdana"/>
                <a:cs typeface="Verdana"/>
              </a:rPr>
              <a:t>;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modeling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basis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is</a:t>
            </a:r>
            <a:r>
              <a:rPr lang="de-DE" sz="1200" dirty="0" smtClean="0">
                <a:latin typeface="Verdana"/>
                <a:cs typeface="Verdana"/>
              </a:rPr>
              <a:t> a </a:t>
            </a:r>
            <a:r>
              <a:rPr lang="de-DE" sz="1200" dirty="0" err="1" smtClean="0">
                <a:latin typeface="Verdana"/>
                <a:cs typeface="Verdana"/>
              </a:rPr>
              <a:t>logistic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endParaRPr lang="en-GB" sz="1200" dirty="0" smtClean="0">
              <a:latin typeface="Verdana"/>
              <a:cs typeface="Verdan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1"/>
                <a:ext cx="4197914" cy="3644975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de-DE" dirty="0" err="1" smtClean="0"/>
                  <a:t>Intensity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filter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modeled</a:t>
                </a:r>
                <a:r>
                  <a:rPr lang="de-DE" dirty="0" smtClean="0"/>
                  <a:t> like-</a:t>
                </a:r>
                <a:r>
                  <a:rPr lang="de-DE" dirty="0" err="1" smtClean="0"/>
                  <a:t>wise</a:t>
                </a:r>
                <a:endParaRPr lang="de-DE" dirty="0" smtClean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de-DE" dirty="0" smtClean="0"/>
                  <a:t>The </a:t>
                </a:r>
                <a:r>
                  <a:rPr lang="de-DE" dirty="0" err="1" smtClean="0"/>
                  <a:t>filter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range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is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[0..10]</m:t>
                    </m:r>
                  </m:oMath>
                </a14:m>
                <a:r>
                  <a:rPr lang="en-US" dirty="0" smtClean="0"/>
                  <a:t> with a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stopband </a:t>
                </a:r>
                <a:r>
                  <a:rPr lang="en-US" dirty="0" smtClean="0"/>
                  <a:t>to cover at least the interval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[0..2]</m:t>
                    </m:r>
                  </m:oMath>
                </a14:m>
                <a:r>
                  <a:rPr lang="en-US" dirty="0" smtClean="0"/>
                  <a:t> to classify low intensity data as noise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Data will be normalized by standard deviation of noise</a:t>
                </a:r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1"/>
                <a:ext cx="4197914" cy="3644975"/>
              </a:xfrm>
              <a:blipFill rotWithShape="0">
                <a:blip r:embed="rId3"/>
                <a:stretch>
                  <a:fillRect l="-1306"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feil nach unten 21"/>
          <p:cNvSpPr/>
          <p:nvPr/>
        </p:nvSpPr>
        <p:spPr bwMode="auto">
          <a:xfrm>
            <a:off x="5314193" y="2268187"/>
            <a:ext cx="3485409" cy="1925865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Combining</a:t>
            </a:r>
            <a:br>
              <a:rPr lang="en-GB" dirty="0" smtClean="0"/>
            </a:br>
            <a:r>
              <a:rPr lang="en-GB" dirty="0" smtClean="0"/>
              <a:t>Intensity</a:t>
            </a:r>
            <a:br>
              <a:rPr lang="en-GB" dirty="0" smtClean="0"/>
            </a:br>
            <a:r>
              <a:rPr lang="en-GB" dirty="0" smtClean="0"/>
              <a:t>and Phase</a:t>
            </a:r>
            <a:br>
              <a:rPr lang="en-GB" dirty="0" smtClean="0"/>
            </a:br>
            <a:r>
              <a:rPr lang="en-GB" dirty="0" smtClean="0"/>
              <a:t>Filter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7945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154" y="654484"/>
            <a:ext cx="4887845" cy="3905056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4 – Modeling 2D Classifier/Filter Function (Transfer Function)</a:t>
            </a:r>
            <a:endParaRPr lang="en-US" dirty="0"/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3841668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Product of Phase and Intensity Filter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2D Transfer Function </a:t>
            </a:r>
            <a:r>
              <a:rPr lang="en-US" i="1" dirty="0" smtClean="0"/>
              <a:t>TF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The filter function can be refined</a:t>
            </a:r>
          </a:p>
        </p:txBody>
      </p:sp>
    </p:spTree>
    <p:extLst>
      <p:ext uri="{BB962C8B-B14F-4D97-AF65-F5344CB8AC3E}">
        <p14:creationId xmlns:p14="http://schemas.microsoft.com/office/powerpoint/2010/main" val="4148450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5 – Wavelet Decomposition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010742"/>
                <a:ext cx="7048919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Wavelet decomposition into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en-US" dirty="0" smtClean="0"/>
                  <a:t> level for good initial separation of noise and other data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“sym8” chosen</a:t>
                </a:r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010742"/>
                <a:ext cx="7048919" cy="3394472"/>
              </a:xfrm>
              <a:blipFill rotWithShape="0">
                <a:blip r:embed="rId2"/>
                <a:stretch>
                  <a:fillRect l="-7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2901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Overview: </a:t>
            </a:r>
            <a:r>
              <a:rPr lang="en-GB" b="1" dirty="0"/>
              <a:t>A</a:t>
            </a:r>
            <a:r>
              <a:rPr lang="en-GB" dirty="0"/>
              <a:t>daptive </a:t>
            </a:r>
            <a:r>
              <a:rPr lang="en-GB" b="1" dirty="0"/>
              <a:t>W</a:t>
            </a:r>
            <a:r>
              <a:rPr lang="en-GB" dirty="0"/>
              <a:t>avelet-based </a:t>
            </a:r>
            <a:r>
              <a:rPr lang="en-GB" b="1" dirty="0"/>
              <a:t>E</a:t>
            </a:r>
            <a:r>
              <a:rPr lang="en-GB" dirty="0"/>
              <a:t>nhancement of </a:t>
            </a:r>
            <a:r>
              <a:rPr lang="en-GB" b="1" dirty="0"/>
              <a:t>S</a:t>
            </a:r>
            <a:r>
              <a:rPr lang="en-GB" dirty="0"/>
              <a:t>ignal </a:t>
            </a:r>
            <a:r>
              <a:rPr lang="en-GB" b="1" dirty="0"/>
              <a:t>O</a:t>
            </a:r>
            <a:r>
              <a:rPr lang="en-GB" dirty="0"/>
              <a:t>ver </a:t>
            </a:r>
            <a:r>
              <a:rPr lang="en-GB" b="1" dirty="0"/>
              <a:t>M</a:t>
            </a:r>
            <a:r>
              <a:rPr lang="en-GB" dirty="0"/>
              <a:t>ultiple </a:t>
            </a:r>
            <a:r>
              <a:rPr lang="en-GB" b="1" dirty="0" smtClean="0"/>
              <a:t>E</a:t>
            </a:r>
            <a:r>
              <a:rPr lang="en-GB" dirty="0" smtClean="0"/>
              <a:t>xperiments (AWESOME)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9496"/>
            <a:ext cx="8511234" cy="30486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dirty="0" smtClean="0"/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b="1" dirty="0" smtClean="0"/>
              <a:t>Goal</a:t>
            </a:r>
            <a:r>
              <a:rPr lang="en-US" dirty="0" smtClean="0"/>
              <a:t>: Developing a Method for de-noising of MRI images of multiple measurements that does not alter quantitative information.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b="1" dirty="0" smtClean="0"/>
              <a:t>Idea</a:t>
            </a:r>
            <a:r>
              <a:rPr lang="en-US" dirty="0" smtClean="0"/>
              <a:t>: Utilizing the multitude of available images in several experiments (e.g. </a:t>
            </a:r>
            <a:r>
              <a:rPr lang="en-US" dirty="0" err="1" smtClean="0"/>
              <a:t>qMTI</a:t>
            </a:r>
            <a:r>
              <a:rPr lang="en-US" dirty="0" smtClean="0"/>
              <a:t>) to perform complex averaging by co-adding the different images. Shifting the complex averaging into the wavelet space to preserve experimentally controlled changes in the signals over the images.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199" y="4508939"/>
            <a:ext cx="8511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en-US" sz="1200" dirty="0" err="1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08622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5 – Wavelet Decomposition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3135723" y="4409429"/>
            <a:ext cx="58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 smtClean="0">
                <a:latin typeface="Verdana"/>
                <a:cs typeface="Verdana"/>
              </a:rPr>
              <a:t>Complex wavelet decomposition; 3 of 7 Sub-bands from Level 1 and 2 of 5 for example image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17403" y="1311289"/>
            <a:ext cx="1687120" cy="2946690"/>
            <a:chOff x="5292145" y="1240888"/>
            <a:chExt cx="1687120" cy="2946690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6094" y="1240888"/>
              <a:ext cx="1383171" cy="1467090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6094" y="2707978"/>
              <a:ext cx="1371448" cy="1479600"/>
            </a:xfrm>
            <a:prstGeom prst="rect">
              <a:avLst/>
            </a:prstGeom>
          </p:spPr>
        </p:pic>
        <p:sp>
          <p:nvSpPr>
            <p:cNvPr id="2" name="Textfeld 1"/>
            <p:cNvSpPr txBox="1"/>
            <p:nvPr/>
          </p:nvSpPr>
          <p:spPr>
            <a:xfrm rot="16200000">
              <a:off x="4935958" y="1835934"/>
              <a:ext cx="9893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 smtClean="0">
                  <a:latin typeface="Verdana"/>
                  <a:cs typeface="Verdana"/>
                </a:rPr>
                <a:t>Magnitude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 rot="16200000">
              <a:off x="5110686" y="3309277"/>
              <a:ext cx="6399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 smtClean="0">
                  <a:latin typeface="Verdana"/>
                  <a:cs typeface="Verdana"/>
                </a:rPr>
                <a:t>Phase</a:t>
              </a:r>
            </a:p>
          </p:txBody>
        </p:sp>
      </p:grpSp>
      <p:sp>
        <p:nvSpPr>
          <p:cNvPr id="12" name="Pfeil nach rechts 11"/>
          <p:cNvSpPr/>
          <p:nvPr/>
        </p:nvSpPr>
        <p:spPr bwMode="auto">
          <a:xfrm>
            <a:off x="1980291" y="2134004"/>
            <a:ext cx="1077485" cy="1301261"/>
          </a:xfrm>
          <a:prstGeom prst="rightArrow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Complex</a:t>
            </a:r>
            <a:br>
              <a:rPr lang="en-GB" sz="1400" dirty="0" smtClean="0"/>
            </a:br>
            <a:r>
              <a:rPr lang="en-GB" sz="1400" dirty="0" smtClean="0"/>
              <a:t>DWT</a:t>
            </a:r>
            <a:endParaRPr lang="en-GB" sz="1400" dirty="0"/>
          </a:p>
        </p:txBody>
      </p:sp>
      <p:grpSp>
        <p:nvGrpSpPr>
          <p:cNvPr id="22" name="Gruppieren 21"/>
          <p:cNvGrpSpPr/>
          <p:nvPr/>
        </p:nvGrpSpPr>
        <p:grpSpPr>
          <a:xfrm>
            <a:off x="2257072" y="1330103"/>
            <a:ext cx="6957848" cy="3299651"/>
            <a:chOff x="2576568" y="1063102"/>
            <a:chExt cx="6957848" cy="3299651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6568" y="1169394"/>
              <a:ext cx="4257811" cy="3193358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6605" y="1169395"/>
              <a:ext cx="4257811" cy="3193358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3169" y="1297091"/>
              <a:ext cx="2102061" cy="1576546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3205" y="1297091"/>
              <a:ext cx="2102061" cy="1576546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/>
          </p:nvSpPr>
          <p:spPr>
            <a:xfrm>
              <a:off x="3612482" y="1063229"/>
              <a:ext cx="2397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400" dirty="0" smtClean="0">
                  <a:latin typeface="Verdana"/>
                  <a:cs typeface="Verdana"/>
                </a:rPr>
                <a:t>Real wavelet coefficients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221144" y="1063102"/>
              <a:ext cx="2547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400" dirty="0" err="1" smtClean="0">
                  <a:latin typeface="Verdana"/>
                  <a:cs typeface="Verdana"/>
                </a:rPr>
                <a:t>Imag</a:t>
              </a:r>
              <a:r>
                <a:rPr lang="en-GB" sz="1400" dirty="0" smtClean="0">
                  <a:latin typeface="Verdana"/>
                  <a:cs typeface="Verdana"/>
                </a:rPr>
                <a:t>. wavelet coefficients</a:t>
              </a:r>
            </a:p>
          </p:txBody>
        </p:sp>
        <p:sp>
          <p:nvSpPr>
            <p:cNvPr id="18" name="Plus 17"/>
            <p:cNvSpPr/>
            <p:nvPr/>
          </p:nvSpPr>
          <p:spPr bwMode="auto">
            <a:xfrm>
              <a:off x="6014385" y="2565882"/>
              <a:ext cx="234015" cy="234468"/>
            </a:xfrm>
            <a:prstGeom prst="mathPlus">
              <a:avLst/>
            </a:prstGeom>
            <a:solidFill>
              <a:schemeClr val="tx1"/>
            </a:solidFill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20" name="L-Form 19"/>
            <p:cNvSpPr/>
            <p:nvPr/>
          </p:nvSpPr>
          <p:spPr bwMode="auto">
            <a:xfrm rot="16200000">
              <a:off x="3540505" y="1422023"/>
              <a:ext cx="627564" cy="602917"/>
            </a:xfrm>
            <a:prstGeom prst="corner">
              <a:avLst/>
            </a:prstGeom>
            <a:pattFill prst="smConfetti">
              <a:fgClr>
                <a:srgbClr val="EAFF14"/>
              </a:fgClr>
              <a:bgClr>
                <a:srgbClr val="8FFF6F"/>
              </a:bgClr>
            </a:patt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vert" wrap="none" rtlCol="0" anchor="b" anchorCtr="0">
              <a:prstTxWarp prst="textNoShape">
                <a:avLst/>
              </a:prstTxWarp>
              <a:normAutofit/>
            </a:bodyPr>
            <a:lstStyle/>
            <a:p>
              <a:pPr algn="ctr"/>
              <a:endParaRPr lang="en-GB" sz="10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455185" y="1766641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000" dirty="0" smtClean="0">
                  <a:latin typeface="Verdana"/>
                  <a:cs typeface="Verdana"/>
                </a:rPr>
                <a:t>Level 3-5</a:t>
              </a:r>
            </a:p>
          </p:txBody>
        </p:sp>
        <p:sp>
          <p:nvSpPr>
            <p:cNvPr id="23" name="L-Form 22"/>
            <p:cNvSpPr/>
            <p:nvPr/>
          </p:nvSpPr>
          <p:spPr bwMode="auto">
            <a:xfrm rot="16200000">
              <a:off x="6236077" y="1422024"/>
              <a:ext cx="627564" cy="602917"/>
            </a:xfrm>
            <a:prstGeom prst="corner">
              <a:avLst/>
            </a:prstGeom>
            <a:pattFill prst="smConfetti">
              <a:fgClr>
                <a:srgbClr val="EAFF14"/>
              </a:fgClr>
              <a:bgClr>
                <a:srgbClr val="8FFF6F"/>
              </a:bgClr>
            </a:patt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vert" wrap="none" rtlCol="0" anchor="b" anchorCtr="0">
              <a:prstTxWarp prst="textNoShape">
                <a:avLst/>
              </a:prstTxWarp>
              <a:normAutofit/>
            </a:bodyPr>
            <a:lstStyle/>
            <a:p>
              <a:pPr algn="ctr"/>
              <a:endParaRPr lang="en-GB" sz="1000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6150757" y="1766642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000" dirty="0" smtClean="0">
                  <a:latin typeface="Verdana"/>
                  <a:cs typeface="Verdana"/>
                </a:rPr>
                <a:t>Level 3-5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3292986" y="930538"/>
                <a:ext cx="5140594" cy="430887"/>
              </a:xfrm>
              <a:prstGeom prst="rect">
                <a:avLst/>
              </a:prstGeom>
              <a:solidFill>
                <a:schemeClr val="lt1">
                  <a:alpha val="58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2200" dirty="0" smtClean="0">
                    <a:latin typeface="Verdana"/>
                    <a:cs typeface="Verdana"/>
                  </a:rPr>
                  <a:t>Wavelet-Representation</a:t>
                </a:r>
                <a14:m>
                  <m:oMath xmlns:m="http://schemas.openxmlformats.org/officeDocument/2006/math">
                    <m:r>
                      <a:rPr lang="de-DE" sz="2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Verdana"/>
                      </a:rPr>
                      <m:t> </m:t>
                    </m:r>
                    <m:r>
                      <a:rPr lang="de-DE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Verdana"/>
                      </a:rPr>
                      <m:t>𝑊𝑅</m:t>
                    </m:r>
                  </m:oMath>
                </a14:m>
                <a:endParaRPr lang="en-GB" sz="2200" dirty="0" err="1" smtClean="0">
                  <a:solidFill>
                    <a:srgbClr val="FF0000"/>
                  </a:solidFill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2986" y="930538"/>
                <a:ext cx="5140594" cy="430887"/>
              </a:xfrm>
              <a:prstGeom prst="rect">
                <a:avLst/>
              </a:prstGeom>
              <a:blipFill rotWithShape="0">
                <a:blip r:embed="rId8"/>
                <a:stretch>
                  <a:fillRect l="-1299" t="-6757" b="-243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7390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5 – Wavelet Decomposition</a:t>
            </a:r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>
            <a:off x="212374" y="2250610"/>
            <a:ext cx="3242811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 smtClean="0">
                <a:latin typeface="Verdana"/>
                <a:cs typeface="Verdana"/>
              </a:rPr>
              <a:t>Note: Wavelet coefficients of</a:t>
            </a:r>
            <a:br>
              <a:rPr lang="en-GB" sz="1600" dirty="0" smtClean="0">
                <a:latin typeface="Verdana"/>
                <a:cs typeface="Verdana"/>
              </a:rPr>
            </a:br>
            <a:r>
              <a:rPr lang="en-GB" sz="1600" dirty="0" smtClean="0">
                <a:latin typeface="Verdana"/>
                <a:cs typeface="Verdana"/>
              </a:rPr>
              <a:t>meaningful data (brain) show</a:t>
            </a:r>
            <a:br>
              <a:rPr lang="en-GB" sz="1600" dirty="0" smtClean="0">
                <a:latin typeface="Verdana"/>
                <a:cs typeface="Verdana"/>
              </a:rPr>
            </a:br>
            <a:r>
              <a:rPr lang="en-GB" sz="1600" dirty="0" smtClean="0">
                <a:latin typeface="Verdana"/>
                <a:cs typeface="Verdana"/>
              </a:rPr>
              <a:t>a phase close to 0°or 180°</a:t>
            </a:r>
            <a:br>
              <a:rPr lang="en-GB" sz="1600" dirty="0" smtClean="0">
                <a:latin typeface="Verdana"/>
                <a:cs typeface="Verdana"/>
              </a:rPr>
            </a:br>
            <a:r>
              <a:rPr lang="en-GB" sz="1600" dirty="0" smtClean="0">
                <a:latin typeface="Verdana"/>
                <a:cs typeface="Verdana"/>
              </a:rPr>
              <a:t>as intended by the initial</a:t>
            </a:r>
            <a:br>
              <a:rPr lang="en-GB" sz="1600" dirty="0" smtClean="0">
                <a:latin typeface="Verdana"/>
                <a:cs typeface="Verdana"/>
              </a:rPr>
            </a:br>
            <a:r>
              <a:rPr lang="en-GB" sz="1600" dirty="0" smtClean="0">
                <a:latin typeface="Verdana"/>
                <a:cs typeface="Verdana"/>
              </a:rPr>
              <a:t>phase correction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2576568" y="1063229"/>
            <a:ext cx="4257811" cy="3299523"/>
            <a:chOff x="2576568" y="1063229"/>
            <a:chExt cx="4257811" cy="3299523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6568" y="1169394"/>
              <a:ext cx="4257811" cy="3193358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3169" y="1297091"/>
              <a:ext cx="2102061" cy="1576546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/>
          </p:nvSpPr>
          <p:spPr>
            <a:xfrm>
              <a:off x="3612482" y="1063229"/>
              <a:ext cx="5698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400" dirty="0" smtClean="0">
                  <a:latin typeface="Verdana"/>
                  <a:cs typeface="Verdana"/>
                </a:rPr>
                <a:t>Real</a:t>
              </a:r>
            </a:p>
          </p:txBody>
        </p:sp>
        <p:sp>
          <p:nvSpPr>
            <p:cNvPr id="20" name="L-Form 19"/>
            <p:cNvSpPr/>
            <p:nvPr/>
          </p:nvSpPr>
          <p:spPr bwMode="auto">
            <a:xfrm rot="16200000">
              <a:off x="3540505" y="1422023"/>
              <a:ext cx="627564" cy="602917"/>
            </a:xfrm>
            <a:prstGeom prst="corner">
              <a:avLst/>
            </a:prstGeom>
            <a:pattFill prst="smConfetti">
              <a:fgClr>
                <a:srgbClr val="EAFF14"/>
              </a:fgClr>
              <a:bgClr>
                <a:srgbClr val="8FFF6F"/>
              </a:bgClr>
            </a:patt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vert" wrap="none" rtlCol="0" anchor="b" anchorCtr="0">
              <a:prstTxWarp prst="textNoShape">
                <a:avLst/>
              </a:prstTxWarp>
              <a:normAutofit/>
            </a:bodyPr>
            <a:lstStyle/>
            <a:p>
              <a:pPr algn="ctr"/>
              <a:endParaRPr lang="en-GB" sz="10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455185" y="1766641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000" dirty="0" smtClean="0">
                  <a:latin typeface="Verdana"/>
                  <a:cs typeface="Verdana"/>
                </a:rPr>
                <a:t>Level 3-5</a:t>
              </a:r>
            </a:p>
          </p:txBody>
        </p:sp>
        <p:cxnSp>
          <p:nvCxnSpPr>
            <p:cNvPr id="27" name="Gerade Verbindung mit Pfeil 26"/>
            <p:cNvCxnSpPr>
              <a:stCxn id="22" idx="3"/>
            </p:cNvCxnSpPr>
            <p:nvPr/>
          </p:nvCxnSpPr>
          <p:spPr>
            <a:xfrm flipV="1">
              <a:off x="3455185" y="2558387"/>
              <a:ext cx="373275" cy="3539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5973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5 – Wavelet Decomposition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729707" y="4314075"/>
            <a:ext cx="7836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 smtClean="0">
                <a:latin typeface="Verdana"/>
                <a:cs typeface="Verdana"/>
              </a:rPr>
              <a:t>Complex wavelet decomposition; 3 Example images and wavelet-representations</a:t>
            </a:r>
          </a:p>
        </p:txBody>
      </p:sp>
      <p:grpSp>
        <p:nvGrpSpPr>
          <p:cNvPr id="27" name="Gruppieren 26"/>
          <p:cNvGrpSpPr/>
          <p:nvPr/>
        </p:nvGrpSpPr>
        <p:grpSpPr>
          <a:xfrm>
            <a:off x="457200" y="832563"/>
            <a:ext cx="6954184" cy="3236322"/>
            <a:chOff x="457200" y="1063229"/>
            <a:chExt cx="6954184" cy="3236322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1063229"/>
              <a:ext cx="4737100" cy="1700978"/>
            </a:xfrm>
            <a:prstGeom prst="rect">
              <a:avLst/>
            </a:prstGeom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5989" y="1814940"/>
              <a:ext cx="4826000" cy="1732900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4284" y="2598573"/>
              <a:ext cx="4737100" cy="1700978"/>
            </a:xfrm>
            <a:prstGeom prst="rect">
              <a:avLst/>
            </a:prstGeom>
          </p:spPr>
        </p:pic>
      </p:grpSp>
      <p:sp>
        <p:nvSpPr>
          <p:cNvPr id="28" name="Textfeld 27"/>
          <p:cNvSpPr txBox="1"/>
          <p:nvPr/>
        </p:nvSpPr>
        <p:spPr>
          <a:xfrm rot="2076059">
            <a:off x="3930769" y="3715815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dirty="0" smtClean="0">
                <a:latin typeface="Verdana"/>
                <a:cs typeface="Verdana"/>
              </a:rPr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feil nach rechts 8"/>
              <p:cNvSpPr/>
              <p:nvPr/>
            </p:nvSpPr>
            <p:spPr bwMode="auto">
              <a:xfrm rot="2578259">
                <a:off x="5625993" y="1500470"/>
                <a:ext cx="2629112" cy="951241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GB" sz="1400" dirty="0" smtClean="0"/>
                  <a:t>Averaging complex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𝑊𝑅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Pfeil nach rechts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578259">
                <a:off x="5625993" y="1500470"/>
                <a:ext cx="2629112" cy="951241"/>
              </a:xfrm>
              <a:prstGeom prst="rightArrow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0745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6 – Averaging Wavelet-Representations</a:t>
            </a:r>
            <a:endParaRPr lang="en-US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-276966" y="899176"/>
            <a:ext cx="4257811" cy="3193358"/>
            <a:chOff x="974869" y="1145869"/>
            <a:chExt cx="4257811" cy="3193358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4869" y="1145869"/>
              <a:ext cx="4257811" cy="3193358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470" y="1273566"/>
              <a:ext cx="2102061" cy="1576546"/>
            </a:xfrm>
            <a:prstGeom prst="rect">
              <a:avLst/>
            </a:prstGeom>
          </p:spPr>
        </p:pic>
        <p:sp>
          <p:nvSpPr>
            <p:cNvPr id="33" name="L-Form 32"/>
            <p:cNvSpPr/>
            <p:nvPr/>
          </p:nvSpPr>
          <p:spPr bwMode="auto">
            <a:xfrm rot="16200000">
              <a:off x="1938806" y="1398498"/>
              <a:ext cx="627564" cy="602917"/>
            </a:xfrm>
            <a:prstGeom prst="corner">
              <a:avLst/>
            </a:prstGeom>
            <a:pattFill prst="smConfetti">
              <a:fgClr>
                <a:srgbClr val="EAFF14"/>
              </a:fgClr>
              <a:bgClr>
                <a:srgbClr val="8FFF6F"/>
              </a:bgClr>
            </a:patt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vert" wrap="none" rtlCol="0" anchor="b" anchorCtr="0">
              <a:prstTxWarp prst="textNoShape">
                <a:avLst/>
              </a:prstTxWarp>
              <a:normAutofit/>
            </a:bodyPr>
            <a:lstStyle/>
            <a:p>
              <a:pPr algn="ctr"/>
              <a:endParaRPr lang="en-GB" sz="10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853486" y="1743116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000" dirty="0" smtClean="0">
                  <a:latin typeface="Verdana"/>
                  <a:cs typeface="Verdana"/>
                </a:rPr>
                <a:t>Level 3-5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5460034" y="899176"/>
            <a:ext cx="4245637" cy="3173251"/>
            <a:chOff x="2058796" y="1063229"/>
            <a:chExt cx="4603262" cy="3452447"/>
          </a:xfrm>
        </p:grpSpPr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8796" y="1063229"/>
              <a:ext cx="4603262" cy="3452447"/>
            </a:xfrm>
            <a:prstGeom prst="rect">
              <a:avLst/>
            </a:prstGeom>
          </p:spPr>
        </p:pic>
        <p:pic>
          <p:nvPicPr>
            <p:cNvPr id="40" name="Grafik 3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0452" y="1198166"/>
              <a:ext cx="2276352" cy="1707264"/>
            </a:xfrm>
            <a:prstGeom prst="rect">
              <a:avLst/>
            </a:prstGeom>
          </p:spPr>
        </p:pic>
        <p:sp>
          <p:nvSpPr>
            <p:cNvPr id="42" name="Rechteck 41"/>
            <p:cNvSpPr/>
            <p:nvPr/>
          </p:nvSpPr>
          <p:spPr bwMode="auto">
            <a:xfrm>
              <a:off x="3105150" y="1329520"/>
              <a:ext cx="704850" cy="699305"/>
            </a:xfrm>
            <a:prstGeom prst="rect">
              <a:avLst/>
            </a:prstGeom>
            <a:pattFill prst="smConfetti">
              <a:fgClr>
                <a:srgbClr val="EAFF14"/>
              </a:fgClr>
              <a:bgClr>
                <a:srgbClr val="8FFF6F"/>
              </a:bgClr>
            </a:patt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horz" wrap="none" rtlCol="0" anchor="ctr" anchorCtr="0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GB" sz="1000" dirty="0" smtClean="0"/>
                <a:t>Level 3-5</a:t>
              </a:r>
              <a:endParaRPr lang="en-GB" sz="1000" dirty="0"/>
            </a:p>
          </p:txBody>
        </p:sp>
      </p:grpSp>
      <p:sp>
        <p:nvSpPr>
          <p:cNvPr id="44" name="Textfeld 43"/>
          <p:cNvSpPr txBox="1"/>
          <p:nvPr/>
        </p:nvSpPr>
        <p:spPr>
          <a:xfrm>
            <a:off x="601651" y="4060296"/>
            <a:ext cx="5172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>
                <a:latin typeface="Verdana"/>
                <a:cs typeface="Verdana"/>
              </a:rPr>
              <a:t>Wavelet-representation of first example</a:t>
            </a:r>
            <a:br>
              <a:rPr lang="en-GB" sz="1200" dirty="0">
                <a:latin typeface="Verdana"/>
                <a:cs typeface="Verdana"/>
              </a:rPr>
            </a:br>
            <a:r>
              <a:rPr lang="en-GB" sz="1200" dirty="0">
                <a:latin typeface="Verdana"/>
                <a:cs typeface="Verdana"/>
              </a:rPr>
              <a:t>image from series </a:t>
            </a:r>
            <a:r>
              <a:rPr lang="en-GB" sz="1200" dirty="0" smtClean="0">
                <a:latin typeface="Verdana"/>
                <a:cs typeface="Verdana"/>
              </a:rPr>
              <a:t>(left) </a:t>
            </a:r>
            <a:r>
              <a:rPr lang="en-GB" sz="1200" dirty="0">
                <a:latin typeface="Verdana"/>
                <a:cs typeface="Verdana"/>
              </a:rPr>
              <a:t>Average </a:t>
            </a:r>
            <a:r>
              <a:rPr lang="en-GB" sz="1200" dirty="0" smtClean="0">
                <a:latin typeface="Verdana"/>
                <a:cs typeface="Verdana"/>
              </a:rPr>
              <a:t>wavelet-representation (right);</a:t>
            </a:r>
            <a:br>
              <a:rPr lang="en-GB" sz="1200" dirty="0" smtClean="0">
                <a:latin typeface="Verdana"/>
                <a:cs typeface="Verdana"/>
              </a:rPr>
            </a:br>
            <a:endParaRPr lang="en-GB" sz="1200" dirty="0" smtClean="0">
              <a:latin typeface="Verdana"/>
              <a:cs typeface="Verdana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>
            <a:off x="3239632" y="1376625"/>
            <a:ext cx="2980298" cy="633046"/>
          </a:xfrm>
          <a:prstGeom prst="right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Averaging (complex)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598814" y="899176"/>
            <a:ext cx="1733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Real 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6325290" y="899175"/>
            <a:ext cx="1733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Real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6609191" y="3845353"/>
                <a:ext cx="226170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de-DE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𝐴𝑉</m:t>
                          </m:r>
                        </m:sub>
                      </m:sSub>
                    </m:oMath>
                  </m:oMathPara>
                </a14:m>
                <a:endParaRPr lang="en-GB" sz="2200" dirty="0" err="1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191" y="3845353"/>
                <a:ext cx="2261703" cy="61555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4543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7a – Analysis of Wavelet-Representations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208026" y="1010742"/>
                <a:ext cx="7725294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Calculating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phase difference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de-DE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for all coefficients of wavelet-representations of image series to corresponding coefficients of average wavelet-representation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</a:t>
                </a:r>
                <a:r>
                  <a:rPr lang="en-US" dirty="0"/>
                  <a:t>used in the classification of coefficients into noise and meaningful data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/>
                  <a:t>The phase difference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of each coefficient is used as</a:t>
                </a:r>
                <a:br>
                  <a:rPr lang="en-US" dirty="0"/>
                </a:br>
                <a:r>
                  <a:rPr lang="en-US" dirty="0">
                    <a:solidFill>
                      <a:srgbClr val="FF0000"/>
                    </a:solidFill>
                  </a:rPr>
                  <a:t>phase input for the Transfer Function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026" y="1010742"/>
                <a:ext cx="7725294" cy="3394472"/>
              </a:xfrm>
              <a:blipFill rotWithShape="0">
                <a:blip r:embed="rId2"/>
                <a:stretch>
                  <a:fillRect l="-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079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086" y="2674998"/>
            <a:ext cx="5053912" cy="215691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7b – Analysis of Wavelet-Representations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Analyzing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coefficient intensity distribution </a:t>
                </a:r>
                <a:r>
                  <a:rPr lang="en-US" dirty="0" smtClean="0"/>
                  <a:t>for each wavelet-representation (WR)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Calculating the standard deviation of the central peak (see histogram, right) for each WR -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𝑊𝑅</m:t>
                        </m:r>
                      </m:sup>
                    </m:sSub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  <a:blipFill rotWithShape="0">
                <a:blip r:embed="rId3"/>
                <a:stretch>
                  <a:fillRect l="-1382" r="-1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0659" y="818843"/>
            <a:ext cx="2652765" cy="1603080"/>
          </a:xfrm>
          <a:prstGeom prst="rect">
            <a:avLst/>
          </a:prstGeom>
        </p:spPr>
      </p:pic>
      <p:sp>
        <p:nvSpPr>
          <p:cNvPr id="32" name="Pfeil nach unten 31"/>
          <p:cNvSpPr/>
          <p:nvPr/>
        </p:nvSpPr>
        <p:spPr bwMode="auto">
          <a:xfrm>
            <a:off x="5066268" y="2325206"/>
            <a:ext cx="3101546" cy="351928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Intensity analysis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47584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4090087" y="2015135"/>
            <a:ext cx="5053912" cy="2156910"/>
            <a:chOff x="4090086" y="2674998"/>
            <a:chExt cx="5053912" cy="2156910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0086" y="2674998"/>
              <a:ext cx="5053912" cy="2156910"/>
            </a:xfrm>
            <a:prstGeom prst="rect">
              <a:avLst/>
            </a:prstGeom>
          </p:spPr>
        </p:pic>
        <p:grpSp>
          <p:nvGrpSpPr>
            <p:cNvPr id="3" name="Gruppieren 2"/>
            <p:cNvGrpSpPr/>
            <p:nvPr/>
          </p:nvGrpSpPr>
          <p:grpSpPr>
            <a:xfrm>
              <a:off x="6551278" y="2858804"/>
              <a:ext cx="1151641" cy="1696992"/>
              <a:chOff x="6551278" y="2858804"/>
              <a:chExt cx="1151641" cy="1696992"/>
            </a:xfrm>
          </p:grpSpPr>
          <p:cxnSp>
            <p:nvCxnSpPr>
              <p:cNvPr id="4" name="Gerader Verbinder 3"/>
              <p:cNvCxnSpPr/>
              <p:nvPr/>
            </p:nvCxnSpPr>
            <p:spPr>
              <a:xfrm flipV="1">
                <a:off x="6551278" y="2858804"/>
                <a:ext cx="24714" cy="16928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9"/>
              <p:cNvCxnSpPr/>
              <p:nvPr/>
            </p:nvCxnSpPr>
            <p:spPr>
              <a:xfrm flipV="1">
                <a:off x="6814891" y="2862920"/>
                <a:ext cx="24714" cy="16928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feld 4"/>
                  <p:cNvSpPr txBox="1"/>
                  <p:nvPr/>
                </p:nvSpPr>
                <p:spPr>
                  <a:xfrm>
                    <a:off x="6825051" y="3118194"/>
                    <a:ext cx="877868" cy="62260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Aft>
                        <a:spcPts val="12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𝑊𝑅</m:t>
                              </m:r>
                            </m:sup>
                          </m:sSubSup>
                        </m:oMath>
                      </m:oMathPara>
                    </a14:m>
                    <a:endParaRPr lang="en-GB" sz="2200" dirty="0" err="1" smtClean="0">
                      <a:latin typeface="Verdana"/>
                      <a:cs typeface="Verdana"/>
                    </a:endParaRPr>
                  </a:p>
                </p:txBody>
              </p:sp>
            </mc:Choice>
            <mc:Fallback xmlns="">
              <p:sp>
                <p:nvSpPr>
                  <p:cNvPr id="5" name="Textfeld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25051" y="3118194"/>
                    <a:ext cx="877868" cy="622606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7b – Analysis of Wavelet-Representations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de-DE" dirty="0" smtClean="0"/>
                  <a:t>Calculating </a:t>
                </a:r>
                <a:r>
                  <a:rPr lang="de-DE" dirty="0" err="1" smtClean="0"/>
                  <a:t>normalized</a:t>
                </a:r>
                <a:r>
                  <a:rPr lang="de-DE" dirty="0" smtClean="0"/>
                  <a:t> WR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𝑊𝑅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𝑊𝑅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Magnitude of normalized wavelet-representations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</m:oMath>
                </a14:m>
                <a:r>
                  <a:rPr lang="en-US" dirty="0" smtClean="0"/>
                  <a:t> is used as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intensity input for the Transfer Function</a:t>
                </a:r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  <a:blipFill rotWithShape="0">
                <a:blip r:embed="rId6"/>
                <a:stretch>
                  <a:fillRect l="-1382" r="-1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Pfeil nach unten 31"/>
          <p:cNvSpPr/>
          <p:nvPr/>
        </p:nvSpPr>
        <p:spPr bwMode="auto">
          <a:xfrm>
            <a:off x="5066269" y="1363218"/>
            <a:ext cx="3101546" cy="351928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Intensity analysis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547631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154" y="654484"/>
            <a:ext cx="4887845" cy="3905056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8 – Applying Transfer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Using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𝑛𝑜𝑟𝑚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for each coefficient and wavelet-representation of images of the series for deriving a Transfer Function for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classifying each coefficient</a:t>
                </a:r>
                <a:r>
                  <a:rPr lang="en-US" dirty="0" smtClean="0"/>
                  <a:t> into noise and meaningful data </a:t>
                </a:r>
                <a:endParaRPr lang="en-US" dirty="0" smtClean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3966519" cy="3394472"/>
              </a:xfrm>
              <a:blipFill rotWithShape="0">
                <a:blip r:embed="rId3"/>
                <a:stretch>
                  <a:fillRect l="-1382" b="-7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5248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746853" y="700863"/>
            <a:ext cx="5067997" cy="3800998"/>
            <a:chOff x="4460351" y="1010742"/>
            <a:chExt cx="5067997" cy="380099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60351" y="1010742"/>
              <a:ext cx="5067997" cy="3800998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7480" y="1041963"/>
              <a:ext cx="598639" cy="3738555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3658" y="1165607"/>
              <a:ext cx="2562609" cy="1921957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 bwMode="auto">
            <a:xfrm>
              <a:off x="5325626" y="1306286"/>
              <a:ext cx="713433" cy="693336"/>
            </a:xfrm>
            <a:prstGeom prst="rect">
              <a:avLst/>
            </a:prstGeom>
            <a:solidFill>
              <a:srgbClr val="87FF77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sz="1000" dirty="0" smtClean="0"/>
                <a:t>Level 3-5</a:t>
              </a:r>
              <a:endParaRPr lang="en-GB" sz="1000" dirty="0"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8 – Applying Transfer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18422" y="4229780"/>
                <a:ext cx="3145308" cy="52322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𝑇𝐹</m:t>
                      </m:r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=</m:t>
                      </m:r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𝑇𝐹</m:t>
                      </m:r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dPr>
                        <m:e>
                          <m: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𝑊</m:t>
                          </m:r>
                          <m:sSub>
                            <m:sSubPr>
                              <m:ctrlPr>
                                <a:rPr lang="de-DE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de-DE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𝑛𝑜𝑟𝑚</m:t>
                              </m:r>
                            </m:sub>
                          </m:sSub>
                        </m:e>
                      </m:d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,</m:t>
                      </m:r>
                      <m:r>
                        <m:rPr>
                          <m:sty m:val="p"/>
                        </m:rPr>
                        <a:rPr lang="de-DE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Δ</m:t>
                      </m:r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𝜙</m:t>
                      </m:r>
                      <m: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</m:t>
                      </m:r>
                    </m:oMath>
                  </m:oMathPara>
                </a14:m>
                <a:endParaRPr lang="en-GB" sz="1800" dirty="0" err="1" smtClean="0">
                  <a:solidFill>
                    <a:schemeClr val="accent6"/>
                  </a:solidFill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422" y="4229780"/>
                <a:ext cx="3145308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512809" y="2028595"/>
                <a:ext cx="5701240" cy="1136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  <a:cs typeface="Verdana"/>
                        </a:rPr>
                        <m:t>𝑇𝐹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cs typeface="Verdana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1 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for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>
                                  <a:solidFill>
                                    <a:srgbClr val="800000"/>
                                  </a:solidFill>
                                </a:rPr>
                                <m:t>meaningful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coefficients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with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≈0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0 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for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>
                                  <a:solidFill>
                                    <a:srgbClr val="8FFF6F"/>
                                  </a:solidFill>
                                </a:rPr>
                                <m:t>noise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coefficients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−1 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for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>
                                  <a:solidFill>
                                    <a:srgbClr val="000098"/>
                                  </a:solidFill>
                                </a:rPr>
                                <m:t>meaningful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coefficients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with</m:t>
                              </m:r>
                              <m:r>
                                <a:rPr lang="de-DE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 err="1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809" y="2028595"/>
                <a:ext cx="5701240" cy="11364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115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9 – Calculating </a:t>
            </a:r>
            <a:r>
              <a:rPr lang="en-US" dirty="0"/>
              <a:t>S</a:t>
            </a:r>
            <a:r>
              <a:rPr lang="en-US" dirty="0" smtClean="0"/>
              <a:t>caling Factors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010742"/>
                <a:ext cx="8093947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The average coefficients have a reduced noise contribution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Averaged coefficients are computed to substitute the original coefficients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/>
                  <a:t>Meaningful contributions in average and original coefficients are assumed to be phase coherent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/>
                  <a:t>A </a:t>
                </a:r>
                <a:r>
                  <a:rPr lang="en-US" dirty="0">
                    <a:solidFill>
                      <a:schemeClr val="accent6"/>
                    </a:solidFill>
                  </a:rPr>
                  <a:t>possible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6"/>
                    </a:solidFill>
                  </a:rPr>
                  <a:t>measure of phase coherence</a:t>
                </a:r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cos</m:t>
                    </m:r>
                    <m:r>
                      <a:rPr lang="de-DE" sz="20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de-DE" sz="2000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de-DE" sz="20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010742"/>
                <a:ext cx="8093947" cy="3394472"/>
              </a:xfrm>
              <a:blipFill rotWithShape="0">
                <a:blip r:embed="rId2"/>
                <a:stretch>
                  <a:fillRect l="-6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772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Background: Discrete Wavelet Transformation (DWT)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564" y="930275"/>
            <a:ext cx="3048000" cy="3048000"/>
          </a:xfrm>
        </p:spPr>
      </p:pic>
      <p:sp>
        <p:nvSpPr>
          <p:cNvPr id="3" name="TextBox 2"/>
          <p:cNvSpPr txBox="1"/>
          <p:nvPr/>
        </p:nvSpPr>
        <p:spPr>
          <a:xfrm>
            <a:off x="4962564" y="4154996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800" dirty="0" smtClean="0"/>
              <a:t>[2] By </a:t>
            </a:r>
            <a:r>
              <a:rPr lang="en-GB" sz="800" dirty="0" err="1"/>
              <a:t>Alessio</a:t>
            </a:r>
            <a:r>
              <a:rPr lang="en-GB" sz="800" dirty="0"/>
              <a:t> </a:t>
            </a:r>
            <a:r>
              <a:rPr lang="en-GB" sz="800" dirty="0" err="1"/>
              <a:t>Damato</a:t>
            </a:r>
            <a:r>
              <a:rPr lang="en-GB" sz="800" dirty="0"/>
              <a:t> (Own work) [GFDL (http://www.gnu.org/copyleft/fdl.html), CC-BY-SA-3.0 (http://creativecommons.org/licenses/by-sa/3.0/) or CC BY-SA 2.5-2.0-1.0 (http://creativecommons.org/licenses/by-sa/2.5-2.0-1.0)], via Wikimedia Commons</a:t>
            </a:r>
            <a:endParaRPr lang="en-US" sz="800" dirty="0" err="1" smtClean="0">
              <a:latin typeface="Verdana"/>
              <a:cs typeface="Verdana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38" y="930276"/>
            <a:ext cx="3048000" cy="3048000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 bwMode="auto">
          <a:xfrm>
            <a:off x="4192727" y="2162873"/>
            <a:ext cx="758826" cy="582804"/>
          </a:xfrm>
          <a:prstGeom prst="right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DWT</a:t>
            </a:r>
            <a:endParaRPr lang="en-GB" dirty="0"/>
          </a:p>
        </p:txBody>
      </p:sp>
      <p:sp>
        <p:nvSpPr>
          <p:cNvPr id="8" name="TextBox 2"/>
          <p:cNvSpPr txBox="1"/>
          <p:nvPr/>
        </p:nvSpPr>
        <p:spPr>
          <a:xfrm>
            <a:off x="1155738" y="4154996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800" dirty="0" smtClean="0"/>
              <a:t>[1] </a:t>
            </a:r>
            <a:r>
              <a:rPr lang="en-GB" sz="800" dirty="0"/>
              <a:t>By Andreas </a:t>
            </a:r>
            <a:r>
              <a:rPr lang="en-GB" sz="800" dirty="0" err="1"/>
              <a:t>Tille</a:t>
            </a:r>
            <a:r>
              <a:rPr lang="en-GB" sz="800" dirty="0"/>
              <a:t>, cropped by </a:t>
            </a:r>
            <a:r>
              <a:rPr lang="en-GB" sz="800" dirty="0" err="1"/>
              <a:t>Alessio</a:t>
            </a:r>
            <a:r>
              <a:rPr lang="en-GB" sz="800" dirty="0"/>
              <a:t> </a:t>
            </a:r>
            <a:r>
              <a:rPr lang="en-GB" sz="800" dirty="0" err="1"/>
              <a:t>Damato</a:t>
            </a:r>
            <a:r>
              <a:rPr lang="en-GB" sz="800" dirty="0"/>
              <a:t> (</a:t>
            </a:r>
            <a:r>
              <a:rPr lang="en-GB" sz="800" dirty="0" err="1"/>
              <a:t>Image:Lichtenstein.jpg</a:t>
            </a:r>
            <a:r>
              <a:rPr lang="en-GB" sz="800" dirty="0"/>
              <a:t>) [GFDL (http://www.gnu.org/copyleft/fdl.html) or CC-BY-SA-3.0 (http://creativecommons.org/licenses/by-sa/3.0/)], via Wikimedia Commons</a:t>
            </a:r>
            <a:endParaRPr lang="en-US" sz="800" dirty="0" err="1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38576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61257" y="177197"/>
            <a:ext cx="8229600" cy="857250"/>
          </a:xfrm>
        </p:spPr>
        <p:txBody>
          <a:bodyPr/>
          <a:lstStyle/>
          <a:p>
            <a:r>
              <a:rPr lang="en-US" dirty="0" smtClean="0"/>
              <a:t>AWESOME: Step 9 – Calculating </a:t>
            </a:r>
            <a:r>
              <a:rPr lang="en-US" dirty="0"/>
              <a:t>S</a:t>
            </a:r>
            <a:r>
              <a:rPr lang="en-US" dirty="0" smtClean="0"/>
              <a:t>caling Factors</a:t>
            </a:r>
            <a:endParaRPr lang="en-US" dirty="0"/>
          </a:p>
        </p:txBody>
      </p:sp>
      <p:sp>
        <p:nvSpPr>
          <p:cNvPr id="138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425543" cy="128028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Using phase coherence property to calculate the </a:t>
            </a:r>
            <a:r>
              <a:rPr lang="en-US" dirty="0" smtClean="0">
                <a:solidFill>
                  <a:schemeClr val="accent6"/>
                </a:solidFill>
              </a:rPr>
              <a:t>sum of meaningful contributions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</a:rPr>
              <a:t>(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  <a:r>
              <a:rPr lang="en-US" dirty="0" smtClean="0"/>
              <a:t> from original coefficients</a:t>
            </a:r>
            <a:r>
              <a:rPr lang="de-DE" dirty="0" smtClean="0"/>
              <a:t>.</a:t>
            </a:r>
            <a:endParaRPr lang="de-DE" dirty="0">
              <a:cs typeface="Verdan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137"/>
              <p:cNvSpPr txBox="1">
                <a:spLocks/>
              </p:cNvSpPr>
              <p:nvPr/>
            </p:nvSpPr>
            <p:spPr bwMode="auto">
              <a:xfrm>
                <a:off x="381837" y="3429563"/>
                <a:ext cx="8621486" cy="121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6194" tIns="38097" rIns="76194" bIns="38097" numCol="1" anchor="t" anchorCtr="0" compatLnSpc="1">
                <a:prstTxWarp prst="textNoShape">
                  <a:avLst/>
                </a:prstTxWarp>
              </a:bodyPr>
              <a:lstStyle>
                <a:lvl1pPr marL="285728" indent="-285728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ＭＳ Ｐゴシック" pitchFamily="-106" charset="-128"/>
                  </a:defRPr>
                </a:lvl1pPr>
                <a:lvl2pPr marL="619075" indent="-238105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2pPr>
                <a:lvl3pPr marL="952424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3pPr>
                <a:lvl4pPr marL="1333393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4pPr>
                <a:lvl5pPr marL="1714362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5pPr>
                <a:lvl6pPr marL="209533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7630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727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238240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𝑛𝑜𝑟𝑚</m:t>
                            </m:r>
                          </m:sub>
                        </m:sSub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 smtClean="0">
                    <a:cs typeface="Verdana"/>
                  </a:rPr>
                  <a:t> magnitude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of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normalized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wavelet-representations</a:t>
                </a:r>
                <a:r>
                  <a:rPr lang="de-DE" dirty="0" smtClean="0">
                    <a:cs typeface="Verdana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m:rPr>
                        <m:nor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cs typeface="Verdana"/>
                  </a:rPr>
                  <a:t>phase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difference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of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original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and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average</a:t>
                </a:r>
                <a:r>
                  <a:rPr lang="de-DE" dirty="0" smtClean="0">
                    <a:cs typeface="Verdana"/>
                  </a:rPr>
                  <a:t> </a:t>
                </a:r>
                <a:r>
                  <a:rPr lang="en-US" dirty="0" smtClean="0">
                    <a:cs typeface="Verdana"/>
                  </a:rPr>
                  <a:t>wavelet-representations</a:t>
                </a:r>
                <a:r>
                  <a:rPr lang="de-DE" dirty="0" smtClean="0">
                    <a:cs typeface="Verdana"/>
                  </a:rPr>
                  <a:t>.</a:t>
                </a:r>
                <a:endParaRPr lang="de-DE" dirty="0">
                  <a:cs typeface="Verdana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7" name="Inhaltsplatzhalter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837" y="3429563"/>
                <a:ext cx="8621486" cy="1212775"/>
              </a:xfrm>
              <a:prstGeom prst="rect">
                <a:avLst/>
              </a:prstGeom>
              <a:blipFill rotWithShape="0">
                <a:blip r:embed="rId2"/>
                <a:stretch>
                  <a:fillRect l="-636" b="-120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818482" y="1964731"/>
                <a:ext cx="4720281" cy="145777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  <a:cs typeface="Verdana"/>
                        </a:rPr>
                        <m:t>𝑆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cs typeface="Verdana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  <m:t>𝑠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  <m:t>𝑒𝑟𝑖𝑒𝑠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  <m:t>=1</m:t>
                          </m:r>
                        </m:sub>
                        <m:sup>
                          <m: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𝑛𝑜𝑟𝑚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de-DE" sz="2800" b="0" dirty="0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82" y="1964731"/>
                <a:ext cx="4720281" cy="145777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89795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AWESOME: Step 9 – Calculating </a:t>
            </a:r>
            <a:r>
              <a:rPr lang="en-US" dirty="0"/>
              <a:t>S</a:t>
            </a:r>
            <a:r>
              <a:rPr lang="en-US" dirty="0" smtClean="0"/>
              <a:t>caling Factors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Scaling factor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 is calculated from the ratio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𝑛𝑜𝑟𝑚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and </a:t>
                </a:r>
                <a:r>
                  <a:rPr lang="en-US" i="1" dirty="0" smtClean="0"/>
                  <a:t>S</a:t>
                </a:r>
                <a:r>
                  <a:rPr lang="en-US" dirty="0" smtClean="0"/>
                  <a:t> scaled by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GB" dirty="0"/>
                  <a:t>S</a:t>
                </a:r>
                <a:r>
                  <a:rPr lang="en-GB" dirty="0" smtClean="0"/>
                  <a:t>cales </a:t>
                </a:r>
                <a:r>
                  <a:rPr lang="en-GB" dirty="0"/>
                  <a:t>average </a:t>
                </a:r>
                <a:r>
                  <a:rPr lang="en-GB" dirty="0" smtClean="0"/>
                  <a:t>coefficient to </a:t>
                </a:r>
                <a:r>
                  <a:rPr lang="en-GB" dirty="0"/>
                  <a:t>meaningful part of</a:t>
                </a:r>
                <a:br>
                  <a:rPr lang="en-GB" dirty="0"/>
                </a:br>
                <a:r>
                  <a:rPr lang="en-GB" dirty="0"/>
                  <a:t>original </a:t>
                </a:r>
                <a:r>
                  <a:rPr lang="en-GB" dirty="0" smtClean="0"/>
                  <a:t>coefficient.</a:t>
                </a:r>
                <a:endParaRPr lang="en-GB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dirty="0" smtClean="0"/>
              </a:p>
            </p:txBody>
          </p:sp>
        </mc:Choice>
        <mc:Fallback xmlns="">
          <p:sp>
            <p:nvSpPr>
              <p:cNvPr id="138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  <a:blipFill rotWithShape="0">
                <a:blip r:embed="rId2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2211859" y="3085809"/>
                <a:ext cx="4720281" cy="112934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  <a:cs typeface="Verdana"/>
                        </a:rPr>
                        <m:t>𝐶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cs typeface="Verdana"/>
                        </a:rPr>
                        <m:t>=</m:t>
                      </m:r>
                      <m:f>
                        <m:fPr>
                          <m:ctrlPr>
                            <a:rPr lang="de-DE" sz="2800" b="0" i="1" smtClean="0"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𝑛𝑜𝑟𝑚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f>
                            <m:fPr>
                              <m:type m:val="lin"/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fPr>
                            <m:num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cs typeface="Verdana"/>
                                </a:rPr>
                                <m:t>𝑆</m:t>
                              </m:r>
                            </m:num>
                            <m:den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cs typeface="Verdana"/>
                                </a:rPr>
                                <m:t>𝑁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de-DE" sz="2800" b="0" dirty="0" smtClean="0"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859" y="3085809"/>
                <a:ext cx="4720281" cy="11293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42802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10 – Calculating De-Noised Wavelet-Representations</a:t>
            </a:r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Calculation aims to </a:t>
            </a:r>
            <a:r>
              <a:rPr lang="en-US" dirty="0" smtClean="0">
                <a:solidFill>
                  <a:schemeClr val="accent6"/>
                </a:solidFill>
              </a:rPr>
              <a:t>replace noisy coefficients</a:t>
            </a:r>
            <a:r>
              <a:rPr lang="en-US" dirty="0" smtClean="0"/>
              <a:t> in original wavelet-representations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Coefficients are </a:t>
            </a:r>
            <a:r>
              <a:rPr lang="en-US" dirty="0" smtClean="0">
                <a:solidFill>
                  <a:schemeClr val="accent6"/>
                </a:solidFill>
              </a:rPr>
              <a:t>classified</a:t>
            </a:r>
            <a:r>
              <a:rPr lang="en-US" dirty="0" smtClean="0"/>
              <a:t> as noise and meaningful data </a:t>
            </a:r>
            <a:r>
              <a:rPr lang="en-US" dirty="0" smtClean="0">
                <a:solidFill>
                  <a:schemeClr val="accent6"/>
                </a:solidFill>
              </a:rPr>
              <a:t>by Transfer Function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Average coefficients with better SNR are used in replacement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>
                <a:solidFill>
                  <a:schemeClr val="accent6"/>
                </a:solidFill>
              </a:rPr>
              <a:t>Average coefficients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chemeClr val="accent6"/>
                </a:solidFill>
              </a:rPr>
              <a:t>scaled by scaling factors</a:t>
            </a:r>
            <a:r>
              <a:rPr lang="en-US" dirty="0" smtClean="0"/>
              <a:t> to have magnitude of possible meaningful parts in original coefficients</a:t>
            </a:r>
          </a:p>
        </p:txBody>
      </p:sp>
    </p:spTree>
    <p:extLst>
      <p:ext uri="{BB962C8B-B14F-4D97-AF65-F5344CB8AC3E}">
        <p14:creationId xmlns:p14="http://schemas.microsoft.com/office/powerpoint/2010/main" val="1075912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10 – Calculating De-Noised Wavelet-Representations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endParaRPr lang="de-DE" sz="2400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𝑇𝐹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𝑊𝑅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𝑇𝐹</m:t>
                              </m:r>
                            </m:e>
                          </m:d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𝐴𝑉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de-DE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sign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𝑇𝐹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𝑇𝐹</m:t>
                    </m:r>
                  </m:oMath>
                </a14:m>
                <a:r>
                  <a:rPr lang="en-US" sz="2000" dirty="0" smtClean="0"/>
                  <a:t> are the values of the applied transfer function,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𝑊𝑅</m:t>
                    </m:r>
                  </m:oMath>
                </a14:m>
                <a:r>
                  <a:rPr lang="en-US" sz="2000" dirty="0" smtClean="0"/>
                  <a:t> are the original wavelet-representations,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sSub>
                      <m:sSubPr>
                        <m:ctrlPr>
                          <a:rPr lang="de-DE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𝐴𝑉</m:t>
                        </m:r>
                      </m:sub>
                    </m:sSub>
                  </m:oMath>
                </a14:m>
                <a:r>
                  <a:rPr lang="en-US" sz="2000" dirty="0" smtClean="0"/>
                  <a:t> is the average wavelet-representation, and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 smtClean="0"/>
                  <a:t> are the rescaling factors.</a:t>
                </a:r>
              </a:p>
            </p:txBody>
          </p:sp>
        </mc:Choice>
        <mc:Fallback xmlns="">
          <p:sp>
            <p:nvSpPr>
              <p:cNvPr id="7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  <a:blipFill rotWithShape="0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690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10 – Calculating De-Noised Wavelet-Representations</a:t>
            </a:r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Wavelet-representations of all images from the series are de-noised via AWESOME pipeline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Using unique transfer function values and rescaling factors for each image’s wavelet-representation in the pipeline</a:t>
            </a:r>
          </a:p>
        </p:txBody>
      </p:sp>
    </p:spTree>
    <p:extLst>
      <p:ext uri="{BB962C8B-B14F-4D97-AF65-F5344CB8AC3E}">
        <p14:creationId xmlns:p14="http://schemas.microsoft.com/office/powerpoint/2010/main" val="1417676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10 – Calculating De-Noised Wavelet-Representations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12726" y="90075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latin typeface="Verdana"/>
                <a:cs typeface="Verdana"/>
              </a:rPr>
              <a:t>Original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feil nach rechts 2"/>
              <p:cNvSpPr/>
              <p:nvPr/>
            </p:nvSpPr>
            <p:spPr bwMode="auto">
              <a:xfrm>
                <a:off x="3946678" y="2395182"/>
                <a:ext cx="1504067" cy="744558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prstTxWarp prst="textNoShape">
                  <a:avLst/>
                </a:prstTxWarp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Pfeil nach rechts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6678" y="2395182"/>
                <a:ext cx="1504067" cy="744558"/>
              </a:xfrm>
              <a:prstGeom prst="rightArrow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pieren 17"/>
          <p:cNvGrpSpPr/>
          <p:nvPr/>
        </p:nvGrpSpPr>
        <p:grpSpPr>
          <a:xfrm>
            <a:off x="5144645" y="901538"/>
            <a:ext cx="4257810" cy="3672163"/>
            <a:chOff x="2675105" y="1411712"/>
            <a:chExt cx="4257810" cy="3672163"/>
          </a:xfrm>
        </p:grpSpPr>
        <p:sp>
          <p:nvSpPr>
            <p:cNvPr id="7" name="Textfeld 6"/>
            <p:cNvSpPr txBox="1"/>
            <p:nvPr/>
          </p:nvSpPr>
          <p:spPr>
            <a:xfrm>
              <a:off x="4125779" y="1411712"/>
              <a:ext cx="135646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800" dirty="0" smtClean="0">
                  <a:latin typeface="Verdana"/>
                  <a:cs typeface="Verdana"/>
                </a:rPr>
                <a:t>De-noised</a:t>
              </a:r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2675105" y="1784351"/>
              <a:ext cx="4257810" cy="3299524"/>
              <a:chOff x="-658273" y="1307511"/>
              <a:chExt cx="4257810" cy="3299524"/>
            </a:xfrm>
          </p:grpSpPr>
          <p:sp>
            <p:nvSpPr>
              <p:cNvPr id="33" name="Rechteck 32"/>
              <p:cNvSpPr/>
              <p:nvPr/>
            </p:nvSpPr>
            <p:spPr bwMode="auto">
              <a:xfrm>
                <a:off x="258840" y="1307511"/>
                <a:ext cx="2571233" cy="299318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pic>
            <p:nvPicPr>
              <p:cNvPr id="22" name="Grafik 2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658273" y="1413677"/>
                <a:ext cx="4257810" cy="3193358"/>
              </a:xfrm>
              <a:prstGeom prst="rect">
                <a:avLst/>
              </a:prstGeom>
            </p:spPr>
          </p:pic>
          <p:pic>
            <p:nvPicPr>
              <p:cNvPr id="24" name="Grafik 2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51672" y="1541374"/>
                <a:ext cx="2102061" cy="1576545"/>
              </a:xfrm>
              <a:prstGeom prst="rect">
                <a:avLst/>
              </a:prstGeom>
            </p:spPr>
          </p:pic>
          <p:sp>
            <p:nvSpPr>
              <p:cNvPr id="26" name="Textfeld 25"/>
              <p:cNvSpPr txBox="1"/>
              <p:nvPr/>
            </p:nvSpPr>
            <p:spPr>
              <a:xfrm>
                <a:off x="377641" y="1307512"/>
                <a:ext cx="2397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400" dirty="0" smtClean="0">
                    <a:latin typeface="Verdana"/>
                    <a:cs typeface="Verdana"/>
                  </a:rPr>
                  <a:t>Real wavelet coefficients</a:t>
                </a:r>
              </a:p>
            </p:txBody>
          </p:sp>
          <p:sp>
            <p:nvSpPr>
              <p:cNvPr id="29" name="L-Form 28"/>
              <p:cNvSpPr/>
              <p:nvPr/>
            </p:nvSpPr>
            <p:spPr bwMode="auto">
              <a:xfrm rot="16200000">
                <a:off x="305664" y="1666306"/>
                <a:ext cx="627564" cy="602917"/>
              </a:xfrm>
              <a:prstGeom prst="corner">
                <a:avLst/>
              </a:prstGeom>
              <a:pattFill prst="smConfetti">
                <a:fgClr>
                  <a:srgbClr val="EAFF14"/>
                </a:fgClr>
                <a:bgClr>
                  <a:srgbClr val="8FFF6F"/>
                </a:bgClr>
              </a:patt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vert="vert" wrap="none" rtlCol="0" anchor="b" anchorCtr="0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220344" y="2010924"/>
                <a:ext cx="78739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000" dirty="0" smtClean="0">
                    <a:latin typeface="Verdana"/>
                    <a:cs typeface="Verdana"/>
                  </a:rPr>
                  <a:t>Level 3-5</a:t>
                </a:r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-174203" y="1270870"/>
            <a:ext cx="4257811" cy="3286721"/>
            <a:chOff x="1322005" y="1270870"/>
            <a:chExt cx="4257811" cy="3286721"/>
          </a:xfrm>
        </p:grpSpPr>
        <p:sp>
          <p:nvSpPr>
            <p:cNvPr id="25" name="Rechteck 24"/>
            <p:cNvSpPr/>
            <p:nvPr/>
          </p:nvSpPr>
          <p:spPr bwMode="auto">
            <a:xfrm>
              <a:off x="2232361" y="1270870"/>
              <a:ext cx="2571233" cy="2993183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371258" y="1270871"/>
              <a:ext cx="2397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400" dirty="0" smtClean="0">
                  <a:latin typeface="Verdana"/>
                  <a:cs typeface="Verdana"/>
                </a:rPr>
                <a:t>Real wavelet coefficients</a:t>
              </a:r>
            </a:p>
          </p:txBody>
        </p:sp>
        <p:grpSp>
          <p:nvGrpSpPr>
            <p:cNvPr id="40" name="Gruppieren 39"/>
            <p:cNvGrpSpPr/>
            <p:nvPr/>
          </p:nvGrpSpPr>
          <p:grpSpPr>
            <a:xfrm>
              <a:off x="1322005" y="1364233"/>
              <a:ext cx="4257811" cy="3193358"/>
              <a:chOff x="974869" y="1145869"/>
              <a:chExt cx="4257811" cy="3193358"/>
            </a:xfrm>
          </p:grpSpPr>
          <p:pic>
            <p:nvPicPr>
              <p:cNvPr id="41" name="Grafik 4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4869" y="1145869"/>
                <a:ext cx="4257811" cy="3193358"/>
              </a:xfrm>
              <a:prstGeom prst="rect">
                <a:avLst/>
              </a:prstGeom>
            </p:spPr>
          </p:pic>
          <p:pic>
            <p:nvPicPr>
              <p:cNvPr id="42" name="Grafik 4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81470" y="1273566"/>
                <a:ext cx="2102061" cy="1576546"/>
              </a:xfrm>
              <a:prstGeom prst="rect">
                <a:avLst/>
              </a:prstGeom>
            </p:spPr>
          </p:pic>
          <p:sp>
            <p:nvSpPr>
              <p:cNvPr id="43" name="L-Form 42"/>
              <p:cNvSpPr/>
              <p:nvPr/>
            </p:nvSpPr>
            <p:spPr bwMode="auto">
              <a:xfrm rot="16200000">
                <a:off x="1938806" y="1398498"/>
                <a:ext cx="627564" cy="602917"/>
              </a:xfrm>
              <a:prstGeom prst="corner">
                <a:avLst/>
              </a:prstGeom>
              <a:pattFill prst="smConfetti">
                <a:fgClr>
                  <a:srgbClr val="EAFF14"/>
                </a:fgClr>
                <a:bgClr>
                  <a:srgbClr val="8FFF6F"/>
                </a:bgClr>
              </a:patt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vert="vert" wrap="none" rtlCol="0" anchor="b" anchorCtr="0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1853486" y="1743116"/>
                <a:ext cx="78739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000" dirty="0" smtClean="0">
                    <a:latin typeface="Verdana"/>
                    <a:cs typeface="Verdana"/>
                  </a:rPr>
                  <a:t>Level 3-5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2806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</a:t>
            </a:r>
            <a:r>
              <a:rPr lang="en-US" dirty="0" smtClean="0"/>
              <a:t>11 </a:t>
            </a:r>
            <a:r>
              <a:rPr lang="en-US" dirty="0"/>
              <a:t>– </a:t>
            </a:r>
            <a:r>
              <a:rPr lang="en-US" dirty="0" smtClean="0"/>
              <a:t>Wavelet Reconstruction and Post-Processing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sz="2000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Wavelet Reconstruction of de-noised wavelet-representations for each image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Optional: Reverse phase correction</a:t>
            </a:r>
          </a:p>
        </p:txBody>
      </p:sp>
    </p:spTree>
    <p:extLst>
      <p:ext uri="{BB962C8B-B14F-4D97-AF65-F5344CB8AC3E}">
        <p14:creationId xmlns:p14="http://schemas.microsoft.com/office/powerpoint/2010/main" val="3035157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Step 11 – Wavelet Reconstruction and Post-Processing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1360325" y="87746"/>
            <a:ext cx="6423349" cy="6359350"/>
            <a:chOff x="3489681" y="0"/>
            <a:chExt cx="6423349" cy="6359350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9681" y="0"/>
              <a:ext cx="6423349" cy="4752275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0573" y="1607735"/>
              <a:ext cx="6422457" cy="4751615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>
            <a:xfrm>
              <a:off x="6010258" y="1460666"/>
              <a:ext cx="128272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2200" dirty="0" smtClean="0">
                  <a:solidFill>
                    <a:schemeClr val="bg1"/>
                  </a:solidFill>
                  <a:latin typeface="Verdana"/>
                  <a:cs typeface="Verdana"/>
                </a:rPr>
                <a:t>Original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873113" y="3098325"/>
              <a:ext cx="165737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2200" dirty="0" smtClean="0">
                  <a:solidFill>
                    <a:schemeClr val="bg1"/>
                  </a:solidFill>
                  <a:latin typeface="Verdana"/>
                  <a:cs typeface="Verdana"/>
                </a:rPr>
                <a:t>AWESOME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807650" y="1053764"/>
              <a:ext cx="165622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2200" dirty="0" smtClean="0">
                  <a:latin typeface="Verdana"/>
                  <a:cs typeface="Verdana"/>
                </a:rPr>
                <a:t>Magnitude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0497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Optional Modifications</a:t>
            </a:r>
            <a:endParaRPr lang="en-US" dirty="0"/>
          </a:p>
        </p:txBody>
      </p:sp>
      <p:sp>
        <p:nvSpPr>
          <p:cNvPr id="9" name="Inhaltsplatzhalter 137"/>
          <p:cNvSpPr>
            <a:spLocks noGrp="1"/>
          </p:cNvSpPr>
          <p:nvPr>
            <p:ph idx="1"/>
          </p:nvPr>
        </p:nvSpPr>
        <p:spPr>
          <a:xfrm>
            <a:off x="457200" y="825391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>
                <a:solidFill>
                  <a:schemeClr val="accent6"/>
                </a:solidFill>
              </a:rPr>
              <a:t>Modifications</a:t>
            </a:r>
            <a:r>
              <a:rPr lang="en-US" sz="2000" dirty="0" smtClean="0"/>
              <a:t> to the transfer </a:t>
            </a:r>
            <a:r>
              <a:rPr lang="en-US" sz="2000" dirty="0"/>
              <a:t>f</a:t>
            </a:r>
            <a:r>
              <a:rPr lang="en-US" sz="2000" dirty="0" smtClean="0"/>
              <a:t>unction and/or the scaling </a:t>
            </a:r>
            <a:r>
              <a:rPr lang="en-US" sz="2000" dirty="0"/>
              <a:t>f</a:t>
            </a:r>
            <a:r>
              <a:rPr lang="en-US" sz="2000" dirty="0" smtClean="0"/>
              <a:t>actor calculation can be helpful </a:t>
            </a:r>
            <a:r>
              <a:rPr lang="en-US" sz="2000" dirty="0" smtClean="0">
                <a:solidFill>
                  <a:schemeClr val="accent6"/>
                </a:solidFill>
              </a:rPr>
              <a:t>if false positive classifications of noise as meaningful data occurs </a:t>
            </a:r>
            <a:r>
              <a:rPr lang="en-US" sz="2000" dirty="0" smtClean="0"/>
              <a:t>in the wavelet-representations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Misclassification is caused, e.g., by spurious signals due to insufficient spoiling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Spurious signals lead to partial correlation of noise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phase coherence similar to meaningful data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56867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Optional Modifications</a:t>
            </a:r>
            <a:endParaRPr lang="en-US" dirty="0"/>
          </a:p>
        </p:txBody>
      </p:sp>
      <p:sp>
        <p:nvSpPr>
          <p:cNvPr id="9" name="Inhaltsplatzhalter 137"/>
          <p:cNvSpPr>
            <a:spLocks noGrp="1"/>
          </p:cNvSpPr>
          <p:nvPr>
            <p:ph idx="1"/>
          </p:nvPr>
        </p:nvSpPr>
        <p:spPr>
          <a:xfrm>
            <a:off x="457200" y="825391"/>
            <a:ext cx="3765135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Phase coherence can be observed in the phase images of the original data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4079174" y="1219108"/>
            <a:ext cx="4607626" cy="2844875"/>
            <a:chOff x="4268514" y="1406503"/>
            <a:chExt cx="4607626" cy="2844875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11675" y="2785016"/>
              <a:ext cx="4464465" cy="1466362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 bwMode="auto">
            <a:xfrm>
              <a:off x="6572327" y="1406503"/>
              <a:ext cx="2303813" cy="92297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Gaussian Noise</a:t>
              </a:r>
              <a:br>
                <a:rPr lang="en-GB" dirty="0" smtClean="0"/>
              </a:br>
              <a:r>
                <a:rPr lang="en-GB" dirty="0" smtClean="0"/>
                <a:t>(e.g. random phase</a:t>
              </a:r>
              <a:br>
                <a:rPr lang="en-GB" dirty="0" smtClean="0"/>
              </a:br>
              <a:r>
                <a:rPr lang="en-GB" dirty="0" smtClean="0"/>
                <a:t>distribution)</a:t>
              </a:r>
              <a:endParaRPr lang="en-GB" dirty="0"/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4268514" y="1406503"/>
              <a:ext cx="2303813" cy="922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Non-Gaussian Noise</a:t>
              </a:r>
              <a:br>
                <a:rPr lang="en-GB" dirty="0" smtClean="0"/>
              </a:br>
              <a:r>
                <a:rPr lang="en-GB" dirty="0" smtClean="0"/>
                <a:t>(e.g. patterned</a:t>
              </a:r>
              <a:br>
                <a:rPr lang="en-GB" dirty="0" smtClean="0"/>
              </a:br>
              <a:r>
                <a:rPr lang="en-GB" dirty="0" smtClean="0"/>
                <a:t>phase distribution)</a:t>
              </a:r>
              <a:endParaRPr lang="en-GB" dirty="0"/>
            </a:p>
          </p:txBody>
        </p:sp>
        <p:cxnSp>
          <p:nvCxnSpPr>
            <p:cNvPr id="10" name="Gerade Verbindung mit Pfeil 9"/>
            <p:cNvCxnSpPr>
              <a:stCxn id="8" idx="2"/>
            </p:cNvCxnSpPr>
            <p:nvPr/>
          </p:nvCxnSpPr>
          <p:spPr>
            <a:xfrm flipH="1">
              <a:off x="4726371" y="2329481"/>
              <a:ext cx="694050" cy="829355"/>
            </a:xfrm>
            <a:prstGeom prst="straightConnector1">
              <a:avLst/>
            </a:prstGeom>
            <a:ln w="5080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>
              <a:stCxn id="7" idx="2"/>
            </p:cNvCxnSpPr>
            <p:nvPr/>
          </p:nvCxnSpPr>
          <p:spPr>
            <a:xfrm>
              <a:off x="7724234" y="2329481"/>
              <a:ext cx="529109" cy="710602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817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Background: Discrete Wavelet Transformation (DWT)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17" y="1508161"/>
            <a:ext cx="2671989" cy="2671989"/>
          </a:xfrm>
        </p:spPr>
      </p:pic>
      <p:sp>
        <p:nvSpPr>
          <p:cNvPr id="3" name="TextBox 2"/>
          <p:cNvSpPr txBox="1"/>
          <p:nvPr/>
        </p:nvSpPr>
        <p:spPr>
          <a:xfrm>
            <a:off x="457200" y="4521758"/>
            <a:ext cx="8229600" cy="341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800" dirty="0" smtClean="0"/>
              <a:t>[2] By </a:t>
            </a:r>
            <a:r>
              <a:rPr lang="en-GB" sz="800" dirty="0" err="1"/>
              <a:t>Alessio</a:t>
            </a:r>
            <a:r>
              <a:rPr lang="en-GB" sz="800" dirty="0"/>
              <a:t> </a:t>
            </a:r>
            <a:r>
              <a:rPr lang="en-GB" sz="800" dirty="0" err="1"/>
              <a:t>Damato</a:t>
            </a:r>
            <a:r>
              <a:rPr lang="en-GB" sz="800" dirty="0"/>
              <a:t> (Own work) [GFDL (http://www.gnu.org/copyleft/fdl.html), CC-BY-SA-3.0 (http://creativecommons.org/licenses/by-sa/3.0/) or CC BY-SA 2.5-2.0-1.0 (http://creativecommons.org/licenses/by-sa/2.5-2.0-1.0)], via Wikimedia Commons</a:t>
            </a:r>
            <a:endParaRPr lang="en-US" sz="800" dirty="0" err="1" smtClean="0">
              <a:latin typeface="Verdana"/>
              <a:cs typeface="Verdana"/>
            </a:endParaRPr>
          </a:p>
        </p:txBody>
      </p:sp>
      <p:sp>
        <p:nvSpPr>
          <p:cNvPr id="2" name="L-Form 1"/>
          <p:cNvSpPr/>
          <p:nvPr/>
        </p:nvSpPr>
        <p:spPr bwMode="auto">
          <a:xfrm rot="16200000">
            <a:off x="983416" y="1508160"/>
            <a:ext cx="2671989" cy="2671989"/>
          </a:xfrm>
          <a:prstGeom prst="corner">
            <a:avLst/>
          </a:prstGeom>
          <a:solidFill>
            <a:srgbClr val="FF9494">
              <a:alpha val="50196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6200000"/>
              </a:camera>
              <a:lightRig rig="threePt" dir="t"/>
            </a:scene3d>
          </a:bodyPr>
          <a:lstStyle/>
          <a:p>
            <a:pPr algn="ctr"/>
            <a:r>
              <a:rPr lang="en-GB" dirty="0" smtClean="0"/>
              <a:t>Level 1</a:t>
            </a:r>
            <a:endParaRPr lang="en-GB" dirty="0"/>
          </a:p>
        </p:txBody>
      </p:sp>
      <p:sp>
        <p:nvSpPr>
          <p:cNvPr id="9" name="L-Form 8"/>
          <p:cNvSpPr/>
          <p:nvPr/>
        </p:nvSpPr>
        <p:spPr bwMode="auto">
          <a:xfrm rot="16200000">
            <a:off x="981498" y="1510398"/>
            <a:ext cx="1334715" cy="1330235"/>
          </a:xfrm>
          <a:prstGeom prst="corner">
            <a:avLst/>
          </a:prstGeom>
          <a:solidFill>
            <a:srgbClr val="99CCFF">
              <a:alpha val="50196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6200000"/>
              </a:camera>
              <a:lightRig rig="threePt" dir="t"/>
            </a:scene3d>
          </a:bodyPr>
          <a:lstStyle/>
          <a:p>
            <a:pPr algn="ctr"/>
            <a:r>
              <a:rPr lang="en-GB" sz="1400" dirty="0" smtClean="0"/>
              <a:t>Level 2</a:t>
            </a:r>
            <a:endParaRPr lang="en-GB" sz="1400" dirty="0"/>
          </a:p>
        </p:txBody>
      </p:sp>
      <p:pic>
        <p:nvPicPr>
          <p:cNvPr id="10" name="Inhaltsplatzhalt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06949" y="1502200"/>
            <a:ext cx="2671992" cy="267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6658542" y="1502200"/>
            <a:ext cx="1320399" cy="1335997"/>
          </a:xfrm>
          <a:prstGeom prst="rect">
            <a:avLst/>
          </a:prstGeom>
          <a:solidFill>
            <a:srgbClr val="92D050">
              <a:alpha val="50000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6658541" y="2844153"/>
            <a:ext cx="1320399" cy="1335997"/>
          </a:xfrm>
          <a:prstGeom prst="rect">
            <a:avLst/>
          </a:prstGeom>
          <a:solidFill>
            <a:srgbClr val="92D050">
              <a:alpha val="50000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8900000"/>
              </a:camera>
              <a:lightRig rig="threePt" dir="t"/>
            </a:scene3d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 bwMode="auto">
          <a:xfrm>
            <a:off x="5306949" y="2838195"/>
            <a:ext cx="1351591" cy="1335997"/>
          </a:xfrm>
          <a:prstGeom prst="rect">
            <a:avLst/>
          </a:prstGeom>
          <a:solidFill>
            <a:srgbClr val="92D050">
              <a:alpha val="50196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6200000"/>
              </a:camera>
              <a:lightRig rig="threePt" dir="t"/>
            </a:scene3d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1016104" y="928701"/>
            <a:ext cx="2606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 smtClean="0">
                <a:latin typeface="Verdana"/>
                <a:cs typeface="Verdana"/>
              </a:rPr>
              <a:t>Multiple Scales or Level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416487" y="928992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 smtClean="0">
                <a:latin typeface="Verdana"/>
                <a:cs typeface="Verdana"/>
              </a:rPr>
              <a:t>Multiple Sub-bands or</a:t>
            </a:r>
            <a:br>
              <a:rPr lang="en-GB" sz="1600" dirty="0" smtClean="0">
                <a:latin typeface="Verdana"/>
                <a:cs typeface="Verdana"/>
              </a:rPr>
            </a:br>
            <a:r>
              <a:rPr lang="en-GB" sz="1600" dirty="0" smtClean="0">
                <a:latin typeface="Verdana"/>
                <a:cs typeface="Verdana"/>
              </a:rPr>
              <a:t>Directions of Analysis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5984813" y="1496241"/>
            <a:ext cx="666000" cy="666000"/>
          </a:xfrm>
          <a:prstGeom prst="rect">
            <a:avLst/>
          </a:prstGeom>
          <a:solidFill>
            <a:srgbClr val="92D050">
              <a:alpha val="50000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 bwMode="auto">
          <a:xfrm>
            <a:off x="5988820" y="2160290"/>
            <a:ext cx="666000" cy="666000"/>
          </a:xfrm>
          <a:prstGeom prst="rect">
            <a:avLst/>
          </a:prstGeom>
          <a:solidFill>
            <a:srgbClr val="92D050">
              <a:alpha val="50000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8900000"/>
              </a:camera>
              <a:lightRig rig="threePt" dir="t"/>
            </a:scene3d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5306949" y="2160290"/>
            <a:ext cx="666000" cy="666000"/>
          </a:xfrm>
          <a:prstGeom prst="rect">
            <a:avLst/>
          </a:prstGeom>
          <a:solidFill>
            <a:srgbClr val="92D050">
              <a:alpha val="50000"/>
            </a:srgbClr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cene3d>
              <a:camera prst="orthographicFront">
                <a:rot lat="0" lon="0" rev="16200000"/>
              </a:camera>
              <a:lightRig rig="threePt" dir="t"/>
            </a:scene3d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181619" y="928701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 smtClean="0">
                <a:latin typeface="Verdana"/>
                <a:cs typeface="Verdana"/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34583596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Optional Modifications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25391"/>
                <a:ext cx="8229600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sz="2000" dirty="0" smtClean="0"/>
                  <a:t>Optional transfer </a:t>
                </a:r>
                <a:r>
                  <a:rPr lang="en-US" sz="2000" dirty="0"/>
                  <a:t>f</a:t>
                </a:r>
                <a:r>
                  <a:rPr lang="en-US" sz="2000" dirty="0" smtClean="0"/>
                  <a:t>unction modification are: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sz="2000" dirty="0"/>
                  <a:t>R</a:t>
                </a:r>
                <a:r>
                  <a:rPr lang="en-US" sz="2000" dirty="0" smtClean="0"/>
                  <a:t>eductions in phase filter width for an intensity range higher than </a:t>
                </a:r>
                <a14:m>
                  <m:oMath xmlns:m="http://schemas.openxmlformats.org/officeDocument/2006/math"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0..2]</m:t>
                    </m:r>
                  </m:oMath>
                </a14:m>
                <a:r>
                  <a:rPr lang="en-US" sz="2000" dirty="0" smtClean="0"/>
                  <a:t>, depending on the spurious signal strength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sz="2000" dirty="0" smtClean="0"/>
                  <a:t>An extension of the stopband in the intensity filter to higher intensity likewise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9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25391"/>
                <a:ext cx="8229600" cy="3394472"/>
              </a:xfrm>
              <a:blipFill rotWithShape="0">
                <a:blip r:embed="rId2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1074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154" y="654484"/>
            <a:ext cx="4887845" cy="390505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340431" y="4390854"/>
            <a:ext cx="4304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„</a:t>
            </a:r>
            <a:r>
              <a:rPr lang="de-DE" sz="1200" dirty="0" err="1" smtClean="0">
                <a:latin typeface="Verdana"/>
                <a:cs typeface="Verdana"/>
              </a:rPr>
              <a:t>modified</a:t>
            </a:r>
            <a:r>
              <a:rPr lang="de-DE" sz="1200" dirty="0" smtClean="0">
                <a:latin typeface="Verdana"/>
                <a:cs typeface="Verdana"/>
              </a:rPr>
              <a:t>“ 2D Transfer </a:t>
            </a:r>
            <a:r>
              <a:rPr lang="de-DE" sz="1200" dirty="0" err="1" smtClean="0">
                <a:latin typeface="Verdana"/>
                <a:cs typeface="Verdana"/>
              </a:rPr>
              <a:t>Function</a:t>
            </a:r>
            <a:r>
              <a:rPr lang="de-DE" sz="1200" dirty="0" smtClean="0">
                <a:latin typeface="Verdana"/>
                <a:cs typeface="Verdana"/>
              </a:rPr>
              <a:t>; </a:t>
            </a:r>
            <a:r>
              <a:rPr lang="de-DE" sz="1200" dirty="0" err="1" smtClean="0">
                <a:latin typeface="Verdana"/>
                <a:cs typeface="Verdana"/>
              </a:rPr>
              <a:t>narrow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phase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filter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for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intensities</a:t>
            </a:r>
            <a:r>
              <a:rPr lang="de-DE" sz="1200" dirty="0" smtClean="0">
                <a:latin typeface="Verdana"/>
                <a:cs typeface="Verdana"/>
              </a:rPr>
              <a:t> &lt;7</a:t>
            </a:r>
            <a:endParaRPr lang="en-GB" sz="1200" dirty="0" smtClean="0">
              <a:latin typeface="Verdana"/>
              <a:cs typeface="Verdana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Optional Modifications</a:t>
            </a:r>
            <a:endParaRPr lang="en-US" dirty="0"/>
          </a:p>
        </p:txBody>
      </p:sp>
      <p:sp>
        <p:nvSpPr>
          <p:cNvPr id="9" name="Inhaltsplatzhalter 137"/>
          <p:cNvSpPr>
            <a:spLocks noGrp="1"/>
          </p:cNvSpPr>
          <p:nvPr>
            <p:ph idx="1"/>
          </p:nvPr>
        </p:nvSpPr>
        <p:spPr>
          <a:xfrm>
            <a:off x="457200" y="825391"/>
            <a:ext cx="437896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Broader phase filter widths</a:t>
            </a:r>
            <a:r>
              <a:rPr lang="en-US" sz="2000" dirty="0"/>
              <a:t> </a:t>
            </a:r>
            <a:r>
              <a:rPr lang="en-US" sz="2000" dirty="0" smtClean="0"/>
              <a:t>above observed noisy coefficient intensities are optionally allowed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Phase coherence based risk of false positive classifications vanishes due to intensity limit of noise</a:t>
            </a:r>
          </a:p>
        </p:txBody>
      </p:sp>
    </p:spTree>
    <p:extLst>
      <p:ext uri="{BB962C8B-B14F-4D97-AF65-F5344CB8AC3E}">
        <p14:creationId xmlns:p14="http://schemas.microsoft.com/office/powerpoint/2010/main" val="3277181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Optional Modifications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25391"/>
                <a:ext cx="8229600" cy="3394472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sz="2000" dirty="0" smtClean="0"/>
                  <a:t>Optional scaling factor calculation modification are: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de-DE" sz="2000" dirty="0" smtClean="0"/>
                  <a:t>Choice </a:t>
                </a:r>
                <a:r>
                  <a:rPr lang="en-US" sz="2000" dirty="0" smtClean="0"/>
                  <a:t>of</a:t>
                </a:r>
                <a:r>
                  <a:rPr lang="de-DE" sz="2000" dirty="0" smtClean="0"/>
                  <a:t> different</a:t>
                </a:r>
                <a:r>
                  <a:rPr lang="en-US" sz="2000" dirty="0" smtClean="0"/>
                  <a:t> measure of phase coherence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 smtClean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sz="2000" dirty="0" smtClean="0"/>
                  <a:t>Implementation of scaling factors derived from combined </a:t>
                </a:r>
                <a:r>
                  <a:rPr lang="en-US" sz="2000" dirty="0"/>
                  <a:t>p</a:t>
                </a:r>
                <a:r>
                  <a:rPr lang="en-US" sz="2000" dirty="0" smtClean="0"/>
                  <a:t>hase and intensity based probability distributions of noise and meaningful data in the wavelet space</a:t>
                </a:r>
              </a:p>
            </p:txBody>
          </p:sp>
        </mc:Choice>
        <mc:Fallback xmlns="">
          <p:sp>
            <p:nvSpPr>
              <p:cNvPr id="9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25391"/>
                <a:ext cx="8229600" cy="3394472"/>
              </a:xfrm>
              <a:blipFill rotWithShape="0">
                <a:blip r:embed="rId2"/>
                <a:stretch>
                  <a:fillRect l="-889" r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7358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4529383"/>
            <a:ext cx="7380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 smtClean="0"/>
              <a:t>[6] </a:t>
            </a:r>
            <a:r>
              <a:rPr lang="en-US" sz="1100" dirty="0"/>
              <a:t>R. Müller, </a:t>
            </a:r>
            <a:r>
              <a:rPr lang="en-US" sz="1100" i="1" dirty="0"/>
              <a:t>Proc. ISMRM</a:t>
            </a:r>
            <a:r>
              <a:rPr lang="en-US" sz="1100" dirty="0"/>
              <a:t> 21:4366, </a:t>
            </a:r>
            <a:r>
              <a:rPr lang="en-US" sz="1100" dirty="0" smtClean="0"/>
              <a:t>2013.</a:t>
            </a:r>
            <a:endParaRPr lang="en-US" sz="1100" dirty="0">
              <a:latin typeface="Verdana"/>
              <a:cs typeface="Verdana"/>
            </a:endParaRPr>
          </a:p>
        </p:txBody>
      </p:sp>
      <p:sp>
        <p:nvSpPr>
          <p:cNvPr id="7" name="Inhaltsplatzhalter 137"/>
          <p:cNvSpPr txBox="1">
            <a:spLocks/>
          </p:cNvSpPr>
          <p:nvPr/>
        </p:nvSpPr>
        <p:spPr bwMode="auto">
          <a:xfrm>
            <a:off x="304800" y="634604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94" tIns="38097" rIns="76194" bIns="38097" numCol="1" anchor="t" anchorCtr="0" compatLnSpc="1">
            <a:prstTxWarp prst="textNoShape">
              <a:avLst/>
            </a:prstTxWarp>
          </a:bodyPr>
          <a:lstStyle>
            <a:lvl1pPr marL="285728" indent="-285728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19075" indent="-238105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952424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33393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14362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09533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30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27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240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>Experiment: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1 post-mortem marmoset brain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3T (</a:t>
            </a:r>
            <a:r>
              <a:rPr lang="en-US" dirty="0" err="1" smtClean="0"/>
              <a:t>MedSpec</a:t>
            </a:r>
            <a:r>
              <a:rPr lang="en-US" dirty="0" smtClean="0"/>
              <a:t> 30/100, Bruker, </a:t>
            </a:r>
            <a:r>
              <a:rPr lang="en-US" dirty="0" err="1" smtClean="0"/>
              <a:t>Ettlingen</a:t>
            </a:r>
            <a:r>
              <a:rPr lang="en-US" dirty="0" smtClean="0"/>
              <a:t>, Germany)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(0.2mm)</a:t>
            </a:r>
            <a:r>
              <a:rPr lang="en-US" baseline="30000" dirty="0" smtClean="0"/>
              <a:t>3</a:t>
            </a:r>
            <a:r>
              <a:rPr lang="en-US" dirty="0" smtClean="0"/>
              <a:t> isotropic resolution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Signal reception with CP transceiver coil </a:t>
            </a:r>
            <a:r>
              <a:rPr lang="en-US" baseline="30000" dirty="0" smtClean="0"/>
              <a:t>[6]</a:t>
            </a:r>
          </a:p>
        </p:txBody>
      </p:sp>
    </p:spTree>
    <p:extLst>
      <p:ext uri="{BB962C8B-B14F-4D97-AF65-F5344CB8AC3E}">
        <p14:creationId xmlns:p14="http://schemas.microsoft.com/office/powerpoint/2010/main" val="15393670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4529383"/>
            <a:ext cx="7380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 smtClean="0"/>
              <a:t>[7] </a:t>
            </a:r>
            <a:r>
              <a:rPr lang="en-US" sz="1100" dirty="0"/>
              <a:t>D.K. Müller, A. </a:t>
            </a:r>
            <a:r>
              <a:rPr lang="en-US" sz="1100" dirty="0" err="1"/>
              <a:t>Pampel</a:t>
            </a:r>
            <a:r>
              <a:rPr lang="en-US" sz="1100" dirty="0"/>
              <a:t>, H.E. </a:t>
            </a:r>
            <a:r>
              <a:rPr lang="en-US" sz="1100" dirty="0" err="1"/>
              <a:t>Möller</a:t>
            </a:r>
            <a:r>
              <a:rPr lang="en-US" sz="1100" dirty="0"/>
              <a:t>. </a:t>
            </a:r>
            <a:r>
              <a:rPr lang="en-US" sz="1100" i="1" dirty="0"/>
              <a:t>J. </a:t>
            </a:r>
            <a:r>
              <a:rPr lang="en-US" sz="1100" i="1" dirty="0" err="1"/>
              <a:t>Magn</a:t>
            </a:r>
            <a:r>
              <a:rPr lang="en-US" sz="1100" i="1" dirty="0"/>
              <a:t>. </a:t>
            </a:r>
            <a:r>
              <a:rPr lang="en-US" sz="1100" i="1" dirty="0" err="1"/>
              <a:t>Reson</a:t>
            </a:r>
            <a:r>
              <a:rPr lang="en-US" sz="1100" i="1" dirty="0"/>
              <a:t>.</a:t>
            </a:r>
            <a:r>
              <a:rPr lang="en-US" sz="1100" dirty="0"/>
              <a:t> 230: 88 (2013</a:t>
            </a:r>
            <a:r>
              <a:rPr lang="en-US" sz="1100" dirty="0" smtClean="0"/>
              <a:t>).</a:t>
            </a:r>
            <a:endParaRPr lang="en-US" sz="1100" dirty="0">
              <a:latin typeface="Verdana"/>
              <a:cs typeface="Verdan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137"/>
              <p:cNvSpPr txBox="1">
                <a:spLocks/>
              </p:cNvSpPr>
              <p:nvPr/>
            </p:nvSpPr>
            <p:spPr bwMode="auto">
              <a:xfrm>
                <a:off x="304800" y="634604"/>
                <a:ext cx="8229600" cy="3394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6194" tIns="38097" rIns="76194" bIns="38097" numCol="1" anchor="t" anchorCtr="0" compatLnSpc="1">
                <a:prstTxWarp prst="textNoShape">
                  <a:avLst/>
                </a:prstTxWarp>
              </a:bodyPr>
              <a:lstStyle>
                <a:lvl1pPr marL="285728" indent="-285728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ＭＳ Ｐゴシック" pitchFamily="-106" charset="-128"/>
                  </a:defRPr>
                </a:lvl1pPr>
                <a:lvl2pPr marL="619075" indent="-238105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2pPr>
                <a:lvl3pPr marL="952424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3pPr>
                <a:lvl4pPr marL="1333393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4pPr>
                <a:lvl5pPr marL="1714362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5pPr>
                <a:lvl6pPr marL="209533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7630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727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238240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dirty="0" smtClean="0"/>
                  <a:t>Experiment: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3D MT-prepared GRE acquisitions (38 combinations from 11 off-resonance frequencies, 0.25-50 kHz; 7 MT pulse amplitudes, 0.6-7068 rad/s; </a:t>
                </a:r>
                <a:r>
                  <a:rPr lang="en-US" dirty="0" err="1" smtClean="0"/>
                  <a:t>NExp</a:t>
                </a:r>
                <a:r>
                  <a:rPr lang="en-US" dirty="0" smtClean="0"/>
                  <a:t>=6-16) 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map to correct off-resonance frequencies in the MT parameter </a:t>
                </a:r>
                <a:r>
                  <a:rPr lang="en-US" dirty="0" smtClean="0"/>
                  <a:t>estimation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map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Quantitative analysis for determining MT </a:t>
                </a:r>
                <a:r>
                  <a:rPr lang="en-US" dirty="0" smtClean="0"/>
                  <a:t>parameters</a:t>
                </a:r>
                <a:r>
                  <a:rPr lang="en-US" baseline="30000" dirty="0" smtClean="0"/>
                  <a:t> </a:t>
                </a:r>
                <a:r>
                  <a:rPr lang="en-US" baseline="30000" dirty="0"/>
                  <a:t>[7]</a:t>
                </a:r>
                <a:endParaRPr lang="en-US" dirty="0"/>
              </a:p>
            </p:txBody>
          </p:sp>
        </mc:Choice>
        <mc:Fallback xmlns="">
          <p:sp>
            <p:nvSpPr>
              <p:cNvPr id="7" name="Inhaltsplatzhalter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634604"/>
                <a:ext cx="8229600" cy="3394472"/>
              </a:xfrm>
              <a:prstGeom prst="rect">
                <a:avLst/>
              </a:prstGeom>
              <a:blipFill rotWithShape="0">
                <a:blip r:embed="rId2"/>
                <a:stretch>
                  <a:fillRect l="-8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2768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Results </a:t>
            </a:r>
            <a:r>
              <a:rPr lang="en-US" dirty="0" err="1" smtClean="0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825391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Results are shown for the presented pipeline of AWESOME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Results from measurements that were repeated </a:t>
            </a:r>
            <a:r>
              <a:rPr lang="en-US" sz="2000" dirty="0" smtClean="0">
                <a:solidFill>
                  <a:schemeClr val="accent6"/>
                </a:solidFill>
              </a:rPr>
              <a:t>up to 16x </a:t>
            </a:r>
            <a:r>
              <a:rPr lang="en-US" sz="2000" dirty="0" smtClean="0"/>
              <a:t>for classical </a:t>
            </a:r>
            <a:r>
              <a:rPr lang="en-US" sz="2000" dirty="0" smtClean="0">
                <a:solidFill>
                  <a:schemeClr val="accent6"/>
                </a:solidFill>
              </a:rPr>
              <a:t>averaging</a:t>
            </a:r>
            <a:r>
              <a:rPr lang="en-US" sz="2000" dirty="0" smtClean="0"/>
              <a:t> are used </a:t>
            </a:r>
            <a:r>
              <a:rPr lang="en-US" sz="2000" dirty="0" smtClean="0">
                <a:solidFill>
                  <a:schemeClr val="accent6"/>
                </a:solidFill>
              </a:rPr>
              <a:t>as reference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/>
              <a:t>Additional results are shown for a modified AWESOME pipeline with </a:t>
            </a:r>
            <a:r>
              <a:rPr lang="en-US" sz="2000" dirty="0" smtClean="0"/>
              <a:t>above introduced modification </a:t>
            </a:r>
            <a:r>
              <a:rPr lang="en-US" sz="2000" dirty="0"/>
              <a:t>of the transfer function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sz="2000" dirty="0" smtClean="0"/>
          </a:p>
        </p:txBody>
      </p:sp>
      <p:sp>
        <p:nvSpPr>
          <p:cNvPr id="3" name="Pfeil nach rechts 2"/>
          <p:cNvSpPr/>
          <p:nvPr/>
        </p:nvSpPr>
        <p:spPr bwMode="auto">
          <a:xfrm>
            <a:off x="3870960" y="3159760"/>
            <a:ext cx="5273040" cy="1422400"/>
          </a:xfrm>
          <a:prstGeom prst="right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/>
              <a:t>AWESOME modified</a:t>
            </a:r>
            <a:br>
              <a:rPr lang="en-GB" dirty="0"/>
            </a:br>
            <a:r>
              <a:rPr lang="en-GB" dirty="0" smtClean="0"/>
              <a:t>using reference as optimum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3117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Results </a:t>
            </a:r>
            <a:r>
              <a:rPr lang="en-US" dirty="0" err="1" smtClean="0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825391"/>
            <a:ext cx="3646374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Non-Gaussian noise in the application example is observed for images of high signal intensity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000" dirty="0" smtClean="0"/>
              <a:t>Gaussian noise is observed for images of low signal intensity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40431" y="4390854"/>
            <a:ext cx="430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smtClean="0">
                <a:latin typeface="Verdana"/>
                <a:cs typeface="Verdana"/>
              </a:rPr>
              <a:t>Phase </a:t>
            </a:r>
            <a:r>
              <a:rPr lang="de-DE" sz="1200" dirty="0" err="1" smtClean="0">
                <a:latin typeface="Verdana"/>
                <a:cs typeface="Verdana"/>
              </a:rPr>
              <a:t>maps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of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example</a:t>
            </a:r>
            <a:r>
              <a:rPr lang="de-DE" sz="1200" dirty="0" smtClean="0">
                <a:latin typeface="Verdana"/>
                <a:cs typeface="Verdana"/>
              </a:rPr>
              <a:t> </a:t>
            </a:r>
            <a:r>
              <a:rPr lang="de-DE" sz="1200" dirty="0" err="1" smtClean="0">
                <a:latin typeface="Verdana"/>
                <a:cs typeface="Verdana"/>
              </a:rPr>
              <a:t>images</a:t>
            </a:r>
            <a:endParaRPr lang="en-GB" sz="1200" dirty="0" smtClean="0">
              <a:latin typeface="Verdana"/>
              <a:cs typeface="Verdana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1675" y="2785016"/>
            <a:ext cx="4464465" cy="146636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6572327" y="1406503"/>
            <a:ext cx="2303813" cy="922978"/>
          </a:xfrm>
          <a:prstGeom prst="rect">
            <a:avLst/>
          </a:prstGeom>
          <a:solidFill>
            <a:srgbClr val="92D05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Gaussian Noise</a:t>
            </a:r>
            <a:br>
              <a:rPr lang="en-GB" dirty="0" smtClean="0"/>
            </a:br>
            <a:r>
              <a:rPr lang="en-GB" dirty="0" smtClean="0"/>
              <a:t>(e.g. random phase</a:t>
            </a:r>
            <a:br>
              <a:rPr lang="en-GB" dirty="0" smtClean="0"/>
            </a:br>
            <a:r>
              <a:rPr lang="en-GB" dirty="0" smtClean="0"/>
              <a:t>distribution)</a:t>
            </a:r>
            <a:endParaRPr lang="en-GB" dirty="0"/>
          </a:p>
        </p:txBody>
      </p:sp>
      <p:sp>
        <p:nvSpPr>
          <p:cNvPr id="10" name="Rechteck 9"/>
          <p:cNvSpPr/>
          <p:nvPr/>
        </p:nvSpPr>
        <p:spPr bwMode="auto">
          <a:xfrm>
            <a:off x="4268514" y="1406503"/>
            <a:ext cx="2303813" cy="922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Non-Gaussian Noise</a:t>
            </a:r>
            <a:br>
              <a:rPr lang="en-GB" dirty="0" smtClean="0"/>
            </a:br>
            <a:r>
              <a:rPr lang="en-GB" dirty="0" smtClean="0"/>
              <a:t>(e.g. patterned</a:t>
            </a:r>
            <a:br>
              <a:rPr lang="en-GB" dirty="0" smtClean="0"/>
            </a:br>
            <a:r>
              <a:rPr lang="en-GB" dirty="0" smtClean="0"/>
              <a:t>phase distribution)</a:t>
            </a:r>
            <a:endParaRPr lang="en-GB" dirty="0"/>
          </a:p>
        </p:txBody>
      </p:sp>
      <p:cxnSp>
        <p:nvCxnSpPr>
          <p:cNvPr id="11" name="Gerade Verbindung mit Pfeil 10"/>
          <p:cNvCxnSpPr>
            <a:stCxn id="10" idx="2"/>
          </p:cNvCxnSpPr>
          <p:nvPr/>
        </p:nvCxnSpPr>
        <p:spPr>
          <a:xfrm flipH="1">
            <a:off x="4726371" y="2329481"/>
            <a:ext cx="694050" cy="829355"/>
          </a:xfrm>
          <a:prstGeom prst="straightConnector1">
            <a:avLst/>
          </a:prstGeom>
          <a:ln w="508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9" idx="2"/>
          </p:cNvCxnSpPr>
          <p:nvPr/>
        </p:nvCxnSpPr>
        <p:spPr>
          <a:xfrm>
            <a:off x="7724234" y="2329481"/>
            <a:ext cx="529109" cy="710602"/>
          </a:xfrm>
          <a:prstGeom prst="straightConnector1">
            <a:avLst/>
          </a:prstGeom>
          <a:ln w="508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600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1937" y="3020542"/>
            <a:ext cx="4560125" cy="146709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291937" y="1063229"/>
            <a:ext cx="450533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latin typeface="Verdana"/>
                <a:cs typeface="Verdana"/>
              </a:rPr>
              <a:t>Comparison of Magnitude Images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Verdana"/>
                <a:cs typeface="Verdana"/>
              </a:rPr>
              <a:t>Shown images are 3 examples of</a:t>
            </a:r>
            <a:br>
              <a:rPr lang="en-GB" sz="1800" dirty="0" smtClean="0">
                <a:latin typeface="Verdana"/>
                <a:cs typeface="Verdana"/>
              </a:rPr>
            </a:br>
            <a:r>
              <a:rPr lang="en-GB" sz="1800" dirty="0" smtClean="0">
                <a:latin typeface="Verdana"/>
                <a:cs typeface="Verdana"/>
              </a:rPr>
              <a:t>a series of 38 different images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Verdana"/>
                <a:cs typeface="Verdana"/>
              </a:rPr>
              <a:t>For better visual comparison a</a:t>
            </a:r>
            <a:br>
              <a:rPr lang="en-GB" sz="1800" dirty="0" smtClean="0">
                <a:latin typeface="Verdana"/>
                <a:cs typeface="Verdana"/>
              </a:rPr>
            </a:br>
            <a:r>
              <a:rPr lang="en-GB" sz="1800" dirty="0" err="1" smtClean="0">
                <a:latin typeface="Verdana"/>
                <a:cs typeface="Verdana"/>
              </a:rPr>
              <a:t>gray</a:t>
            </a:r>
            <a:r>
              <a:rPr lang="en-GB" sz="1800" dirty="0" smtClean="0">
                <a:latin typeface="Verdana"/>
                <a:cs typeface="Verdana"/>
              </a:rPr>
              <a:t> scale representation is shown</a:t>
            </a:r>
          </a:p>
        </p:txBody>
      </p:sp>
    </p:spTree>
    <p:extLst>
      <p:ext uri="{BB962C8B-B14F-4D97-AF65-F5344CB8AC3E}">
        <p14:creationId xmlns:p14="http://schemas.microsoft.com/office/powerpoint/2010/main" val="2487595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119317" y="-261468"/>
            <a:ext cx="8939135" cy="5154908"/>
            <a:chOff x="119317" y="-126386"/>
            <a:chExt cx="8939135" cy="515490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317" y="-126386"/>
              <a:ext cx="5181018" cy="3833143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7258" y="-126386"/>
              <a:ext cx="5181194" cy="3833273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7258" y="1195119"/>
              <a:ext cx="5181194" cy="3833273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317" y="1195249"/>
              <a:ext cx="5181194" cy="3833273"/>
            </a:xfrm>
            <a:prstGeom prst="rect">
              <a:avLst/>
            </a:prstGeom>
          </p:spPr>
        </p:pic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2068464" y="847785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Original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481496" y="2143499"/>
            <a:ext cx="2674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Averaged, </a:t>
            </a:r>
            <a:r>
              <a:rPr lang="en-GB" sz="2200" dirty="0" err="1" smtClean="0">
                <a:solidFill>
                  <a:schemeClr val="bg1"/>
                </a:solidFill>
                <a:latin typeface="Verdana"/>
                <a:cs typeface="Verdana"/>
              </a:rPr>
              <a:t>Nexp</a:t>
            </a: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=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223628" y="328532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6x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442812" y="328482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6x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687356" y="328464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9x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638218" y="847785"/>
            <a:ext cx="16573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AWESOME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927285" y="2143498"/>
            <a:ext cx="30792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AWESOME, modified</a:t>
            </a:r>
          </a:p>
        </p:txBody>
      </p:sp>
    </p:spTree>
    <p:extLst>
      <p:ext uri="{BB962C8B-B14F-4D97-AF65-F5344CB8AC3E}">
        <p14:creationId xmlns:p14="http://schemas.microsoft.com/office/powerpoint/2010/main" val="1865032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17" y="-261468"/>
            <a:ext cx="5181018" cy="3833143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258" y="-261468"/>
            <a:ext cx="5181194" cy="3833273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258" y="1060037"/>
            <a:ext cx="5181194" cy="383327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17" y="1060167"/>
            <a:ext cx="5181194" cy="3833273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2068464" y="847785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Original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481496" y="2143499"/>
            <a:ext cx="2674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Averaged, </a:t>
            </a:r>
            <a:r>
              <a:rPr lang="en-GB" sz="2200" dirty="0" err="1" smtClean="0">
                <a:solidFill>
                  <a:schemeClr val="bg1"/>
                </a:solidFill>
                <a:latin typeface="Verdana"/>
                <a:cs typeface="Verdana"/>
              </a:rPr>
              <a:t>Nexp</a:t>
            </a: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=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223628" y="328532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6x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442812" y="328482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6x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687356" y="328464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dirty="0" smtClean="0">
                <a:solidFill>
                  <a:schemeClr val="bg1"/>
                </a:solidFill>
                <a:latin typeface="Verdana"/>
                <a:cs typeface="Verdana"/>
              </a:rPr>
              <a:t>9x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638218" y="847785"/>
            <a:ext cx="16573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AWESOME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927285" y="2143498"/>
            <a:ext cx="30792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AWESOME, modified</a:t>
            </a:r>
          </a:p>
        </p:txBody>
      </p:sp>
      <p:sp>
        <p:nvSpPr>
          <p:cNvPr id="18" name="Inhaltsplatzhalter 137"/>
          <p:cNvSpPr>
            <a:spLocks noGrp="1"/>
          </p:cNvSpPr>
          <p:nvPr>
            <p:ph idx="1"/>
          </p:nvPr>
        </p:nvSpPr>
        <p:spPr>
          <a:xfrm>
            <a:off x="457200" y="3591618"/>
            <a:ext cx="8263193" cy="160479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De-noising without noticeable </a:t>
            </a:r>
            <a:r>
              <a:rPr lang="en-US" dirty="0" smtClean="0">
                <a:solidFill>
                  <a:schemeClr val="accent4"/>
                </a:solidFill>
              </a:rPr>
              <a:t>blurring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Preservation of </a:t>
            </a:r>
            <a:r>
              <a:rPr lang="en-US" dirty="0" smtClean="0">
                <a:solidFill>
                  <a:srgbClr val="00B050"/>
                </a:solidFill>
              </a:rPr>
              <a:t>unique</a:t>
            </a:r>
            <a:r>
              <a:rPr lang="en-US" dirty="0" smtClean="0"/>
              <a:t> contrast and intensity </a:t>
            </a:r>
            <a:r>
              <a:rPr lang="en-US" dirty="0" smtClean="0">
                <a:solidFill>
                  <a:srgbClr val="00B050"/>
                </a:solidFill>
              </a:rPr>
              <a:t>features</a:t>
            </a:r>
            <a:r>
              <a:rPr lang="en-US" dirty="0" smtClean="0"/>
              <a:t> for different images</a:t>
            </a:r>
            <a:endParaRPr lang="en-US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4" name="Ellipse 3"/>
          <p:cNvSpPr/>
          <p:nvPr/>
        </p:nvSpPr>
        <p:spPr bwMode="auto">
          <a:xfrm>
            <a:off x="4052455" y="1655104"/>
            <a:ext cx="322118" cy="333828"/>
          </a:xfrm>
          <a:prstGeom prst="ellipse">
            <a:avLst/>
          </a:prstGeom>
          <a:noFill/>
          <a:ln w="28575">
            <a:solidFill>
              <a:schemeClr val="accent4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GB"/>
          </a:p>
        </p:txBody>
      </p:sp>
      <p:sp>
        <p:nvSpPr>
          <p:cNvPr id="24" name="Ellipse 23"/>
          <p:cNvSpPr/>
          <p:nvPr/>
        </p:nvSpPr>
        <p:spPr bwMode="auto">
          <a:xfrm>
            <a:off x="1237945" y="1526514"/>
            <a:ext cx="351863" cy="333828"/>
          </a:xfrm>
          <a:prstGeom prst="ellipse">
            <a:avLst/>
          </a:prstGeom>
          <a:noFill/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GB"/>
          </a:p>
        </p:txBody>
      </p:sp>
      <p:sp>
        <p:nvSpPr>
          <p:cNvPr id="25" name="Ellipse 24"/>
          <p:cNvSpPr/>
          <p:nvPr/>
        </p:nvSpPr>
        <p:spPr bwMode="auto">
          <a:xfrm>
            <a:off x="2491363" y="1526514"/>
            <a:ext cx="351863" cy="333828"/>
          </a:xfrm>
          <a:prstGeom prst="ellipse">
            <a:avLst/>
          </a:prstGeom>
          <a:noFill/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7232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Background: Discrete Wavelet Transformation (DWT)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9496"/>
            <a:ext cx="8229600" cy="3048656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>Exploited properties of DWT in the presented application: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Preservation of signal phase from MR images</a:t>
            </a:r>
            <a:br>
              <a:rPr lang="en-US" dirty="0" smtClean="0"/>
            </a:br>
            <a:r>
              <a:rPr lang="en-US" dirty="0" smtClean="0"/>
              <a:t>in their Wavelet-Representation </a:t>
            </a:r>
            <a:r>
              <a:rPr lang="en-US" baseline="30000" dirty="0" smtClean="0"/>
              <a:t>[3]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Enhanced separation of “brain” and background noise</a:t>
            </a:r>
            <a:br>
              <a:rPr lang="en-US" dirty="0" smtClean="0"/>
            </a:br>
            <a:r>
              <a:rPr lang="en-US" dirty="0" smtClean="0"/>
              <a:t>via use of multiple scales and analysis directions </a:t>
            </a:r>
            <a:r>
              <a:rPr lang="en-US" baseline="30000" dirty="0" smtClean="0"/>
              <a:t>[4]</a:t>
            </a:r>
            <a:endParaRPr lang="en-US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457199" y="4508939"/>
            <a:ext cx="8511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/>
              <a:t>[3</a:t>
            </a:r>
            <a:r>
              <a:rPr lang="de-DE" sz="1200" dirty="0" smtClean="0"/>
              <a:t>] Olsen et.al., </a:t>
            </a:r>
            <a:r>
              <a:rPr lang="de-DE" sz="1200" i="1" dirty="0" smtClean="0"/>
              <a:t>Wavelet </a:t>
            </a:r>
            <a:r>
              <a:rPr lang="de-DE" sz="1200" i="1" dirty="0" err="1" smtClean="0"/>
              <a:t>Applications</a:t>
            </a:r>
            <a:r>
              <a:rPr lang="de-DE" sz="1200" i="1" dirty="0" smtClean="0"/>
              <a:t> II, </a:t>
            </a:r>
            <a:r>
              <a:rPr lang="de-DE" sz="1200" i="1" dirty="0" err="1" smtClean="0"/>
              <a:t>Pts</a:t>
            </a:r>
            <a:r>
              <a:rPr lang="de-DE" sz="1200" i="1" dirty="0" smtClean="0"/>
              <a:t> 1 </a:t>
            </a:r>
            <a:r>
              <a:rPr lang="de-DE" sz="1200" i="1" dirty="0" err="1" smtClean="0"/>
              <a:t>and</a:t>
            </a:r>
            <a:r>
              <a:rPr lang="de-DE" sz="1200" i="1" dirty="0" smtClean="0"/>
              <a:t> 2</a:t>
            </a:r>
            <a:r>
              <a:rPr lang="de-DE" sz="1200" dirty="0" smtClean="0"/>
              <a:t>, (1995). [4] Weaver et.al., </a:t>
            </a:r>
            <a:r>
              <a:rPr lang="de-DE" sz="1200" i="1" dirty="0" err="1" smtClean="0"/>
              <a:t>Magn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Reson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Med</a:t>
            </a:r>
            <a:r>
              <a:rPr lang="de-DE" sz="1200" dirty="0" smtClean="0"/>
              <a:t>, (1991).</a:t>
            </a:r>
            <a:endParaRPr lang="en-US" sz="1200" dirty="0" err="1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98987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>Comparing non-averaged (low SNR, </a:t>
            </a:r>
            <a:r>
              <a:rPr lang="en-US" dirty="0" smtClean="0">
                <a:solidFill>
                  <a:schemeClr val="accent6"/>
                </a:solidFill>
              </a:rPr>
              <a:t>raw</a:t>
            </a:r>
            <a:r>
              <a:rPr lang="en-US" dirty="0" smtClean="0"/>
              <a:t>), AWESOME (</a:t>
            </a:r>
            <a:r>
              <a:rPr lang="en-US" dirty="0" smtClean="0">
                <a:solidFill>
                  <a:schemeClr val="accent6"/>
                </a:solidFill>
              </a:rPr>
              <a:t>awe</a:t>
            </a:r>
            <a:r>
              <a:rPr lang="en-US" dirty="0" smtClean="0"/>
              <a:t>) improved, and modified AWESOME (</a:t>
            </a:r>
            <a:r>
              <a:rPr lang="en-US" dirty="0" err="1" smtClean="0">
                <a:solidFill>
                  <a:schemeClr val="accent6"/>
                </a:solidFill>
              </a:rPr>
              <a:t>awemod</a:t>
            </a:r>
            <a:r>
              <a:rPr lang="en-US" dirty="0" smtClean="0"/>
              <a:t>) improved with averaging-via-repetition (high SNR, </a:t>
            </a:r>
            <a:r>
              <a:rPr lang="en-US" dirty="0" smtClean="0">
                <a:solidFill>
                  <a:schemeClr val="accent6"/>
                </a:solidFill>
              </a:rPr>
              <a:t>ref</a:t>
            </a:r>
            <a:r>
              <a:rPr lang="en-US" dirty="0" smtClean="0"/>
              <a:t>) </a:t>
            </a:r>
            <a:r>
              <a:rPr lang="en-US" dirty="0"/>
              <a:t>improved images I</a:t>
            </a:r>
            <a:r>
              <a:rPr lang="en-US" baseline="-25000" dirty="0"/>
              <a:t>n</a:t>
            </a:r>
            <a:r>
              <a:rPr lang="en-US" dirty="0" smtClean="0"/>
              <a:t> of the series: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Calculating all following values for a </a:t>
            </a:r>
            <a:r>
              <a:rPr lang="en-US" dirty="0" smtClean="0">
                <a:solidFill>
                  <a:schemeClr val="accent6"/>
                </a:solidFill>
              </a:rPr>
              <a:t>mask</a:t>
            </a:r>
            <a:r>
              <a:rPr lang="en-US" dirty="0" smtClean="0"/>
              <a:t>, covering only brain tissue</a:t>
            </a:r>
          </a:p>
        </p:txBody>
      </p:sp>
    </p:spTree>
    <p:extLst>
      <p:ext uri="{BB962C8B-B14F-4D97-AF65-F5344CB8AC3E}">
        <p14:creationId xmlns:p14="http://schemas.microsoft.com/office/powerpoint/2010/main" val="1499639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dirty="0" smtClean="0"/>
                  <a:t>Comparing non-averaged (low SNR,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raw</a:t>
                </a:r>
                <a:r>
                  <a:rPr lang="en-US" dirty="0" smtClean="0"/>
                  <a:t>), AWESOME (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awe</a:t>
                </a:r>
                <a:r>
                  <a:rPr lang="en-US" dirty="0" smtClean="0"/>
                  <a:t>) improved, and modified AWESOME (</a:t>
                </a:r>
                <a:r>
                  <a:rPr lang="en-US" dirty="0" err="1" smtClean="0">
                    <a:solidFill>
                      <a:schemeClr val="accent6"/>
                    </a:solidFill>
                  </a:rPr>
                  <a:t>awemod</a:t>
                </a:r>
                <a:r>
                  <a:rPr lang="en-US" dirty="0" smtClean="0"/>
                  <a:t>) improved with averaging-via-repetition (high SNR,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ref</a:t>
                </a:r>
                <a:r>
                  <a:rPr lang="en-US" dirty="0" smtClean="0"/>
                  <a:t>) </a:t>
                </a:r>
                <a:r>
                  <a:rPr lang="en-US" dirty="0"/>
                  <a:t>improved images I</a:t>
                </a:r>
                <a:r>
                  <a:rPr lang="en-US" baseline="-25000" dirty="0"/>
                  <a:t>n</a:t>
                </a:r>
                <a:r>
                  <a:rPr lang="en-US" dirty="0" smtClean="0"/>
                  <a:t> of the series: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Calculation of the sum squared difference over n=1:N images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𝑆𝑆𝐷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sup>
                                </m:sSub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7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  <a:blipFill rotWithShape="0">
                <a:blip r:embed="rId2"/>
                <a:stretch>
                  <a:fillRect l="-815" r="-1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09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13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dirty="0" smtClean="0"/>
                  <a:t>Comparing non-averaged (low SNR,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raw</a:t>
                </a:r>
                <a:r>
                  <a:rPr lang="en-US" dirty="0" smtClean="0"/>
                  <a:t>), AWESOME (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awe</a:t>
                </a:r>
                <a:r>
                  <a:rPr lang="en-US" dirty="0" smtClean="0"/>
                  <a:t>) improved, and modified AWESOME (</a:t>
                </a:r>
                <a:r>
                  <a:rPr lang="en-US" dirty="0" err="1" smtClean="0">
                    <a:solidFill>
                      <a:schemeClr val="accent6"/>
                    </a:solidFill>
                  </a:rPr>
                  <a:t>awemod</a:t>
                </a:r>
                <a:r>
                  <a:rPr lang="en-US" dirty="0" smtClean="0"/>
                  <a:t>) improved with averaging-via-repetition (high SNR, 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ref</a:t>
                </a:r>
                <a:r>
                  <a:rPr lang="en-US" dirty="0" smtClean="0"/>
                  <a:t>) improved images I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 of the series: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Calculation of Spearman’s rank correlation coefficient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Fit of parameters of a binary-spin-bath model (described in detail in </a:t>
                </a:r>
                <a:r>
                  <a:rPr lang="en-US" baseline="30000" dirty="0" smtClean="0"/>
                  <a:t>[7]</a:t>
                </a:r>
                <a:r>
                  <a:rPr lang="en-US" dirty="0" smtClean="0"/>
                  <a:t>) to a pair of random chosen white and gray matter voxels;</a:t>
                </a:r>
                <a:br>
                  <a:rPr lang="en-US" dirty="0" smtClean="0"/>
                </a:br>
                <a:r>
                  <a:rPr lang="en-US" dirty="0" smtClean="0"/>
                  <a:t>Calculating the norm of the residual as quality measure of fit</a:t>
                </a:r>
                <a:br>
                  <a:rPr lang="en-US" dirty="0" smtClean="0"/>
                </a:br>
                <a:endParaRPr lang="en-US" dirty="0" smtClean="0"/>
              </a:p>
            </p:txBody>
          </p:sp>
        </mc:Choice>
        <mc:Fallback xmlns="">
          <p:sp>
            <p:nvSpPr>
              <p:cNvPr id="7" name="Inhaltsplatzhalter 13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0742"/>
                <a:ext cx="8229600" cy="3394472"/>
              </a:xfrm>
              <a:blipFill rotWithShape="0">
                <a:blip r:embed="rId2"/>
                <a:stretch>
                  <a:fillRect l="-815" r="-1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"/>
          <p:cNvSpPr txBox="1"/>
          <p:nvPr/>
        </p:nvSpPr>
        <p:spPr>
          <a:xfrm>
            <a:off x="457200" y="4529383"/>
            <a:ext cx="7380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 smtClean="0"/>
              <a:t>[7] </a:t>
            </a:r>
            <a:r>
              <a:rPr lang="en-US" sz="1100" dirty="0"/>
              <a:t>D.K. Müller, A. </a:t>
            </a:r>
            <a:r>
              <a:rPr lang="en-US" sz="1100" dirty="0" err="1"/>
              <a:t>Pampel</a:t>
            </a:r>
            <a:r>
              <a:rPr lang="en-US" sz="1100" dirty="0"/>
              <a:t>, H.E. </a:t>
            </a:r>
            <a:r>
              <a:rPr lang="en-US" sz="1100" dirty="0" err="1"/>
              <a:t>Möller</a:t>
            </a:r>
            <a:r>
              <a:rPr lang="en-US" sz="1100" dirty="0"/>
              <a:t>. </a:t>
            </a:r>
            <a:r>
              <a:rPr lang="en-US" sz="1100" i="1" dirty="0"/>
              <a:t>J. </a:t>
            </a:r>
            <a:r>
              <a:rPr lang="en-US" sz="1100" i="1" dirty="0" err="1"/>
              <a:t>Magn</a:t>
            </a:r>
            <a:r>
              <a:rPr lang="en-US" sz="1100" i="1" dirty="0"/>
              <a:t>. </a:t>
            </a:r>
            <a:r>
              <a:rPr lang="en-US" sz="1100" i="1" dirty="0" err="1"/>
              <a:t>Reson</a:t>
            </a:r>
            <a:r>
              <a:rPr lang="en-US" sz="1100" i="1" dirty="0"/>
              <a:t>.</a:t>
            </a:r>
            <a:r>
              <a:rPr lang="en-US" sz="1100" dirty="0"/>
              <a:t> 230: 88 (2013</a:t>
            </a:r>
            <a:r>
              <a:rPr lang="en-US" sz="1100" dirty="0" smtClean="0"/>
              <a:t>).</a:t>
            </a:r>
            <a:endParaRPr lang="en-US" sz="11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887909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928" y="0"/>
            <a:ext cx="6952143" cy="514350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TextBox 2"/>
          <p:cNvSpPr txBox="1"/>
          <p:nvPr/>
        </p:nvSpPr>
        <p:spPr>
          <a:xfrm>
            <a:off x="2014151" y="3454345"/>
            <a:ext cx="5820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 smtClean="0"/>
              <a:t>Graphic shows SSDs of equal scale for following 3 cases:</a:t>
            </a:r>
            <a:br>
              <a:rPr lang="en-US" sz="1600" dirty="0" smtClean="0"/>
            </a:br>
            <a:r>
              <a:rPr lang="en-US" sz="1600" dirty="0" smtClean="0"/>
              <a:t>A: SSD of unmodified AWESOME (Gaussian noise)</a:t>
            </a:r>
            <a:br>
              <a:rPr lang="en-US" sz="1600" dirty="0" smtClean="0"/>
            </a:br>
            <a:r>
              <a:rPr lang="en-US" sz="1600" dirty="0" smtClean="0"/>
              <a:t>B: SSD of modified AWESOME (non-Gaussian noise)</a:t>
            </a:r>
            <a:br>
              <a:rPr lang="en-US" sz="1600" dirty="0" smtClean="0"/>
            </a:br>
            <a:r>
              <a:rPr lang="en-US" sz="1600" dirty="0" smtClean="0"/>
              <a:t>C: SSD of non-averaged series</a:t>
            </a:r>
            <a:endParaRPr lang="en-US" sz="1600" dirty="0">
              <a:latin typeface="Verdana"/>
              <a:cs typeface="Verdana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014151" y="1652548"/>
            <a:ext cx="3770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39684" y="1652548"/>
            <a:ext cx="3770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B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465217" y="1652548"/>
            <a:ext cx="3818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C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738011" y="1010742"/>
            <a:ext cx="3752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latin typeface="Verdana"/>
                <a:cs typeface="Verdana"/>
              </a:rPr>
              <a:t>Sum Squared Difference</a:t>
            </a:r>
          </a:p>
        </p:txBody>
      </p:sp>
    </p:spTree>
    <p:extLst>
      <p:ext uri="{BB962C8B-B14F-4D97-AF65-F5344CB8AC3E}">
        <p14:creationId xmlns:p14="http://schemas.microsoft.com/office/powerpoint/2010/main" val="23700210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2" t="34383" r="13998" b="38071"/>
          <a:stretch/>
        </p:blipFill>
        <p:spPr>
          <a:xfrm>
            <a:off x="1602588" y="1719785"/>
            <a:ext cx="6073793" cy="1685835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TextBox 2"/>
          <p:cNvSpPr txBox="1"/>
          <p:nvPr/>
        </p:nvSpPr>
        <p:spPr>
          <a:xfrm>
            <a:off x="1729468" y="3407483"/>
            <a:ext cx="5820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 smtClean="0"/>
              <a:t>Graphic shows </a:t>
            </a:r>
            <a:r>
              <a:rPr lang="en-GB" sz="1600" i="1" dirty="0">
                <a:latin typeface="Verdana"/>
                <a:cs typeface="Verdana"/>
              </a:rPr>
              <a:t>M</a:t>
            </a:r>
            <a:r>
              <a:rPr lang="en-GB" sz="1600" baseline="-25000" dirty="0">
                <a:latin typeface="Verdana"/>
                <a:cs typeface="Verdana"/>
              </a:rPr>
              <a:t>0</a:t>
            </a:r>
            <a:r>
              <a:rPr lang="en-GB" sz="1600" baseline="30000" dirty="0">
                <a:latin typeface="Verdana"/>
                <a:cs typeface="Verdana"/>
              </a:rPr>
              <a:t>b</a:t>
            </a:r>
            <a:r>
              <a:rPr lang="en-US" sz="1600" dirty="0" smtClean="0"/>
              <a:t> for equal scale and the following </a:t>
            </a:r>
            <a:r>
              <a:rPr lang="en-US" sz="1600" dirty="0"/>
              <a:t>4</a:t>
            </a:r>
            <a:r>
              <a:rPr lang="en-US" sz="1600" dirty="0" smtClean="0"/>
              <a:t> cases: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A: Reference series</a:t>
            </a:r>
            <a:br>
              <a:rPr lang="en-US" sz="1600" dirty="0" smtClean="0"/>
            </a:br>
            <a:r>
              <a:rPr lang="en-US" sz="1600" dirty="0" smtClean="0"/>
              <a:t>B: Modified AWESOME (non-Gaussian noise)</a:t>
            </a:r>
            <a:br>
              <a:rPr lang="en-US" sz="1600" dirty="0" smtClean="0"/>
            </a:br>
            <a:r>
              <a:rPr lang="en-US" sz="1600" dirty="0" smtClean="0"/>
              <a:t>C: </a:t>
            </a:r>
            <a:r>
              <a:rPr lang="en-US" sz="1600" dirty="0"/>
              <a:t>U</a:t>
            </a:r>
            <a:r>
              <a:rPr lang="en-US" sz="1600" dirty="0" smtClean="0"/>
              <a:t>nmodified AWESOME (Gaussian noise)</a:t>
            </a:r>
            <a:br>
              <a:rPr lang="en-US" sz="1600" dirty="0" smtClean="0"/>
            </a:br>
            <a:r>
              <a:rPr lang="en-US" sz="1600" dirty="0" smtClean="0"/>
              <a:t>D: Non-averaged series</a:t>
            </a:r>
            <a:endParaRPr lang="en-US" sz="1600" dirty="0">
              <a:latin typeface="Verdana"/>
              <a:cs typeface="Verdana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721843" y="1782709"/>
            <a:ext cx="3770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A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362658" y="1780183"/>
            <a:ext cx="3770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B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885072" y="1785743"/>
            <a:ext cx="3818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C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323692" y="1010742"/>
            <a:ext cx="4496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latin typeface="Verdana"/>
                <a:cs typeface="Verdana"/>
              </a:rPr>
              <a:t>qMT parameter example – </a:t>
            </a:r>
            <a:r>
              <a:rPr lang="en-GB" sz="2200" i="1" dirty="0" smtClean="0">
                <a:latin typeface="Verdana"/>
                <a:cs typeface="Verdana"/>
              </a:rPr>
              <a:t>M</a:t>
            </a:r>
            <a:r>
              <a:rPr lang="en-GB" sz="2200" baseline="-25000" dirty="0" smtClean="0">
                <a:latin typeface="Verdana"/>
                <a:cs typeface="Verdana"/>
              </a:rPr>
              <a:t>0</a:t>
            </a:r>
            <a:r>
              <a:rPr lang="en-GB" sz="2200" baseline="30000" dirty="0" smtClean="0">
                <a:latin typeface="Verdana"/>
                <a:cs typeface="Verdana"/>
              </a:rPr>
              <a:t>b</a:t>
            </a:r>
            <a:br>
              <a:rPr lang="en-GB" sz="2200" baseline="30000" dirty="0" smtClean="0">
                <a:latin typeface="Verdana"/>
                <a:cs typeface="Verdana"/>
              </a:rPr>
            </a:br>
            <a:r>
              <a:rPr lang="en-GB" sz="2200" dirty="0" smtClean="0">
                <a:latin typeface="Verdana"/>
                <a:cs typeface="Verdana"/>
              </a:rPr>
              <a:t>relative size of semi-solid pool</a:t>
            </a:r>
            <a:endParaRPr lang="en-GB" sz="2200" baseline="30000" dirty="0" smtClean="0">
              <a:latin typeface="Verdana"/>
              <a:cs typeface="Verdana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280726" y="1785743"/>
            <a:ext cx="4026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chemeClr val="bg1"/>
                </a:solidFill>
                <a:latin typeface="Verdana"/>
                <a:cs typeface="Verdana"/>
              </a:rPr>
              <a:t>D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6381" y="1824147"/>
            <a:ext cx="462224" cy="147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93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</a:t>
            </a:r>
            <a:r>
              <a:rPr lang="en-US" dirty="0" err="1"/>
              <a:t>qMTI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el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0024701"/>
                  </p:ext>
                </p:extLst>
              </p:nvPr>
            </p:nvGraphicFramePr>
            <p:xfrm>
              <a:off x="760971" y="1511388"/>
              <a:ext cx="7622059" cy="1645920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2182831"/>
                    <a:gridCol w="1459188"/>
                    <a:gridCol w="1326680"/>
                    <a:gridCol w="1326680"/>
                    <a:gridCol w="1326680"/>
                  </a:tblGrid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Average </a:t>
                          </a:r>
                          <a14:m>
                            <m:oMath xmlns:m="http://schemas.openxmlformats.org/officeDocument/2006/math">
                              <m:r>
                                <a:rPr lang="en-GB" sz="1200">
                                  <a:effectLst/>
                                  <a:latin typeface="Cambria Math" panose="02040503050406030204" pitchFamily="18" charset="0"/>
                                </a:rPr>
                                <m:t>𝑆𝑆𝐷</m:t>
                              </m:r>
                            </m:oMath>
                          </a14:m>
                          <a:r>
                            <a:rPr lang="en-GB" sz="1200">
                              <a:effectLst/>
                            </a:rPr>
                            <a:t>*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Spearman’s ρ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Norm of the residuals*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Gray matter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White matter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High-SNR reference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—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—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0.778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0.453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Low-SNR data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0.985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‘Standard AWESOME’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0.651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0.991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0.651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</a:rPr>
                            <a:t>‘Modified </a:t>
                          </a:r>
                          <a:r>
                            <a:rPr lang="en-GB" sz="1200" dirty="0">
                              <a:effectLst/>
                            </a:rPr>
                            <a:t>AWESOME’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0.477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0.994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0.474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el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0024701"/>
                  </p:ext>
                </p:extLst>
              </p:nvPr>
            </p:nvGraphicFramePr>
            <p:xfrm>
              <a:off x="760971" y="1511388"/>
              <a:ext cx="7622059" cy="1645920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2182831"/>
                    <a:gridCol w="1459188"/>
                    <a:gridCol w="1326680"/>
                    <a:gridCol w="1326680"/>
                    <a:gridCol w="1326680"/>
                  </a:tblGrid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50209" t="-2222" r="-274059" b="-5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Spearman’s ρ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Norm of the residuals*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Gray matter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White matter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High-SNR reference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—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—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0.778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0.453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Low-SNR data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0.985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1    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‘Standard AWESOME’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0.651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0.991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0.651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</a:rPr>
                            <a:t>‘Modified </a:t>
                          </a:r>
                          <a:r>
                            <a:rPr lang="en-GB" sz="1200" dirty="0">
                              <a:effectLst/>
                            </a:rPr>
                            <a:t>AWESOME’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0.477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0.994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0.773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0.474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feld 2"/>
          <p:cNvSpPr txBox="1"/>
          <p:nvPr/>
        </p:nvSpPr>
        <p:spPr>
          <a:xfrm>
            <a:off x="1484552" y="3278323"/>
            <a:ext cx="6174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/>
              <a:t>*Values normalized to the result from the low-SNR data without averaging and </a:t>
            </a:r>
            <a:r>
              <a:rPr lang="en-GB" sz="1200" dirty="0" smtClean="0"/>
              <a:t>de-noising</a:t>
            </a:r>
            <a:endParaRPr lang="en-GB" sz="120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49385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</a:t>
            </a:r>
            <a:r>
              <a:rPr lang="en-US" dirty="0" smtClean="0"/>
              <a:t>Results T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137"/>
              <p:cNvSpPr txBox="1">
                <a:spLocks/>
              </p:cNvSpPr>
              <p:nvPr/>
            </p:nvSpPr>
            <p:spPr bwMode="auto">
              <a:xfrm>
                <a:off x="304800" y="634604"/>
                <a:ext cx="8229600" cy="3394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6194" tIns="38097" rIns="76194" bIns="38097" numCol="1" anchor="t" anchorCtr="0" compatLnSpc="1">
                <a:prstTxWarp prst="textNoShape">
                  <a:avLst/>
                </a:prstTxWarp>
              </a:bodyPr>
              <a:lstStyle>
                <a:lvl1pPr marL="285728" indent="-285728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ＭＳ Ｐゴシック" pitchFamily="-106" charset="-128"/>
                  </a:defRPr>
                </a:lvl1pPr>
                <a:lvl2pPr marL="619075" indent="-238105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2pPr>
                <a:lvl3pPr marL="952424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3pPr>
                <a:lvl4pPr marL="1333393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4pPr>
                <a:lvl5pPr marL="1714362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5pPr>
                <a:lvl6pPr marL="209533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7630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727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238240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dirty="0" smtClean="0"/>
                  <a:t>Experiment: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1 young, healthy adult with no known abnormality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3T (</a:t>
                </a:r>
                <a:r>
                  <a:rPr lang="en-US" dirty="0" err="1" smtClean="0"/>
                  <a:t>Verio</a:t>
                </a:r>
                <a:r>
                  <a:rPr lang="en-US" dirty="0" smtClean="0"/>
                  <a:t>, Siemens Healthcare, Erlangen, Germany)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(1mm)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 isotropic resolution 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Signal reception with Body Coil (BC) and 32-element Head Coil as reference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Commercial Spin-Echo MRI sequence,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ΔTE</m:t>
                    </m:r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=14.9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r>
                  <a:rPr lang="en-US" dirty="0" smtClean="0"/>
                  <a:t>, 32 Echoes with full k-space sampling</a:t>
                </a:r>
              </a:p>
            </p:txBody>
          </p:sp>
        </mc:Choice>
        <mc:Fallback xmlns="">
          <p:sp>
            <p:nvSpPr>
              <p:cNvPr id="5" name="Inhaltsplatzhalter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634604"/>
                <a:ext cx="8229600" cy="3394472"/>
              </a:xfrm>
              <a:prstGeom prst="rect">
                <a:avLst/>
              </a:prstGeom>
              <a:blipFill rotWithShape="0">
                <a:blip r:embed="rId2"/>
                <a:stretch>
                  <a:fillRect l="-815" b="-242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6781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T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493776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Inhaltsplatzhalter 137"/>
          <p:cNvSpPr txBox="1">
            <a:spLocks/>
          </p:cNvSpPr>
          <p:nvPr/>
        </p:nvSpPr>
        <p:spPr bwMode="auto">
          <a:xfrm>
            <a:off x="609600" y="1163142"/>
            <a:ext cx="3806536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94" tIns="38097" rIns="76194" bIns="38097" numCol="1" anchor="t" anchorCtr="0" compatLnSpc="1">
            <a:prstTxWarp prst="textNoShape">
              <a:avLst/>
            </a:prstTxWarp>
          </a:bodyPr>
          <a:lstStyle>
            <a:lvl1pPr marL="285728" indent="-285728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19075" indent="-238105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952424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33393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14362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09533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30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27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240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AWESOME for Gaussian noise (no modifications) is applied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Noise reduction is consistent over all echoes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960" y="867013"/>
            <a:ext cx="3091608" cy="3986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feld 7"/>
          <p:cNvSpPr txBox="1"/>
          <p:nvPr/>
        </p:nvSpPr>
        <p:spPr>
          <a:xfrm rot="16200000">
            <a:off x="5264964" y="1538696"/>
            <a:ext cx="67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1400" dirty="0" smtClean="0">
                <a:latin typeface="Verdana"/>
                <a:cs typeface="Verdana"/>
              </a:rPr>
              <a:t>BC</a:t>
            </a:r>
          </a:p>
        </p:txBody>
      </p:sp>
      <p:sp>
        <p:nvSpPr>
          <p:cNvPr id="9" name="Textfeld 8"/>
          <p:cNvSpPr txBox="1"/>
          <p:nvPr/>
        </p:nvSpPr>
        <p:spPr>
          <a:xfrm rot="16200000">
            <a:off x="5027287" y="2523581"/>
            <a:ext cx="1145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1400" dirty="0" smtClean="0">
                <a:latin typeface="Verdana"/>
                <a:cs typeface="Verdana"/>
              </a:rPr>
              <a:t>BC-AWESOME</a:t>
            </a:r>
            <a:endParaRPr lang="en-GB" sz="2800" dirty="0" smtClean="0">
              <a:latin typeface="Verdana"/>
              <a:cs typeface="Verdana"/>
            </a:endParaRPr>
          </a:p>
        </p:txBody>
      </p:sp>
      <p:sp>
        <p:nvSpPr>
          <p:cNvPr id="10" name="Textfeld 9"/>
          <p:cNvSpPr txBox="1"/>
          <p:nvPr/>
        </p:nvSpPr>
        <p:spPr>
          <a:xfrm rot="16200000">
            <a:off x="5264964" y="3722795"/>
            <a:ext cx="67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1400" dirty="0" smtClean="0">
                <a:latin typeface="Verdana"/>
                <a:cs typeface="Verdana"/>
              </a:rPr>
              <a:t>REF</a:t>
            </a:r>
          </a:p>
        </p:txBody>
      </p:sp>
    </p:spTree>
    <p:extLst>
      <p:ext uri="{BB962C8B-B14F-4D97-AF65-F5344CB8AC3E}">
        <p14:creationId xmlns:p14="http://schemas.microsoft.com/office/powerpoint/2010/main" val="15007219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T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493776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137"/>
              <p:cNvSpPr txBox="1">
                <a:spLocks/>
              </p:cNvSpPr>
              <p:nvPr/>
            </p:nvSpPr>
            <p:spPr bwMode="auto">
              <a:xfrm>
                <a:off x="373425" y="896785"/>
                <a:ext cx="3216234" cy="3394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6194" tIns="38097" rIns="76194" bIns="38097" numCol="1" anchor="t" anchorCtr="0" compatLnSpc="1">
                <a:prstTxWarp prst="textNoShape">
                  <a:avLst/>
                </a:prstTxWarp>
              </a:bodyPr>
              <a:lstStyle>
                <a:lvl1pPr marL="285728" indent="-285728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ＭＳ Ｐゴシック" pitchFamily="-106" charset="-128"/>
                  </a:defRPr>
                </a:lvl1pPr>
                <a:lvl2pPr marL="619075" indent="-238105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2pPr>
                <a:lvl3pPr marL="952424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3pPr>
                <a:lvl4pPr marL="1333393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4pPr>
                <a:lvl5pPr marL="1714362" indent="-190484" algn="l" defTabSz="38097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  <a:cs typeface="+mn-cs"/>
                  </a:defRPr>
                </a:lvl5pPr>
                <a:lvl6pPr marL="209533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7630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7272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238240" indent="-190484" algn="l" defTabSz="38097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dirty="0" smtClean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Estimated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de-DE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maps are subtracted from Head Coil 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ΔT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maps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dirty="0" smtClean="0"/>
                  <a:t>Gray scale image, the first echo from the Head Coil</a:t>
                </a:r>
              </a:p>
            </p:txBody>
          </p:sp>
        </mc:Choice>
        <mc:Fallback xmlns="">
          <p:sp>
            <p:nvSpPr>
              <p:cNvPr id="5" name="Inhaltsplatzhalter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3425" y="896785"/>
                <a:ext cx="3216234" cy="3394472"/>
              </a:xfrm>
              <a:prstGeom prst="rect">
                <a:avLst/>
              </a:prstGeom>
              <a:blipFill rotWithShape="0">
                <a:blip r:embed="rId2"/>
                <a:stretch>
                  <a:fillRect l="-1705" b="-96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uppieren 21"/>
          <p:cNvGrpSpPr/>
          <p:nvPr/>
        </p:nvGrpSpPr>
        <p:grpSpPr>
          <a:xfrm>
            <a:off x="3289056" y="1189449"/>
            <a:ext cx="5824800" cy="3868564"/>
            <a:chOff x="3289056" y="1067515"/>
            <a:chExt cx="5824800" cy="4145048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289056" y="1530833"/>
              <a:ext cx="5824800" cy="3681730"/>
              <a:chOff x="1258944" y="1876437"/>
              <a:chExt cx="5824800" cy="3681730"/>
            </a:xfrm>
          </p:grpSpPr>
          <p:pic>
            <p:nvPicPr>
              <p:cNvPr id="30" name="Grafik 2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07752" y="1937458"/>
                <a:ext cx="420552" cy="3388339"/>
              </a:xfrm>
              <a:prstGeom prst="rect">
                <a:avLst/>
              </a:prstGeom>
            </p:spPr>
          </p:pic>
          <p:grpSp>
            <p:nvGrpSpPr>
              <p:cNvPr id="31" name="Gruppieren 30"/>
              <p:cNvGrpSpPr/>
              <p:nvPr/>
            </p:nvGrpSpPr>
            <p:grpSpPr>
              <a:xfrm>
                <a:off x="1258944" y="1876437"/>
                <a:ext cx="5824800" cy="3681730"/>
                <a:chOff x="1258944" y="1876437"/>
                <a:chExt cx="5824800" cy="3681730"/>
              </a:xfrm>
            </p:grpSpPr>
            <p:pic>
              <p:nvPicPr>
                <p:cNvPr id="32" name="Grafik 3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16381" y="1876437"/>
                  <a:ext cx="4589089" cy="3497859"/>
                </a:xfrm>
                <a:prstGeom prst="rect">
                  <a:avLst/>
                </a:prstGeom>
              </p:spPr>
            </p:pic>
            <p:pic>
              <p:nvPicPr>
                <p:cNvPr id="33" name="Grafik 32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9770"/>
                <a:stretch/>
              </p:blipFill>
              <p:spPr>
                <a:xfrm>
                  <a:off x="1258944" y="3666539"/>
                  <a:ext cx="2714512" cy="1891628"/>
                </a:xfrm>
                <a:prstGeom prst="rect">
                  <a:avLst/>
                </a:prstGeom>
              </p:spPr>
            </p:pic>
            <p:sp>
              <p:nvSpPr>
                <p:cNvPr id="34" name="Textfeld 33"/>
                <p:cNvSpPr txBox="1"/>
                <p:nvPr/>
              </p:nvSpPr>
              <p:spPr>
                <a:xfrm>
                  <a:off x="6660230" y="3477570"/>
                  <a:ext cx="42351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/>
                    <a:t>ms</a:t>
                  </a:r>
                  <a:endParaRPr lang="en-GB" sz="1400" dirty="0"/>
                </a:p>
              </p:txBody>
            </p:sp>
          </p:grpSp>
        </p:grpSp>
        <p:sp>
          <p:nvSpPr>
            <p:cNvPr id="24" name="Textfeld 23"/>
            <p:cNvSpPr txBox="1"/>
            <p:nvPr/>
          </p:nvSpPr>
          <p:spPr>
            <a:xfrm>
              <a:off x="4057502" y="1067515"/>
              <a:ext cx="1090363" cy="560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32 Element</a:t>
              </a:r>
              <a:br>
                <a:rPr lang="en-GB" sz="1400" dirty="0" smtClean="0"/>
              </a:br>
              <a:r>
                <a:rPr lang="en-GB" sz="1400" dirty="0" smtClean="0"/>
                <a:t>Head Coil</a:t>
              </a:r>
              <a:endParaRPr lang="en-GB" sz="1400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676826" y="1071856"/>
              <a:ext cx="952505" cy="329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Body Coil</a:t>
              </a:r>
              <a:endParaRPr lang="en-GB" sz="1400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083939" y="1071856"/>
              <a:ext cx="1117357" cy="5606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Body Coil +</a:t>
              </a:r>
              <a:br>
                <a:rPr lang="en-GB" sz="1400" dirty="0" smtClean="0"/>
              </a:br>
              <a:r>
                <a:rPr lang="en-GB" sz="1400" dirty="0" smtClean="0"/>
                <a:t>AWESOME</a:t>
              </a:r>
              <a:endParaRPr lang="en-GB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feld 26"/>
                <p:cNvSpPr txBox="1"/>
                <p:nvPr/>
              </p:nvSpPr>
              <p:spPr>
                <a:xfrm rot="16200000">
                  <a:off x="3116689" y="2249467"/>
                  <a:ext cx="1109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b="0" i="1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800" b="0" i="0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de-DE" sz="1800" b="0" i="1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1800" dirty="0" smtClean="0">
                      <a:solidFill>
                        <a:srgbClr val="000083"/>
                      </a:solidFill>
                    </a:rPr>
                    <a:t> maps</a:t>
                  </a:r>
                  <a:endParaRPr lang="en-GB" sz="1800" dirty="0">
                    <a:solidFill>
                      <a:srgbClr val="000083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feld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116689" y="2249467"/>
                  <a:ext cx="110900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9836" t="-4706" r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hteck 27"/>
                <p:cNvSpPr/>
                <p:nvPr/>
              </p:nvSpPr>
              <p:spPr>
                <a:xfrm rot="16200000">
                  <a:off x="3042835" y="3972883"/>
                  <a:ext cx="12567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800" dirty="0" smtClean="0">
                          <a:solidFill>
                            <a:srgbClr val="00008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de-DE" sz="1800" b="0" i="1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800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de-DE" sz="1800" dirty="0" smtClean="0">
                              <a:solidFill>
                                <a:srgbClr val="00008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1800" dirty="0">
                      <a:solidFill>
                        <a:srgbClr val="000083"/>
                      </a:solidFill>
                    </a:rPr>
                    <a:t> maps</a:t>
                  </a:r>
                </a:p>
              </p:txBody>
            </p:sp>
          </mc:Choice>
          <mc:Fallback xmlns="">
            <p:sp>
              <p:nvSpPr>
                <p:cNvPr id="28" name="Rechteck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042835" y="3972883"/>
                  <a:ext cx="1256711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9836" t="-4167" r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" name="Gerader Verbinder 2"/>
          <p:cNvCxnSpPr/>
          <p:nvPr/>
        </p:nvCxnSpPr>
        <p:spPr>
          <a:xfrm flipH="1">
            <a:off x="3846493" y="3274231"/>
            <a:ext cx="4589089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841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401" y="823963"/>
            <a:ext cx="8834557" cy="1945681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AWESOME: Results T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Inhaltsplatzhalter 137"/>
          <p:cNvSpPr txBox="1">
            <a:spLocks/>
          </p:cNvSpPr>
          <p:nvPr/>
        </p:nvSpPr>
        <p:spPr bwMode="auto">
          <a:xfrm>
            <a:off x="609600" y="2955890"/>
            <a:ext cx="8077200" cy="160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94" tIns="38097" rIns="76194" bIns="38097" numCol="1" anchor="t" anchorCtr="0" compatLnSpc="1">
            <a:prstTxWarp prst="textNoShape">
              <a:avLst/>
            </a:prstTxWarp>
          </a:bodyPr>
          <a:lstStyle>
            <a:lvl1pPr marL="285728" indent="-285728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19075" indent="-238105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952424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333393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1714362" indent="-190484" algn="l" defTabSz="38097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09533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30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272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240" indent="-190484" algn="l" defTabSz="38097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 smtClean="0"/>
              <a:t>Spin-Echo Decay of a single WM voxel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32-Ch-Head Coil 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00B050"/>
                </a:solidFill>
              </a:rPr>
              <a:t>Body Coil </a:t>
            </a:r>
            <a:r>
              <a:rPr lang="en-US" dirty="0" smtClean="0"/>
              <a:t>noise </a:t>
            </a:r>
            <a:r>
              <a:rPr lang="en-US" dirty="0" smtClean="0">
                <a:sym typeface="Wingdings" panose="05000000000000000000" pitchFamily="2" charset="2"/>
              </a:rPr>
              <a:t> single exponential fits differ from reference</a:t>
            </a:r>
            <a:r>
              <a:rPr lang="en-US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0303FF"/>
                </a:solidFill>
              </a:rPr>
              <a:t>Body Coil + AWESOME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fits almost identical compared to reference</a:t>
            </a:r>
            <a:endParaRPr lang="en-US" dirty="0" smtClean="0">
              <a:solidFill>
                <a:srgbClr val="0303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09729" y="2634845"/>
            <a:ext cx="1004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TE / ms</a:t>
            </a:r>
          </a:p>
        </p:txBody>
      </p:sp>
      <p:sp>
        <p:nvSpPr>
          <p:cNvPr id="10" name="Textfeld 9"/>
          <p:cNvSpPr txBox="1"/>
          <p:nvPr/>
        </p:nvSpPr>
        <p:spPr>
          <a:xfrm rot="16200000">
            <a:off x="-1097783" y="1580187"/>
            <a:ext cx="2474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Normalized Signal Intensity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13787" y="1012668"/>
            <a:ext cx="1004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dirty="0" smtClean="0">
                <a:latin typeface="Verdana"/>
                <a:cs typeface="Verdana"/>
              </a:rPr>
              <a:t>Fits only</a:t>
            </a:r>
          </a:p>
        </p:txBody>
      </p:sp>
    </p:spTree>
    <p:extLst>
      <p:ext uri="{BB962C8B-B14F-4D97-AF65-F5344CB8AC3E}">
        <p14:creationId xmlns:p14="http://schemas.microsoft.com/office/powerpoint/2010/main" val="2834771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Background: MR Signal Properties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9496"/>
            <a:ext cx="8229600" cy="3048656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>Exploited properties of MR signals in the presented application: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Predictability of signal phase enables phase corrections</a:t>
            </a:r>
            <a:br>
              <a:rPr lang="en-US" dirty="0" smtClean="0"/>
            </a:br>
            <a:r>
              <a:rPr lang="en-US" dirty="0" smtClean="0"/>
              <a:t>to achieve phase coherence of MR images</a:t>
            </a:r>
            <a:br>
              <a:rPr lang="en-US" dirty="0" smtClean="0"/>
            </a:br>
            <a:r>
              <a:rPr lang="en-US" dirty="0" smtClean="0"/>
              <a:t>across an image series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Knowledge on differences in distribution of MR data</a:t>
            </a:r>
            <a:br>
              <a:rPr lang="en-US" dirty="0" smtClean="0"/>
            </a:br>
            <a:r>
              <a:rPr lang="en-US" dirty="0" smtClean="0"/>
              <a:t>allow for characterization of data, e.g. into noise and meaningful signals in image and wavelet space likewise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199" y="4508939"/>
            <a:ext cx="8511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/>
              <a:t>[5</a:t>
            </a:r>
            <a:r>
              <a:rPr lang="de-DE" sz="1200" dirty="0" smtClean="0"/>
              <a:t>] Dekker, A.J. den; </a:t>
            </a:r>
            <a:r>
              <a:rPr lang="de-DE" sz="1200" dirty="0" err="1" smtClean="0"/>
              <a:t>Sijbers</a:t>
            </a:r>
            <a:r>
              <a:rPr lang="de-DE" sz="1200" dirty="0" smtClean="0"/>
              <a:t>, J.; </a:t>
            </a:r>
            <a:r>
              <a:rPr lang="de-DE" sz="1200" i="1" dirty="0" smtClean="0"/>
              <a:t>Phys. Med.</a:t>
            </a:r>
            <a:r>
              <a:rPr lang="de-DE" sz="1200" dirty="0" smtClean="0"/>
              <a:t> (2014)</a:t>
            </a:r>
            <a:endParaRPr lang="en-US" sz="1200" dirty="0" err="1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00390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dirty="0" smtClean="0"/>
              <a:t>AWESOME </a:t>
            </a:r>
            <a:r>
              <a:rPr lang="en-US" dirty="0"/>
              <a:t>effectively reduces noise, as visible in the reduced SSDs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/>
              <a:t>Main features, that need no improvement, stay untouched by exclusion from averaging via the transfer function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/>
              <a:t>Hidden features are restored via approximation of rescaling factors, as observed in the increased correlation coefficient and improved fit error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1321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AWESOME </a:t>
            </a:r>
            <a:r>
              <a:rPr lang="en-US" dirty="0" smtClean="0"/>
              <a:t>for Gaussian noise delivers good results also for partially non-Gaussian noise. The presented pipeline can be used as a basis version for application and modification.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Modifications to AWESOME for non-Gaussian noise may be performed individually…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55571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7" name="Inhaltsplatzhalter 137"/>
          <p:cNvSpPr>
            <a:spLocks noGrp="1"/>
          </p:cNvSpPr>
          <p:nvPr>
            <p:ph idx="1"/>
          </p:nvPr>
        </p:nvSpPr>
        <p:spPr>
          <a:xfrm>
            <a:off x="457200" y="1010742"/>
            <a:ext cx="8229600" cy="339447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dirty="0" smtClean="0"/>
              <a:t>AWESOME should be investigated on experiments of repetitive imaging: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err="1" smtClean="0"/>
              <a:t>qMTI</a:t>
            </a:r>
            <a:r>
              <a:rPr lang="en-US" dirty="0" smtClean="0"/>
              <a:t> and CEST (in progress)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fMRI, where imaging of the brain is repetitively performed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Other experiment, in which image data are repetitively recorded as a function of time, e.g., in perfusion imaging with ASL or DSC techniques, blood volume mapping by VASO, …</a:t>
            </a:r>
          </a:p>
        </p:txBody>
      </p:sp>
    </p:spTree>
    <p:extLst>
      <p:ext uri="{BB962C8B-B14F-4D97-AF65-F5344CB8AC3E}">
        <p14:creationId xmlns:p14="http://schemas.microsoft.com/office/powerpoint/2010/main" val="40700112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32977" y="953089"/>
            <a:ext cx="4972756" cy="3237322"/>
          </a:xfrm>
        </p:spPr>
        <p:txBody>
          <a:bodyPr/>
          <a:lstStyle/>
          <a:p>
            <a:pPr algn="ctr"/>
            <a:endParaRPr lang="de-DE" sz="2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DE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de-DE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de-DE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DE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de-DE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</a:t>
            </a:r>
            <a:r>
              <a:rPr lang="de-DE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feld 1"/>
          <p:cNvSpPr txBox="1">
            <a:spLocks noChangeArrowheads="1"/>
          </p:cNvSpPr>
          <p:nvPr/>
        </p:nvSpPr>
        <p:spPr bwMode="auto">
          <a:xfrm>
            <a:off x="4315357" y="2943475"/>
            <a:ext cx="4608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Aft>
                <a:spcPts val="1200"/>
              </a:spcAft>
            </a:pPr>
            <a:r>
              <a:rPr lang="en-US" sz="1400" b="1" dirty="0" smtClean="0">
                <a:cs typeface="Arial" pitchFamily="34" charset="0"/>
              </a:rPr>
              <a:t>Acknowledgements:</a:t>
            </a:r>
          </a:p>
          <a:p>
            <a:pPr algn="just" eaLnBrk="1" hangingPunct="1">
              <a:spcAft>
                <a:spcPts val="1200"/>
              </a:spcAft>
            </a:pPr>
            <a:r>
              <a:rPr lang="en-US" sz="1400" dirty="0" smtClean="0">
                <a:cs typeface="Arial" pitchFamily="34" charset="0"/>
              </a:rPr>
              <a:t>Funded by </a:t>
            </a:r>
            <a:r>
              <a:rPr lang="en-US" sz="1400" dirty="0">
                <a:cs typeface="Arial" pitchFamily="34" charset="0"/>
              </a:rPr>
              <a:t>the Helmholtz Alliance ICEMED—Imaging and Curing Environmental Metabolic </a:t>
            </a:r>
            <a:r>
              <a:rPr lang="en-US" sz="1400" dirty="0" smtClean="0">
                <a:cs typeface="Arial" pitchFamily="34" charset="0"/>
              </a:rPr>
              <a:t>Diseases.</a:t>
            </a:r>
          </a:p>
        </p:txBody>
      </p:sp>
    </p:spTree>
    <p:extLst>
      <p:ext uri="{BB962C8B-B14F-4D97-AF65-F5344CB8AC3E}">
        <p14:creationId xmlns:p14="http://schemas.microsoft.com/office/powerpoint/2010/main" val="30050218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8951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6"/>
                </a:solidFill>
              </a:rPr>
              <a:t>C</a:t>
            </a:r>
            <a:r>
              <a:rPr lang="en-US" dirty="0" smtClean="0">
                <a:solidFill>
                  <a:schemeClr val="accent6"/>
                </a:solidFill>
              </a:rPr>
              <a:t>ombining advantages </a:t>
            </a:r>
            <a:r>
              <a:rPr lang="en-US" dirty="0" smtClean="0"/>
              <a:t>from two common approaches: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Averaging via repetitions: “lossless” SNR improvement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Wavelet de-noising via thresholding: Enhanced separation/characterization of data into noise or meaningful information in the wavelet space</a:t>
            </a:r>
          </a:p>
        </p:txBody>
      </p:sp>
    </p:spTree>
    <p:extLst>
      <p:ext uri="{BB962C8B-B14F-4D97-AF65-F5344CB8AC3E}">
        <p14:creationId xmlns:p14="http://schemas.microsoft.com/office/powerpoint/2010/main" val="3260879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8951"/>
            <a:ext cx="8229600" cy="3394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/>
                </a:solidFill>
              </a:rPr>
              <a:t>Avoiding disadvantages</a:t>
            </a:r>
            <a:r>
              <a:rPr lang="en-US" dirty="0" smtClean="0"/>
              <a:t> of two common approaches: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Averaging via repetitions: Necessity for repetitions of experiments under identical conditions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Wavelet de-noising via thresholding: Loss of small meaningful information hidden in the noise background.</a:t>
            </a:r>
          </a:p>
        </p:txBody>
      </p:sp>
    </p:spTree>
    <p:extLst>
      <p:ext uri="{BB962C8B-B14F-4D97-AF65-F5344CB8AC3E}">
        <p14:creationId xmlns:p14="http://schemas.microsoft.com/office/powerpoint/2010/main" val="5777656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Example: Pulsed MT Imaging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1"/>
                <a:ext cx="8229600" cy="3394472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/>
                  <a:t>Experiment on a post mortem marmoset </a:t>
                </a:r>
                <a:r>
                  <a:rPr lang="en-US" dirty="0"/>
                  <a:t>@ 3T </a:t>
                </a:r>
                <a:r>
                  <a:rPr lang="en-US" dirty="0" smtClean="0"/>
                  <a:t>(</a:t>
                </a:r>
                <a:r>
                  <a:rPr lang="en-US" cap="small" dirty="0" smtClean="0"/>
                  <a:t>Bruker </a:t>
                </a:r>
                <a:r>
                  <a:rPr lang="en-US" cap="small" dirty="0" err="1" smtClean="0"/>
                  <a:t>MedSpec</a:t>
                </a:r>
                <a:r>
                  <a:rPr lang="en-US" cap="small" dirty="0" smtClean="0"/>
                  <a:t> 30/100</a:t>
                </a:r>
                <a:r>
                  <a:rPr lang="en-US" dirty="0" smtClean="0"/>
                  <a:t>); CP transceiver coil.</a:t>
                </a:r>
                <a:r>
                  <a:rPr lang="en-US" baseline="30000" dirty="0" smtClean="0"/>
                  <a:t>[6]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dirty="0" smtClean="0"/>
                  <a:t>3D </a:t>
                </a:r>
                <a:r>
                  <a:rPr lang="en-US" dirty="0"/>
                  <a:t>MT-prepared </a:t>
                </a:r>
                <a:r>
                  <a:rPr lang="en-US" dirty="0" smtClean="0"/>
                  <a:t>GRE </a:t>
                </a:r>
                <a:r>
                  <a:rPr lang="en-US" dirty="0"/>
                  <a:t>acquisitions </a:t>
                </a:r>
                <a:r>
                  <a:rPr lang="en-US" dirty="0" smtClean="0"/>
                  <a:t>(38 combinations from 11 off-resonance frequencies, 0.25-50 kHz; 7 </a:t>
                </a:r>
                <a:r>
                  <a:rPr lang="en-US" dirty="0"/>
                  <a:t>MT pulse </a:t>
                </a:r>
                <a:r>
                  <a:rPr lang="en-US" dirty="0" smtClean="0"/>
                  <a:t>amplitudes, 0.6-7068 rad/s; NA=6-16); 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map </a:t>
                </a:r>
                <a:r>
                  <a:rPr lang="en-US" dirty="0"/>
                  <a:t>to correct off-resonance frequencies in the MT parameter estimation.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r>
                  <a:rPr lang="en-US" dirty="0" smtClean="0"/>
                  <a:t> map.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dirty="0" smtClean="0"/>
                  <a:t>Quantitative analysis for determining MT parameters.</a:t>
                </a:r>
                <a:r>
                  <a:rPr lang="en-US" baseline="30000" dirty="0" smtClean="0"/>
                  <a:t> [7]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00151"/>
                <a:ext cx="8229600" cy="3394472"/>
              </a:xfrm>
              <a:blipFill rotWithShape="0">
                <a:blip r:embed="rId2"/>
                <a:stretch>
                  <a:fillRect l="-667" t="-12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57200" y="4529383"/>
            <a:ext cx="7380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 smtClean="0"/>
              <a:t>[6] </a:t>
            </a:r>
            <a:r>
              <a:rPr lang="en-US" sz="1100" dirty="0"/>
              <a:t>R. Müller, </a:t>
            </a:r>
            <a:r>
              <a:rPr lang="en-US" sz="1100" i="1" dirty="0"/>
              <a:t>Proc. ISMRM</a:t>
            </a:r>
            <a:r>
              <a:rPr lang="en-US" sz="1100" dirty="0"/>
              <a:t> 21:4366, </a:t>
            </a:r>
            <a:r>
              <a:rPr lang="en-US" sz="1100" dirty="0" smtClean="0"/>
              <a:t>2013. [7] </a:t>
            </a:r>
            <a:r>
              <a:rPr lang="en-US" sz="1100" dirty="0"/>
              <a:t>D.K. Müller, A. </a:t>
            </a:r>
            <a:r>
              <a:rPr lang="en-US" sz="1100" dirty="0" err="1"/>
              <a:t>Pampel</a:t>
            </a:r>
            <a:r>
              <a:rPr lang="en-US" sz="1100" dirty="0"/>
              <a:t>, H.E. </a:t>
            </a:r>
            <a:r>
              <a:rPr lang="en-US" sz="1100" dirty="0" err="1"/>
              <a:t>Möller</a:t>
            </a:r>
            <a:r>
              <a:rPr lang="en-US" sz="1100" dirty="0"/>
              <a:t>. </a:t>
            </a:r>
            <a:r>
              <a:rPr lang="en-US" sz="1100" i="1" dirty="0"/>
              <a:t>J. </a:t>
            </a:r>
            <a:r>
              <a:rPr lang="en-US" sz="1100" i="1" dirty="0" err="1"/>
              <a:t>Magn</a:t>
            </a:r>
            <a:r>
              <a:rPr lang="en-US" sz="1100" i="1" dirty="0"/>
              <a:t>. </a:t>
            </a:r>
            <a:r>
              <a:rPr lang="en-US" sz="1100" i="1" dirty="0" err="1"/>
              <a:t>Reson</a:t>
            </a:r>
            <a:r>
              <a:rPr lang="en-US" sz="1100" i="1" dirty="0"/>
              <a:t>.</a:t>
            </a:r>
            <a:r>
              <a:rPr lang="en-US" sz="1100" dirty="0"/>
              <a:t> 230: 88 (2013</a:t>
            </a:r>
            <a:r>
              <a:rPr lang="en-US" sz="1100" dirty="0" smtClean="0"/>
              <a:t>).</a:t>
            </a:r>
            <a:endParaRPr lang="en-US" sz="11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80801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PI_General">
  <a:themeElements>
    <a:clrScheme name="General">
      <a:dk1>
        <a:srgbClr val="000000"/>
      </a:dk1>
      <a:lt1>
        <a:srgbClr val="FFFFFF"/>
      </a:lt1>
      <a:dk2>
        <a:srgbClr val="1A3ABA"/>
      </a:dk2>
      <a:lt2>
        <a:srgbClr val="C0C0C0"/>
      </a:lt2>
      <a:accent1>
        <a:srgbClr val="859DDE"/>
      </a:accent1>
      <a:accent2>
        <a:srgbClr val="4D65C1"/>
      </a:accent2>
      <a:accent3>
        <a:srgbClr val="C2CEF3"/>
      </a:accent3>
      <a:accent4>
        <a:srgbClr val="0080FF"/>
      </a:accent4>
      <a:accent5>
        <a:srgbClr val="E6B34C"/>
      </a:accent5>
      <a:accent6>
        <a:srgbClr val="FF4C4C"/>
      </a:accent6>
      <a:hlink>
        <a:srgbClr val="6CB5B5"/>
      </a:hlink>
      <a:folHlink>
        <a:srgbClr val="939A8F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9525">
          <a:solidFill>
            <a:schemeClr val="bg2"/>
          </a:solidFill>
          <a:miter lim="800000"/>
          <a:headEnd/>
          <a:tailEnd/>
        </a:ln>
        <a:effectLst/>
      </a:spPr>
      <a:bodyPr wrap="none" anchor="ctr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spcAft>
            <a:spcPts val="1200"/>
          </a:spcAft>
          <a:defRPr sz="2200" dirty="0" err="1" smtClean="0"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A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2178</TotalTime>
  <Words>2609</Words>
  <Application>Microsoft Office PowerPoint</Application>
  <PresentationFormat>Bildschirmpräsentation (16:9)</PresentationFormat>
  <Paragraphs>375</Paragraphs>
  <Slides>63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63</vt:i4>
      </vt:variant>
    </vt:vector>
  </HeadingPairs>
  <TitlesOfParts>
    <vt:vector size="75" baseType="lpstr">
      <vt:lpstr>ＭＳ Ｐゴシック</vt:lpstr>
      <vt:lpstr>ＭＳ Ｐゴシック</vt:lpstr>
      <vt:lpstr>Arial</vt:lpstr>
      <vt:lpstr>Calibri</vt:lpstr>
      <vt:lpstr>Cambria Math</vt:lpstr>
      <vt:lpstr>Times New Roman</vt:lpstr>
      <vt:lpstr>Verdana</vt:lpstr>
      <vt:lpstr>Verdana (Textkörper)</vt:lpstr>
      <vt:lpstr>Wingdings</vt:lpstr>
      <vt:lpstr>ヒラギノ角ゴ Pro W3</vt:lpstr>
      <vt:lpstr>MPI_General</vt:lpstr>
      <vt:lpstr>AP</vt:lpstr>
      <vt:lpstr>Adaptive Averaging of Non-Identical Image Series in the Wavelet Space</vt:lpstr>
      <vt:lpstr>Overview: Adaptive Wavelet-based Enhancement of Signal Over Multiple Experiments (AWESOME)</vt:lpstr>
      <vt:lpstr>Background: Discrete Wavelet Transformation (DWT)</vt:lpstr>
      <vt:lpstr>Background: Discrete Wavelet Transformation (DWT)</vt:lpstr>
      <vt:lpstr>Background: Discrete Wavelet Transformation (DWT)</vt:lpstr>
      <vt:lpstr>Background: MR Signal Properties</vt:lpstr>
      <vt:lpstr>Purpose of this Work</vt:lpstr>
      <vt:lpstr>Purpose of this Work</vt:lpstr>
      <vt:lpstr>Application Example: Pulsed MT Imaging</vt:lpstr>
      <vt:lpstr>AWESOME: Step 1 - Input</vt:lpstr>
      <vt:lpstr>AWESOME: Step 2 – Registration and Phase Correction</vt:lpstr>
      <vt:lpstr>AWESOME: Step 3 – Signal Phase Analysis</vt:lpstr>
      <vt:lpstr>AWESOME: Step 4 – Modeling 2D Classifier/Filter Function (Transfer Function)</vt:lpstr>
      <vt:lpstr>AWESOME: Step 4 – Modeling 2D Classifier/Filter Function (Transfer Function)</vt:lpstr>
      <vt:lpstr>AWESOME: Step 4 – Modeling 2D Classifier/Filter Function (Transfer Function)</vt:lpstr>
      <vt:lpstr>AWESOME: Step 4 – Modeling 2D Classifier/Filter Function (Transfer Function)</vt:lpstr>
      <vt:lpstr>AWESOME: Step 4 – Modeling 2D Classifier/Filter Function (Transfer Function)</vt:lpstr>
      <vt:lpstr>AWESOME: Step 4 – Modeling 2D Classifier/Filter Function (Transfer Function)</vt:lpstr>
      <vt:lpstr>AWESOME: Step 5 – Wavelet Decomposition</vt:lpstr>
      <vt:lpstr>AWESOME: Step 5 – Wavelet Decomposition</vt:lpstr>
      <vt:lpstr>AWESOME: Step 5 – Wavelet Decomposition</vt:lpstr>
      <vt:lpstr>AWESOME: Step 5 – Wavelet Decomposition</vt:lpstr>
      <vt:lpstr>AWESOME: Step 6 – Averaging Wavelet-Representations</vt:lpstr>
      <vt:lpstr>AWESOME: Step 7a – Analysis of Wavelet-Representations</vt:lpstr>
      <vt:lpstr>AWESOME: Step 7b – Analysis of Wavelet-Representations</vt:lpstr>
      <vt:lpstr>AWESOME: Step 7b – Analysis of Wavelet-Representations</vt:lpstr>
      <vt:lpstr>AWESOME: Step 8 – Applying Transfer Function</vt:lpstr>
      <vt:lpstr>AWESOME: Step 8 – Applying Transfer Function</vt:lpstr>
      <vt:lpstr>AWESOME: Step 9 – Calculating Scaling Factors</vt:lpstr>
      <vt:lpstr>AWESOME: Step 9 – Calculating Scaling Factors</vt:lpstr>
      <vt:lpstr>AWESOME: Step 9 – Calculating Scaling Factors</vt:lpstr>
      <vt:lpstr>AWESOME: Step 10 – Calculating De-Noised Wavelet-Representations</vt:lpstr>
      <vt:lpstr>AWESOME: Step 10 – Calculating De-Noised Wavelet-Representations</vt:lpstr>
      <vt:lpstr>AWESOME: Step 10 – Calculating De-Noised Wavelet-Representations</vt:lpstr>
      <vt:lpstr>AWESOME: Step 10 – Calculating De-Noised Wavelet-Representations</vt:lpstr>
      <vt:lpstr>AWESOME: Step 11 – Wavelet Reconstruction and Post-Processing</vt:lpstr>
      <vt:lpstr>AWESOME: Step 11 – Wavelet Reconstruction and Post-Processing</vt:lpstr>
      <vt:lpstr>AWESOME: Optional Modifications</vt:lpstr>
      <vt:lpstr>AWESOME: Optional Modifications</vt:lpstr>
      <vt:lpstr>AWESOME: Optional Modifications</vt:lpstr>
      <vt:lpstr>AWESOME: Optional Modifications</vt:lpstr>
      <vt:lpstr>AWESOME: Optional Modifications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qMTI</vt:lpstr>
      <vt:lpstr>AWESOME: Results T2</vt:lpstr>
      <vt:lpstr>AWESOME: Results T2</vt:lpstr>
      <vt:lpstr>AWESOME: Results T2</vt:lpstr>
      <vt:lpstr>AWESOME: Results T2</vt:lpstr>
      <vt:lpstr>Conclusion</vt:lpstr>
      <vt:lpstr>Conclusion</vt:lpstr>
      <vt:lpstr>Outlook</vt:lpstr>
      <vt:lpstr>PowerPoint-Präsentation</vt:lpstr>
    </vt:vector>
  </TitlesOfParts>
  <Company>MPI for Human Cognitive and Brain Sciences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of Parameters from Sparsely Sampled in-vivo Magnetization Transfer Data Using Artificial Neural Networks</dc:title>
  <dc:creator>MRT</dc:creator>
  <cp:lastModifiedBy>Henrik M</cp:lastModifiedBy>
  <cp:revision>389</cp:revision>
  <cp:lastPrinted>2014-05-06T13:40:12Z</cp:lastPrinted>
  <dcterms:created xsi:type="dcterms:W3CDTF">2013-03-20T11:53:59Z</dcterms:created>
  <dcterms:modified xsi:type="dcterms:W3CDTF">2015-05-27T12:26:56Z</dcterms:modified>
</cp:coreProperties>
</file>