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</p:sldIdLst>
  <p:sldSz cx="32042100" cy="45262800"/>
  <p:notesSz cx="9875838" cy="1430337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F10F"/>
    <a:srgbClr val="99CCFF"/>
    <a:srgbClr val="B7FBCE"/>
    <a:srgbClr val="EAEAEA"/>
    <a:srgbClr val="CCEC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499" autoAdjust="0"/>
  </p:normalViewPr>
  <p:slideViewPr>
    <p:cSldViewPr>
      <p:cViewPr>
        <p:scale>
          <a:sx n="20" d="100"/>
          <a:sy n="20" d="100"/>
        </p:scale>
        <p:origin x="-1776" y="360"/>
      </p:cViewPr>
      <p:guideLst>
        <p:guide orient="horz" pos="28511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tbr\My%20Documents\TB_Montage\Veroeffentlichungen\2010%20Soft%20Porto\2010%20Soft%20Porto_12-9-2010\Poster\Abweichungen%20M1%20und%20M5%20auf%20MST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kumente%20und%20Einstellungen\tbr\Eigene%20Dateien\TBR\2010%20Soft%20Porto\Poster\Sichtbarkeit%20Refpunkte%20im%20MST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title>
      <c:tx>
        <c:rich>
          <a:bodyPr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400"/>
              <a:t>Deviation of Coil Reference Points of the first two Modules</a:t>
            </a:r>
          </a:p>
        </c:rich>
      </c:tx>
      <c:layout>
        <c:manualLayout>
          <c:xMode val="edge"/>
          <c:yMode val="edge"/>
          <c:x val="0.27216247137549227"/>
          <c:y val="1.615599519852848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6.312900274473926E-2"/>
          <c:y val="9.0604026845637814E-2"/>
          <c:w val="0.92772186642269117"/>
          <c:h val="0.7651006711409396"/>
        </c:manualLayout>
      </c:layout>
      <c:barChart>
        <c:barDir val="col"/>
        <c:grouping val="stacked"/>
        <c:ser>
          <c:idx val="0"/>
          <c:order val="0"/>
          <c:tx>
            <c:v>Comp to optimized Co-ord.</c:v>
          </c:tx>
          <c:spPr>
            <a:noFill/>
            <a:ln w="25400">
              <a:noFill/>
            </a:ln>
          </c:spPr>
          <c:cat>
            <c:strRef>
              <c:f>Alles!$K$3:$K$165</c:f>
              <c:strCache>
                <c:ptCount val="162"/>
                <c:pt idx="0">
                  <c:v>AAB21</c:v>
                </c:pt>
                <c:pt idx="1">
                  <c:v>AAB21</c:v>
                </c:pt>
                <c:pt idx="5">
                  <c:v>AAB29</c:v>
                </c:pt>
                <c:pt idx="6">
                  <c:v>AAB29</c:v>
                </c:pt>
                <c:pt idx="10">
                  <c:v>AAB28</c:v>
                </c:pt>
                <c:pt idx="11">
                  <c:v>AAB28</c:v>
                </c:pt>
                <c:pt idx="15">
                  <c:v>AAB27</c:v>
                </c:pt>
                <c:pt idx="16">
                  <c:v>AAB27</c:v>
                </c:pt>
                <c:pt idx="20">
                  <c:v>AAB25</c:v>
                </c:pt>
                <c:pt idx="21">
                  <c:v>AAB25</c:v>
                </c:pt>
                <c:pt idx="25">
                  <c:v>AAC52</c:v>
                </c:pt>
                <c:pt idx="26">
                  <c:v>AAC52</c:v>
                </c:pt>
                <c:pt idx="30">
                  <c:v>AAC11</c:v>
                </c:pt>
                <c:pt idx="31">
                  <c:v>AAC11</c:v>
                </c:pt>
                <c:pt idx="35">
                  <c:v>AAD20</c:v>
                </c:pt>
                <c:pt idx="36">
                  <c:v>AAD20</c:v>
                </c:pt>
                <c:pt idx="40">
                  <c:v>AAB11</c:v>
                </c:pt>
                <c:pt idx="41">
                  <c:v>AAB11</c:v>
                </c:pt>
                <c:pt idx="45">
                  <c:v>AAB52</c:v>
                </c:pt>
                <c:pt idx="46">
                  <c:v>AAB52</c:v>
                </c:pt>
                <c:pt idx="50">
                  <c:v>AAB23</c:v>
                </c:pt>
                <c:pt idx="51">
                  <c:v>AAB23</c:v>
                </c:pt>
                <c:pt idx="55">
                  <c:v>AAB54</c:v>
                </c:pt>
                <c:pt idx="56">
                  <c:v>AAB54</c:v>
                </c:pt>
                <c:pt idx="60">
                  <c:v>AAB35</c:v>
                </c:pt>
                <c:pt idx="61">
                  <c:v>AAB35</c:v>
                </c:pt>
                <c:pt idx="65">
                  <c:v>AAC53</c:v>
                </c:pt>
                <c:pt idx="66">
                  <c:v>AAC53</c:v>
                </c:pt>
                <c:pt idx="70">
                  <c:v>AAC14</c:v>
                </c:pt>
                <c:pt idx="71">
                  <c:v>AAC14</c:v>
                </c:pt>
                <c:pt idx="75">
                  <c:v>AAD21</c:v>
                </c:pt>
                <c:pt idx="76">
                  <c:v>AAD21</c:v>
                </c:pt>
                <c:pt idx="85">
                  <c:v>AAB40</c:v>
                </c:pt>
                <c:pt idx="86">
                  <c:v>AAB40</c:v>
                </c:pt>
                <c:pt idx="90">
                  <c:v>AAB19</c:v>
                </c:pt>
                <c:pt idx="91">
                  <c:v>AAB19</c:v>
                </c:pt>
                <c:pt idx="95">
                  <c:v>AAB18</c:v>
                </c:pt>
                <c:pt idx="96">
                  <c:v>AAB18</c:v>
                </c:pt>
                <c:pt idx="100">
                  <c:v>AAB24</c:v>
                </c:pt>
                <c:pt idx="101">
                  <c:v>AAB24</c:v>
                </c:pt>
                <c:pt idx="105">
                  <c:v>AAB55</c:v>
                </c:pt>
                <c:pt idx="106">
                  <c:v>AAB55</c:v>
                </c:pt>
                <c:pt idx="110">
                  <c:v>AAC12</c:v>
                </c:pt>
                <c:pt idx="111">
                  <c:v>AAC12</c:v>
                </c:pt>
                <c:pt idx="115">
                  <c:v>AAC54</c:v>
                </c:pt>
                <c:pt idx="116">
                  <c:v>AAC54</c:v>
                </c:pt>
                <c:pt idx="120">
                  <c:v>AAD10</c:v>
                </c:pt>
                <c:pt idx="121">
                  <c:v>AAD10</c:v>
                </c:pt>
                <c:pt idx="125">
                  <c:v>AAB51</c:v>
                </c:pt>
                <c:pt idx="126">
                  <c:v>AAB51</c:v>
                </c:pt>
                <c:pt idx="130">
                  <c:v>AAB22</c:v>
                </c:pt>
                <c:pt idx="131">
                  <c:v>AAB22</c:v>
                </c:pt>
                <c:pt idx="135">
                  <c:v>AAB13</c:v>
                </c:pt>
                <c:pt idx="136">
                  <c:v>AAB13</c:v>
                </c:pt>
                <c:pt idx="140">
                  <c:v>AAB17</c:v>
                </c:pt>
                <c:pt idx="141">
                  <c:v>AAB17</c:v>
                </c:pt>
                <c:pt idx="145">
                  <c:v>AAB45</c:v>
                </c:pt>
                <c:pt idx="146">
                  <c:v>AAB45</c:v>
                </c:pt>
                <c:pt idx="150">
                  <c:v>AAC13</c:v>
                </c:pt>
                <c:pt idx="151">
                  <c:v>AAC13</c:v>
                </c:pt>
                <c:pt idx="155">
                  <c:v>AAC51</c:v>
                </c:pt>
                <c:pt idx="156">
                  <c:v>AAC51</c:v>
                </c:pt>
                <c:pt idx="160">
                  <c:v>AAD11</c:v>
                </c:pt>
                <c:pt idx="161">
                  <c:v>AAD11</c:v>
                </c:pt>
              </c:strCache>
            </c:strRef>
          </c:cat>
          <c:val>
            <c:numRef>
              <c:f>Alles!$M$3:$M$165</c:f>
              <c:numCache>
                <c:formatCode>0.000</c:formatCode>
                <c:ptCount val="163"/>
                <c:pt idx="0">
                  <c:v>0.21000000000000005</c:v>
                </c:pt>
                <c:pt idx="1">
                  <c:v>2.8250535611694918</c:v>
                </c:pt>
                <c:pt idx="5">
                  <c:v>0.4</c:v>
                </c:pt>
                <c:pt idx="6">
                  <c:v>3.3294355482849882</c:v>
                </c:pt>
                <c:pt idx="10">
                  <c:v>0.34000000000000014</c:v>
                </c:pt>
                <c:pt idx="11">
                  <c:v>2.0764367109751647</c:v>
                </c:pt>
                <c:pt idx="15">
                  <c:v>1.1000000000000001</c:v>
                </c:pt>
                <c:pt idx="16">
                  <c:v>2.5396449398315633</c:v>
                </c:pt>
                <c:pt idx="20">
                  <c:v>0.9</c:v>
                </c:pt>
                <c:pt idx="21">
                  <c:v>1.8038345267794558</c:v>
                </c:pt>
                <c:pt idx="25">
                  <c:v>0.5</c:v>
                </c:pt>
                <c:pt idx="26">
                  <c:v>3.2195609099883034</c:v>
                </c:pt>
                <c:pt idx="30">
                  <c:v>0.8</c:v>
                </c:pt>
                <c:pt idx="31">
                  <c:v>2.983791590933389</c:v>
                </c:pt>
                <c:pt idx="35">
                  <c:v>0.4</c:v>
                </c:pt>
                <c:pt idx="36">
                  <c:v>0.61927716290838164</c:v>
                </c:pt>
                <c:pt idx="40">
                  <c:v>0.23</c:v>
                </c:pt>
                <c:pt idx="41">
                  <c:v>2.8197735724698401</c:v>
                </c:pt>
                <c:pt idx="45">
                  <c:v>0.44000000000000011</c:v>
                </c:pt>
                <c:pt idx="46">
                  <c:v>3.5670160376883744</c:v>
                </c:pt>
                <c:pt idx="50">
                  <c:v>0.84000000000000019</c:v>
                </c:pt>
                <c:pt idx="51">
                  <c:v>2.99005487924043</c:v>
                </c:pt>
                <c:pt idx="55">
                  <c:v>0.8</c:v>
                </c:pt>
                <c:pt idx="56">
                  <c:v>3.4145495886170587</c:v>
                </c:pt>
                <c:pt idx="60">
                  <c:v>0.8</c:v>
                </c:pt>
                <c:pt idx="61">
                  <c:v>3.2719772685796</c:v>
                </c:pt>
                <c:pt idx="65">
                  <c:v>0.9</c:v>
                </c:pt>
                <c:pt idx="66">
                  <c:v>2.785246488194812</c:v>
                </c:pt>
                <c:pt idx="70">
                  <c:v>0.70000000000000018</c:v>
                </c:pt>
                <c:pt idx="71">
                  <c:v>3.9984371947047324</c:v>
                </c:pt>
                <c:pt idx="75">
                  <c:v>0.6000000000000002</c:v>
                </c:pt>
                <c:pt idx="76">
                  <c:v>3.0095928053060201</c:v>
                </c:pt>
                <c:pt idx="85">
                  <c:v>0.34000000000000014</c:v>
                </c:pt>
                <c:pt idx="86">
                  <c:v>2.4945951575355871</c:v>
                </c:pt>
                <c:pt idx="90">
                  <c:v>0.45</c:v>
                </c:pt>
                <c:pt idx="91">
                  <c:v>2.4690164033476973</c:v>
                </c:pt>
                <c:pt idx="95">
                  <c:v>0.35000000000000009</c:v>
                </c:pt>
                <c:pt idx="96">
                  <c:v>2.9763442341234643</c:v>
                </c:pt>
                <c:pt idx="100">
                  <c:v>0.5</c:v>
                </c:pt>
                <c:pt idx="101">
                  <c:v>1.6849436192347802</c:v>
                </c:pt>
                <c:pt idx="105">
                  <c:v>0.58000000000000018</c:v>
                </c:pt>
                <c:pt idx="106">
                  <c:v>2.0580634101018354</c:v>
                </c:pt>
                <c:pt idx="110">
                  <c:v>0.33000000000000013</c:v>
                </c:pt>
                <c:pt idx="111">
                  <c:v>2.3187962394311397</c:v>
                </c:pt>
                <c:pt idx="115">
                  <c:v>0.77</c:v>
                </c:pt>
                <c:pt idx="116">
                  <c:v>2.8114419787717466</c:v>
                </c:pt>
                <c:pt idx="120">
                  <c:v>0.4300000000000001</c:v>
                </c:pt>
                <c:pt idx="121">
                  <c:v>3.0165776966622282</c:v>
                </c:pt>
                <c:pt idx="125">
                  <c:v>0.5</c:v>
                </c:pt>
                <c:pt idx="126">
                  <c:v>2.7606193145741771</c:v>
                </c:pt>
                <c:pt idx="130">
                  <c:v>0.2</c:v>
                </c:pt>
                <c:pt idx="131">
                  <c:v>2.1891580573361997</c:v>
                </c:pt>
                <c:pt idx="135">
                  <c:v>0.2</c:v>
                </c:pt>
                <c:pt idx="136">
                  <c:v>2.8768557489036533</c:v>
                </c:pt>
                <c:pt idx="140">
                  <c:v>0.2</c:v>
                </c:pt>
                <c:pt idx="141">
                  <c:v>1.3765740081811799</c:v>
                </c:pt>
                <c:pt idx="145">
                  <c:v>0.4</c:v>
                </c:pt>
                <c:pt idx="146">
                  <c:v>2.5</c:v>
                </c:pt>
                <c:pt idx="150">
                  <c:v>0.3000000000000001</c:v>
                </c:pt>
                <c:pt idx="151">
                  <c:v>1.467823558878927</c:v>
                </c:pt>
                <c:pt idx="155">
                  <c:v>0.4</c:v>
                </c:pt>
                <c:pt idx="156">
                  <c:v>2.6303115785016811</c:v>
                </c:pt>
                <c:pt idx="160">
                  <c:v>0.8</c:v>
                </c:pt>
                <c:pt idx="161">
                  <c:v>3.0922912217318732</c:v>
                </c:pt>
              </c:numCache>
            </c:numRef>
          </c:val>
        </c:ser>
        <c:ser>
          <c:idx val="1"/>
          <c:order val="1"/>
          <c:tx>
            <c:v>Comp to Design</c:v>
          </c:tx>
          <c:spPr>
            <a:solidFill>
              <a:srgbClr val="3366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5"/>
            <c:spPr>
              <a:solidFill>
                <a:srgbClr val="FFC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0"/>
            <c:spPr>
              <a:solidFill>
                <a:srgbClr val="FFC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5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7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8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8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9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9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9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9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0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0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0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0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1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1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1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1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2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2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2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2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3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3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3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3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4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4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4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4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5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5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56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57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6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62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cat>
            <c:strRef>
              <c:f>Alles!$K$3:$K$165</c:f>
              <c:strCache>
                <c:ptCount val="162"/>
                <c:pt idx="0">
                  <c:v>AAB21</c:v>
                </c:pt>
                <c:pt idx="1">
                  <c:v>AAB21</c:v>
                </c:pt>
                <c:pt idx="5">
                  <c:v>AAB29</c:v>
                </c:pt>
                <c:pt idx="6">
                  <c:v>AAB29</c:v>
                </c:pt>
                <c:pt idx="10">
                  <c:v>AAB28</c:v>
                </c:pt>
                <c:pt idx="11">
                  <c:v>AAB28</c:v>
                </c:pt>
                <c:pt idx="15">
                  <c:v>AAB27</c:v>
                </c:pt>
                <c:pt idx="16">
                  <c:v>AAB27</c:v>
                </c:pt>
                <c:pt idx="20">
                  <c:v>AAB25</c:v>
                </c:pt>
                <c:pt idx="21">
                  <c:v>AAB25</c:v>
                </c:pt>
                <c:pt idx="25">
                  <c:v>AAC52</c:v>
                </c:pt>
                <c:pt idx="26">
                  <c:v>AAC52</c:v>
                </c:pt>
                <c:pt idx="30">
                  <c:v>AAC11</c:v>
                </c:pt>
                <c:pt idx="31">
                  <c:v>AAC11</c:v>
                </c:pt>
                <c:pt idx="35">
                  <c:v>AAD20</c:v>
                </c:pt>
                <c:pt idx="36">
                  <c:v>AAD20</c:v>
                </c:pt>
                <c:pt idx="40">
                  <c:v>AAB11</c:v>
                </c:pt>
                <c:pt idx="41">
                  <c:v>AAB11</c:v>
                </c:pt>
                <c:pt idx="45">
                  <c:v>AAB52</c:v>
                </c:pt>
                <c:pt idx="46">
                  <c:v>AAB52</c:v>
                </c:pt>
                <c:pt idx="50">
                  <c:v>AAB23</c:v>
                </c:pt>
                <c:pt idx="51">
                  <c:v>AAB23</c:v>
                </c:pt>
                <c:pt idx="55">
                  <c:v>AAB54</c:v>
                </c:pt>
                <c:pt idx="56">
                  <c:v>AAB54</c:v>
                </c:pt>
                <c:pt idx="60">
                  <c:v>AAB35</c:v>
                </c:pt>
                <c:pt idx="61">
                  <c:v>AAB35</c:v>
                </c:pt>
                <c:pt idx="65">
                  <c:v>AAC53</c:v>
                </c:pt>
                <c:pt idx="66">
                  <c:v>AAC53</c:v>
                </c:pt>
                <c:pt idx="70">
                  <c:v>AAC14</c:v>
                </c:pt>
                <c:pt idx="71">
                  <c:v>AAC14</c:v>
                </c:pt>
                <c:pt idx="75">
                  <c:v>AAD21</c:v>
                </c:pt>
                <c:pt idx="76">
                  <c:v>AAD21</c:v>
                </c:pt>
                <c:pt idx="85">
                  <c:v>AAB40</c:v>
                </c:pt>
                <c:pt idx="86">
                  <c:v>AAB40</c:v>
                </c:pt>
                <c:pt idx="90">
                  <c:v>AAB19</c:v>
                </c:pt>
                <c:pt idx="91">
                  <c:v>AAB19</c:v>
                </c:pt>
                <c:pt idx="95">
                  <c:v>AAB18</c:v>
                </c:pt>
                <c:pt idx="96">
                  <c:v>AAB18</c:v>
                </c:pt>
                <c:pt idx="100">
                  <c:v>AAB24</c:v>
                </c:pt>
                <c:pt idx="101">
                  <c:v>AAB24</c:v>
                </c:pt>
                <c:pt idx="105">
                  <c:v>AAB55</c:v>
                </c:pt>
                <c:pt idx="106">
                  <c:v>AAB55</c:v>
                </c:pt>
                <c:pt idx="110">
                  <c:v>AAC12</c:v>
                </c:pt>
                <c:pt idx="111">
                  <c:v>AAC12</c:v>
                </c:pt>
                <c:pt idx="115">
                  <c:v>AAC54</c:v>
                </c:pt>
                <c:pt idx="116">
                  <c:v>AAC54</c:v>
                </c:pt>
                <c:pt idx="120">
                  <c:v>AAD10</c:v>
                </c:pt>
                <c:pt idx="121">
                  <c:v>AAD10</c:v>
                </c:pt>
                <c:pt idx="125">
                  <c:v>AAB51</c:v>
                </c:pt>
                <c:pt idx="126">
                  <c:v>AAB51</c:v>
                </c:pt>
                <c:pt idx="130">
                  <c:v>AAB22</c:v>
                </c:pt>
                <c:pt idx="131">
                  <c:v>AAB22</c:v>
                </c:pt>
                <c:pt idx="135">
                  <c:v>AAB13</c:v>
                </c:pt>
                <c:pt idx="136">
                  <c:v>AAB13</c:v>
                </c:pt>
                <c:pt idx="140">
                  <c:v>AAB17</c:v>
                </c:pt>
                <c:pt idx="141">
                  <c:v>AAB17</c:v>
                </c:pt>
                <c:pt idx="145">
                  <c:v>AAB45</c:v>
                </c:pt>
                <c:pt idx="146">
                  <c:v>AAB45</c:v>
                </c:pt>
                <c:pt idx="150">
                  <c:v>AAC13</c:v>
                </c:pt>
                <c:pt idx="151">
                  <c:v>AAC13</c:v>
                </c:pt>
                <c:pt idx="155">
                  <c:v>AAC51</c:v>
                </c:pt>
                <c:pt idx="156">
                  <c:v>AAC51</c:v>
                </c:pt>
                <c:pt idx="160">
                  <c:v>AAD11</c:v>
                </c:pt>
                <c:pt idx="161">
                  <c:v>AAD11</c:v>
                </c:pt>
              </c:strCache>
            </c:strRef>
          </c:cat>
          <c:val>
            <c:numRef>
              <c:f>Alles!$P$3:$P$165</c:f>
              <c:numCache>
                <c:formatCode>0.000</c:formatCode>
                <c:ptCount val="163"/>
                <c:pt idx="0">
                  <c:v>0.52</c:v>
                </c:pt>
                <c:pt idx="1">
                  <c:v>2.3407503241519283</c:v>
                </c:pt>
                <c:pt idx="5">
                  <c:v>0.18000000000000002</c:v>
                </c:pt>
                <c:pt idx="6">
                  <c:v>1.1393740718766838</c:v>
                </c:pt>
                <c:pt idx="10">
                  <c:v>0.33000000000000013</c:v>
                </c:pt>
                <c:pt idx="11">
                  <c:v>1.8674812960963219</c:v>
                </c:pt>
                <c:pt idx="15">
                  <c:v>0.79999999999999982</c:v>
                </c:pt>
                <c:pt idx="16">
                  <c:v>2.7387772922369815</c:v>
                </c:pt>
                <c:pt idx="20">
                  <c:v>1.3000000000000003</c:v>
                </c:pt>
                <c:pt idx="21">
                  <c:v>3.3248667708200248</c:v>
                </c:pt>
                <c:pt idx="25">
                  <c:v>0.5</c:v>
                </c:pt>
                <c:pt idx="26">
                  <c:v>2.5828769377715868</c:v>
                </c:pt>
                <c:pt idx="30">
                  <c:v>0.70000000000000018</c:v>
                </c:pt>
                <c:pt idx="31">
                  <c:v>0.6110658471298559</c:v>
                </c:pt>
                <c:pt idx="35">
                  <c:v>0.99999999999999989</c:v>
                </c:pt>
                <c:pt idx="36">
                  <c:v>1.4734218930357954</c:v>
                </c:pt>
                <c:pt idx="40">
                  <c:v>0.77</c:v>
                </c:pt>
                <c:pt idx="41">
                  <c:v>0.33151600483037547</c:v>
                </c:pt>
                <c:pt idx="45">
                  <c:v>0.66000000000000036</c:v>
                </c:pt>
                <c:pt idx="46">
                  <c:v>0.52682816453739312</c:v>
                </c:pt>
                <c:pt idx="50">
                  <c:v>0.26000000000000012</c:v>
                </c:pt>
                <c:pt idx="51">
                  <c:v>1.3344687606387637</c:v>
                </c:pt>
                <c:pt idx="55">
                  <c:v>0.30000000000000016</c:v>
                </c:pt>
                <c:pt idx="56">
                  <c:v>2.1906427236680774</c:v>
                </c:pt>
                <c:pt idx="60">
                  <c:v>0.4</c:v>
                </c:pt>
                <c:pt idx="61">
                  <c:v>1.3115586313149974</c:v>
                </c:pt>
                <c:pt idx="65">
                  <c:v>0.10000000000000002</c:v>
                </c:pt>
                <c:pt idx="66">
                  <c:v>1.4861051603908961</c:v>
                </c:pt>
                <c:pt idx="70">
                  <c:v>0.70000000000000018</c:v>
                </c:pt>
                <c:pt idx="71">
                  <c:v>1.657344136210136</c:v>
                </c:pt>
                <c:pt idx="75">
                  <c:v>0.9</c:v>
                </c:pt>
                <c:pt idx="76">
                  <c:v>0.45024377874335375</c:v>
                </c:pt>
                <c:pt idx="85">
                  <c:v>9.0000000000000038E-2</c:v>
                </c:pt>
                <c:pt idx="86">
                  <c:v>3.7111029498492707</c:v>
                </c:pt>
                <c:pt idx="90">
                  <c:v>0.29000000000000009</c:v>
                </c:pt>
                <c:pt idx="91">
                  <c:v>2.313206615291227</c:v>
                </c:pt>
                <c:pt idx="95">
                  <c:v>0.53</c:v>
                </c:pt>
                <c:pt idx="96">
                  <c:v>1.2036850719938976</c:v>
                </c:pt>
                <c:pt idx="100">
                  <c:v>0.70000000000000018</c:v>
                </c:pt>
                <c:pt idx="101">
                  <c:v>1.6536933781041034</c:v>
                </c:pt>
                <c:pt idx="105">
                  <c:v>0.62000000000000022</c:v>
                </c:pt>
                <c:pt idx="106">
                  <c:v>1.2305978676827887</c:v>
                </c:pt>
                <c:pt idx="110">
                  <c:v>0.77</c:v>
                </c:pt>
                <c:pt idx="111">
                  <c:v>2.3986469239784598</c:v>
                </c:pt>
                <c:pt idx="115">
                  <c:v>0.33000000000000024</c:v>
                </c:pt>
                <c:pt idx="116">
                  <c:v>1.2090537618055266</c:v>
                </c:pt>
                <c:pt idx="120">
                  <c:v>0.21000000000000008</c:v>
                </c:pt>
                <c:pt idx="121">
                  <c:v>0.541578707994542</c:v>
                </c:pt>
                <c:pt idx="125">
                  <c:v>0.25</c:v>
                </c:pt>
                <c:pt idx="126">
                  <c:v>0.82232053979122921</c:v>
                </c:pt>
                <c:pt idx="130">
                  <c:v>0.3000000000000001</c:v>
                </c:pt>
                <c:pt idx="131">
                  <c:v>3.4373478744122066</c:v>
                </c:pt>
                <c:pt idx="135">
                  <c:v>0.60000000000000031</c:v>
                </c:pt>
                <c:pt idx="136">
                  <c:v>0.52612441559921974</c:v>
                </c:pt>
                <c:pt idx="140">
                  <c:v>0.10000000000000002</c:v>
                </c:pt>
                <c:pt idx="141">
                  <c:v>1.7333290449701557</c:v>
                </c:pt>
                <c:pt idx="145">
                  <c:v>0.5</c:v>
                </c:pt>
                <c:pt idx="146">
                  <c:v>0.9</c:v>
                </c:pt>
                <c:pt idx="150">
                  <c:v>1.3</c:v>
                </c:pt>
                <c:pt idx="151">
                  <c:v>1.8868658455220222</c:v>
                </c:pt>
                <c:pt idx="155">
                  <c:v>0.6000000000000002</c:v>
                </c:pt>
                <c:pt idx="156">
                  <c:v>1.5375427855566426</c:v>
                </c:pt>
                <c:pt idx="160">
                  <c:v>0.2</c:v>
                </c:pt>
                <c:pt idx="161">
                  <c:v>0.23845929429300622</c:v>
                </c:pt>
              </c:numCache>
            </c:numRef>
          </c:val>
        </c:ser>
        <c:gapWidth val="0"/>
        <c:overlap val="100"/>
        <c:axId val="130473984"/>
        <c:axId val="130475904"/>
      </c:barChart>
      <c:catAx>
        <c:axId val="1304739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2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2400"/>
                  <a:t>coils</a:t>
                </a:r>
              </a:p>
            </c:rich>
          </c:tx>
          <c:layout>
            <c:manualLayout>
              <c:xMode val="edge"/>
              <c:yMode val="edge"/>
              <c:x val="0.48581884720951618"/>
              <c:y val="0.94127516778523457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414000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0475904"/>
        <c:crosses val="autoZero"/>
        <c:auto val="1"/>
        <c:lblAlgn val="ctr"/>
        <c:lblOffset val="100"/>
        <c:tickLblSkip val="5"/>
        <c:tickMarkSkip val="1"/>
      </c:catAx>
      <c:valAx>
        <c:axId val="130475904"/>
        <c:scaling>
          <c:orientation val="minMax"/>
          <c:max val="7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2400"/>
                  <a:t>intervall of deviation to nomial [mm]</a:t>
                </a:r>
              </a:p>
            </c:rich>
          </c:tx>
          <c:layout>
            <c:manualLayout>
              <c:xMode val="edge"/>
              <c:yMode val="edge"/>
              <c:x val="0"/>
              <c:y val="0.19127516778523496"/>
            </c:manualLayout>
          </c:layout>
          <c:spPr>
            <a:noFill/>
            <a:ln w="25400">
              <a:noFill/>
            </a:ln>
          </c:spPr>
        </c:title>
        <c:numFmt formatCode="0.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0473984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 sz="2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de-DE" sz="2400"/>
              <a:t>Accessibility of Ref.-Points on Module #1 at Machine</a:t>
            </a:r>
            <a:r>
              <a:rPr lang="de-DE" sz="2400" baseline="0"/>
              <a:t> Base</a:t>
            </a:r>
            <a:endParaRPr lang="de-DE" sz="2400"/>
          </a:p>
        </c:rich>
      </c:tx>
      <c:layout>
        <c:manualLayout>
          <c:xMode val="edge"/>
          <c:yMode val="edge"/>
          <c:x val="0.17222740361338329"/>
          <c:y val="2.3514073232171428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9.098275592454115E-2"/>
          <c:y val="0.11211087817754951"/>
          <c:w val="0.89405721488515855"/>
          <c:h val="0.67474139643895836"/>
        </c:manualLayout>
      </c:layout>
      <c:barChart>
        <c:barDir val="col"/>
        <c:grouping val="clustered"/>
        <c:ser>
          <c:idx val="0"/>
          <c:order val="0"/>
          <c:tx>
            <c:v>Nominal Number of Ref.-Points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(Sichtbarkeit!$C$6:$J$6;Sichtbarkeit!$L$6:$S$6)</c:f>
              <c:strCache>
                <c:ptCount val="16"/>
                <c:pt idx="0">
                  <c:v>AAB21</c:v>
                </c:pt>
                <c:pt idx="1">
                  <c:v>AAB29</c:v>
                </c:pt>
                <c:pt idx="2">
                  <c:v>AAB28</c:v>
                </c:pt>
                <c:pt idx="3">
                  <c:v>AAB27</c:v>
                </c:pt>
                <c:pt idx="4">
                  <c:v>AAB25</c:v>
                </c:pt>
                <c:pt idx="5">
                  <c:v>AAC52</c:v>
                </c:pt>
                <c:pt idx="6">
                  <c:v>AAC11</c:v>
                </c:pt>
                <c:pt idx="7">
                  <c:v>AAD20</c:v>
                </c:pt>
                <c:pt idx="8">
                  <c:v>AAB11</c:v>
                </c:pt>
                <c:pt idx="9">
                  <c:v>AAB52</c:v>
                </c:pt>
                <c:pt idx="10">
                  <c:v>AAB23</c:v>
                </c:pt>
                <c:pt idx="11">
                  <c:v>AAB54</c:v>
                </c:pt>
                <c:pt idx="12">
                  <c:v>AAB35</c:v>
                </c:pt>
                <c:pt idx="13">
                  <c:v>AAC53</c:v>
                </c:pt>
                <c:pt idx="14">
                  <c:v>AAC14</c:v>
                </c:pt>
                <c:pt idx="15">
                  <c:v>AAD21</c:v>
                </c:pt>
              </c:strCache>
            </c:strRef>
          </c:cat>
          <c:val>
            <c:numRef>
              <c:f>(Sichtbarkeit!$C$7:$J$7;Sichtbarkeit!$L$7:$S$7)</c:f>
              <c:numCache>
                <c:formatCode>General</c:formatCode>
                <c:ptCount val="16"/>
                <c:pt idx="0">
                  <c:v>17</c:v>
                </c:pt>
                <c:pt idx="1">
                  <c:v>16</c:v>
                </c:pt>
                <c:pt idx="2">
                  <c:v>15</c:v>
                </c:pt>
                <c:pt idx="3">
                  <c:v>15</c:v>
                </c:pt>
                <c:pt idx="4">
                  <c:v>19</c:v>
                </c:pt>
                <c:pt idx="5">
                  <c:v>16</c:v>
                </c:pt>
                <c:pt idx="6">
                  <c:v>14</c:v>
                </c:pt>
                <c:pt idx="7">
                  <c:v>22</c:v>
                </c:pt>
                <c:pt idx="8">
                  <c:v>17</c:v>
                </c:pt>
                <c:pt idx="9">
                  <c:v>16</c:v>
                </c:pt>
                <c:pt idx="10">
                  <c:v>15</c:v>
                </c:pt>
                <c:pt idx="11">
                  <c:v>15</c:v>
                </c:pt>
                <c:pt idx="12">
                  <c:v>19</c:v>
                </c:pt>
                <c:pt idx="13">
                  <c:v>16</c:v>
                </c:pt>
                <c:pt idx="14">
                  <c:v>14</c:v>
                </c:pt>
                <c:pt idx="15">
                  <c:v>22</c:v>
                </c:pt>
              </c:numCache>
            </c:numRef>
          </c:val>
        </c:ser>
        <c:ser>
          <c:idx val="1"/>
          <c:order val="1"/>
          <c:tx>
            <c:v>Access by Laser-Tracker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(Sichtbarkeit!$C$6:$J$6;Sichtbarkeit!$L$6:$S$6)</c:f>
              <c:strCache>
                <c:ptCount val="16"/>
                <c:pt idx="0">
                  <c:v>AAB21</c:v>
                </c:pt>
                <c:pt idx="1">
                  <c:v>AAB29</c:v>
                </c:pt>
                <c:pt idx="2">
                  <c:v>AAB28</c:v>
                </c:pt>
                <c:pt idx="3">
                  <c:v>AAB27</c:v>
                </c:pt>
                <c:pt idx="4">
                  <c:v>AAB25</c:v>
                </c:pt>
                <c:pt idx="5">
                  <c:v>AAC52</c:v>
                </c:pt>
                <c:pt idx="6">
                  <c:v>AAC11</c:v>
                </c:pt>
                <c:pt idx="7">
                  <c:v>AAD20</c:v>
                </c:pt>
                <c:pt idx="8">
                  <c:v>AAB11</c:v>
                </c:pt>
                <c:pt idx="9">
                  <c:v>AAB52</c:v>
                </c:pt>
                <c:pt idx="10">
                  <c:v>AAB23</c:v>
                </c:pt>
                <c:pt idx="11">
                  <c:v>AAB54</c:v>
                </c:pt>
                <c:pt idx="12">
                  <c:v>AAB35</c:v>
                </c:pt>
                <c:pt idx="13">
                  <c:v>AAC53</c:v>
                </c:pt>
                <c:pt idx="14">
                  <c:v>AAC14</c:v>
                </c:pt>
                <c:pt idx="15">
                  <c:v>AAD21</c:v>
                </c:pt>
              </c:strCache>
            </c:strRef>
          </c:cat>
          <c:val>
            <c:numRef>
              <c:f>(Sichtbarkeit!$C$8:$J$8;Sichtbarkeit!$L$8:$S$8)</c:f>
              <c:numCache>
                <c:formatCode>General</c:formatCode>
                <c:ptCount val="16"/>
                <c:pt idx="0">
                  <c:v>3</c:v>
                </c:pt>
                <c:pt idx="1">
                  <c:v>3</c:v>
                </c:pt>
                <c:pt idx="2">
                  <c:v>7</c:v>
                </c:pt>
                <c:pt idx="3">
                  <c:v>0</c:v>
                </c:pt>
                <c:pt idx="4">
                  <c:v>0</c:v>
                </c:pt>
                <c:pt idx="5">
                  <c:v>4</c:v>
                </c:pt>
                <c:pt idx="6">
                  <c:v>2</c:v>
                </c:pt>
                <c:pt idx="7">
                  <c:v>5</c:v>
                </c:pt>
                <c:pt idx="8">
                  <c:v>1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11</c:v>
                </c:pt>
                <c:pt idx="13">
                  <c:v>4</c:v>
                </c:pt>
                <c:pt idx="14">
                  <c:v>7</c:v>
                </c:pt>
                <c:pt idx="15">
                  <c:v>8</c:v>
                </c:pt>
              </c:numCache>
            </c:numRef>
          </c:val>
        </c:ser>
        <c:ser>
          <c:idx val="2"/>
          <c:order val="2"/>
          <c:tx>
            <c:v>Access by Photogrammetry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(Sichtbarkeit!$C$6:$J$6;Sichtbarkeit!$L$6:$S$6)</c:f>
              <c:strCache>
                <c:ptCount val="16"/>
                <c:pt idx="0">
                  <c:v>AAB21</c:v>
                </c:pt>
                <c:pt idx="1">
                  <c:v>AAB29</c:v>
                </c:pt>
                <c:pt idx="2">
                  <c:v>AAB28</c:v>
                </c:pt>
                <c:pt idx="3">
                  <c:v>AAB27</c:v>
                </c:pt>
                <c:pt idx="4">
                  <c:v>AAB25</c:v>
                </c:pt>
                <c:pt idx="5">
                  <c:v>AAC52</c:v>
                </c:pt>
                <c:pt idx="6">
                  <c:v>AAC11</c:v>
                </c:pt>
                <c:pt idx="7">
                  <c:v>AAD20</c:v>
                </c:pt>
                <c:pt idx="8">
                  <c:v>AAB11</c:v>
                </c:pt>
                <c:pt idx="9">
                  <c:v>AAB52</c:v>
                </c:pt>
                <c:pt idx="10">
                  <c:v>AAB23</c:v>
                </c:pt>
                <c:pt idx="11">
                  <c:v>AAB54</c:v>
                </c:pt>
                <c:pt idx="12">
                  <c:v>AAB35</c:v>
                </c:pt>
                <c:pt idx="13">
                  <c:v>AAC53</c:v>
                </c:pt>
                <c:pt idx="14">
                  <c:v>AAC14</c:v>
                </c:pt>
                <c:pt idx="15">
                  <c:v>AAD21</c:v>
                </c:pt>
              </c:strCache>
            </c:strRef>
          </c:cat>
          <c:val>
            <c:numRef>
              <c:f>(Sichtbarkeit!$C$9:$J$9;Sichtbarkeit!$L$9:$S$9)</c:f>
              <c:numCache>
                <c:formatCode>General</c:formatCode>
                <c:ptCount val="16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2</c:v>
                </c:pt>
                <c:pt idx="4">
                  <c:v>2</c:v>
                </c:pt>
                <c:pt idx="5">
                  <c:v>9</c:v>
                </c:pt>
                <c:pt idx="6">
                  <c:v>5</c:v>
                </c:pt>
                <c:pt idx="7">
                  <c:v>2</c:v>
                </c:pt>
                <c:pt idx="8">
                  <c:v>6</c:v>
                </c:pt>
                <c:pt idx="9">
                  <c:v>4</c:v>
                </c:pt>
                <c:pt idx="10">
                  <c:v>4</c:v>
                </c:pt>
                <c:pt idx="11">
                  <c:v>7</c:v>
                </c:pt>
                <c:pt idx="12">
                  <c:v>14</c:v>
                </c:pt>
                <c:pt idx="13">
                  <c:v>6</c:v>
                </c:pt>
                <c:pt idx="14">
                  <c:v>8</c:v>
                </c:pt>
                <c:pt idx="15">
                  <c:v>9</c:v>
                </c:pt>
              </c:numCache>
            </c:numRef>
          </c:val>
        </c:ser>
        <c:ser>
          <c:idx val="3"/>
          <c:order val="3"/>
          <c:tx>
            <c:v>Access by LT + PhG</c:v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cat>
            <c:strRef>
              <c:f>(Sichtbarkeit!$C$6:$J$6;Sichtbarkeit!$L$6:$S$6)</c:f>
              <c:strCache>
                <c:ptCount val="16"/>
                <c:pt idx="0">
                  <c:v>AAB21</c:v>
                </c:pt>
                <c:pt idx="1">
                  <c:v>AAB29</c:v>
                </c:pt>
                <c:pt idx="2">
                  <c:v>AAB28</c:v>
                </c:pt>
                <c:pt idx="3">
                  <c:v>AAB27</c:v>
                </c:pt>
                <c:pt idx="4">
                  <c:v>AAB25</c:v>
                </c:pt>
                <c:pt idx="5">
                  <c:v>AAC52</c:v>
                </c:pt>
                <c:pt idx="6">
                  <c:v>AAC11</c:v>
                </c:pt>
                <c:pt idx="7">
                  <c:v>AAD20</c:v>
                </c:pt>
                <c:pt idx="8">
                  <c:v>AAB11</c:v>
                </c:pt>
                <c:pt idx="9">
                  <c:v>AAB52</c:v>
                </c:pt>
                <c:pt idx="10">
                  <c:v>AAB23</c:v>
                </c:pt>
                <c:pt idx="11">
                  <c:v>AAB54</c:v>
                </c:pt>
                <c:pt idx="12">
                  <c:v>AAB35</c:v>
                </c:pt>
                <c:pt idx="13">
                  <c:v>AAC53</c:v>
                </c:pt>
                <c:pt idx="14">
                  <c:v>AAC14</c:v>
                </c:pt>
                <c:pt idx="15">
                  <c:v>AAD21</c:v>
                </c:pt>
              </c:strCache>
            </c:strRef>
          </c:cat>
          <c:val>
            <c:numRef>
              <c:f>(Sichtbarkeit!$C$10:$J$10;Sichtbarkeit!$L$10:$S$10)</c:f>
              <c:numCache>
                <c:formatCode>General</c:formatCode>
                <c:ptCount val="16"/>
                <c:pt idx="0">
                  <c:v>3</c:v>
                </c:pt>
                <c:pt idx="1">
                  <c:v>4</c:v>
                </c:pt>
                <c:pt idx="2">
                  <c:v>9</c:v>
                </c:pt>
                <c:pt idx="3">
                  <c:v>2</c:v>
                </c:pt>
                <c:pt idx="4">
                  <c:v>2</c:v>
                </c:pt>
                <c:pt idx="5">
                  <c:v>9</c:v>
                </c:pt>
                <c:pt idx="6">
                  <c:v>5</c:v>
                </c:pt>
                <c:pt idx="7">
                  <c:v>6</c:v>
                </c:pt>
                <c:pt idx="8">
                  <c:v>6</c:v>
                </c:pt>
                <c:pt idx="9">
                  <c:v>5</c:v>
                </c:pt>
                <c:pt idx="10">
                  <c:v>5</c:v>
                </c:pt>
                <c:pt idx="11">
                  <c:v>7</c:v>
                </c:pt>
                <c:pt idx="12">
                  <c:v>15</c:v>
                </c:pt>
                <c:pt idx="13">
                  <c:v>6</c:v>
                </c:pt>
                <c:pt idx="14">
                  <c:v>10</c:v>
                </c:pt>
                <c:pt idx="15">
                  <c:v>9</c:v>
                </c:pt>
              </c:numCache>
            </c:numRef>
          </c:val>
        </c:ser>
        <c:ser>
          <c:idx val="4"/>
          <c:order val="4"/>
          <c:tx>
            <c:v>Second Order PhG X 10</c:v>
          </c:tx>
          <c:spPr>
            <a:solidFill>
              <a:schemeClr val="accent6">
                <a:lumMod val="60000"/>
                <a:lumOff val="40000"/>
              </a:schemeClr>
            </a:solidFill>
          </c:spPr>
          <c:val>
            <c:numRef>
              <c:f>(Sichtbarkeit!$C$14:$J$14;Sichtbarkeit!$L$14:$S$14)</c:f>
              <c:numCache>
                <c:formatCode>General</c:formatCode>
                <c:ptCount val="16"/>
                <c:pt idx="0">
                  <c:v>11</c:v>
                </c:pt>
                <c:pt idx="1">
                  <c:v>9.6</c:v>
                </c:pt>
                <c:pt idx="2">
                  <c:v>12.6</c:v>
                </c:pt>
                <c:pt idx="3">
                  <c:v>11.1</c:v>
                </c:pt>
                <c:pt idx="4">
                  <c:v>8.2000000000000011</c:v>
                </c:pt>
                <c:pt idx="5">
                  <c:v>10.8</c:v>
                </c:pt>
                <c:pt idx="6">
                  <c:v>6.5</c:v>
                </c:pt>
                <c:pt idx="7">
                  <c:v>4.3</c:v>
                </c:pt>
                <c:pt idx="8">
                  <c:v>12.5</c:v>
                </c:pt>
                <c:pt idx="9">
                  <c:v>10.3</c:v>
                </c:pt>
                <c:pt idx="10">
                  <c:v>12</c:v>
                </c:pt>
                <c:pt idx="11">
                  <c:v>13.7</c:v>
                </c:pt>
                <c:pt idx="12">
                  <c:v>11.7</c:v>
                </c:pt>
                <c:pt idx="13">
                  <c:v>8</c:v>
                </c:pt>
                <c:pt idx="14">
                  <c:v>8.4</c:v>
                </c:pt>
                <c:pt idx="15">
                  <c:v>5</c:v>
                </c:pt>
              </c:numCache>
            </c:numRef>
          </c:val>
        </c:ser>
        <c:axId val="130818816"/>
        <c:axId val="130820736"/>
      </c:barChart>
      <c:catAx>
        <c:axId val="1308188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2400" dirty="0" err="1"/>
                  <a:t>Coil</a:t>
                </a:r>
                <a:endParaRPr lang="de-DE" sz="2400" dirty="0"/>
              </a:p>
            </c:rich>
          </c:tx>
          <c:layout>
            <c:manualLayout>
              <c:xMode val="edge"/>
              <c:yMode val="edge"/>
              <c:x val="0.5117789790424897"/>
              <c:y val="0.9073935969731297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0820736"/>
        <c:crosses val="autoZero"/>
        <c:auto val="1"/>
        <c:lblAlgn val="ctr"/>
        <c:lblOffset val="100"/>
        <c:tickLblSkip val="1"/>
        <c:tickMarkSkip val="1"/>
      </c:catAx>
      <c:valAx>
        <c:axId val="130820736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24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de-DE" sz="2400"/>
                  <a:t>Number of Ref.-Points</a:t>
                </a:r>
              </a:p>
            </c:rich>
          </c:tx>
          <c:layout>
            <c:manualLayout>
              <c:xMode val="edge"/>
              <c:yMode val="edge"/>
              <c:x val="1.820455357704566E-2"/>
              <c:y val="0.25889919292456631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de-DE"/>
          </a:p>
        </c:txPr>
        <c:crossAx val="130818816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1038656575695042"/>
          <c:y val="8.7105083412109943E-2"/>
          <c:w val="0.27396593022959531"/>
          <c:h val="0.25214445349085007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de-DE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0.06221</cdr:x>
      <cdr:y>0.69173</cdr:y>
    </cdr:from>
    <cdr:to>
      <cdr:x>0.99154</cdr:x>
      <cdr:y>0.6919</cdr:y>
    </cdr:to>
    <cdr:sp macro="" textlink="">
      <cdr:nvSpPr>
        <cdr:cNvPr id="5" name="Gerade Verbindung mit Pfeil 4"/>
        <cdr:cNvSpPr/>
      </cdr:nvSpPr>
      <cdr:spPr bwMode="auto">
        <a:xfrm xmlns:a="http://schemas.openxmlformats.org/drawingml/2006/main">
          <a:off x="1152128" y="6624736"/>
          <a:ext cx="17209912" cy="1588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44450" cap="flat" cmpd="sng" algn="ctr">
          <a:solidFill>
            <a:schemeClr val="accent2"/>
          </a:solidFill>
          <a:prstDash val="solid"/>
          <a:round/>
          <a:headEnd type="none" w="med" len="med"/>
          <a:tailEnd type="none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de-DE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03475" y="14060488"/>
            <a:ext cx="27235150" cy="9702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806950" y="25649238"/>
            <a:ext cx="22428200" cy="115665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4F06B-8346-486A-BC1D-3151C533827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C9210-EA8C-44E7-BEA3-8ED4519B8D2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2829838" y="4025900"/>
            <a:ext cx="6808787" cy="362108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403475" y="4025900"/>
            <a:ext cx="20273963" cy="3621087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012C9-C80D-4BAB-95E6-0EAB0CCB178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43CA18-E0E0-457A-A087-130C738D704A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30475" y="29086175"/>
            <a:ext cx="27236738" cy="89884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30475" y="19184938"/>
            <a:ext cx="27236738" cy="99012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728307-2839-4491-A5AF-3233704E0F9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403475" y="13077825"/>
            <a:ext cx="13541375" cy="27158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097250" y="13077825"/>
            <a:ext cx="13541375" cy="27158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BB7E46-DAB0-4BDA-96AF-C031D66A495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1788" y="1812925"/>
            <a:ext cx="28838525" cy="7543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1788" y="10131425"/>
            <a:ext cx="14157325" cy="4222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01788" y="14354175"/>
            <a:ext cx="14157325" cy="26077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6276638" y="10131425"/>
            <a:ext cx="14163675" cy="42227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6276638" y="14354175"/>
            <a:ext cx="14163675" cy="26077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DB87C-B33B-4EE4-833F-47206AE2AE9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5D8E4F-9D11-442C-A210-9596BB3F96B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1A024E-29D9-468B-9AFA-6C9D5F479DA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1788" y="1801813"/>
            <a:ext cx="10542587" cy="76692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526963" y="1801813"/>
            <a:ext cx="17913350" cy="38630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1788" y="9471025"/>
            <a:ext cx="10542587" cy="309610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086EB9-4B4B-49CB-8F58-C20698A0C3C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0150" y="31683325"/>
            <a:ext cx="19226213" cy="3741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280150" y="4044950"/>
            <a:ext cx="19226213" cy="271573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80150" y="35425063"/>
            <a:ext cx="19226213" cy="5311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51BD93-3AAE-48D4-8A93-6FA75F7D921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03475" y="4025900"/>
            <a:ext cx="27235150" cy="754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41292" tIns="220641" rIns="441292" bIns="2206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03475" y="13077825"/>
            <a:ext cx="27235150" cy="271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41292" tIns="220641" rIns="441292" bIns="2206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03475" y="41236900"/>
            <a:ext cx="6675438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41292" tIns="220641" rIns="441292" bIns="220641" numCol="1" anchor="t" anchorCtr="0" compatLnSpc="1">
            <a:prstTxWarp prst="textNoShape">
              <a:avLst/>
            </a:prstTxWarp>
          </a:bodyPr>
          <a:lstStyle>
            <a:lvl1pPr>
              <a:defRPr sz="69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947400" y="41236900"/>
            <a:ext cx="10147300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41292" tIns="220641" rIns="441292" bIns="220641" numCol="1" anchor="t" anchorCtr="0" compatLnSpc="1">
            <a:prstTxWarp prst="textNoShape">
              <a:avLst/>
            </a:prstTxWarp>
          </a:bodyPr>
          <a:lstStyle>
            <a:lvl1pPr algn="ctr">
              <a:defRPr sz="69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2963188" y="41236900"/>
            <a:ext cx="6675437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41292" tIns="220641" rIns="441292" bIns="220641" numCol="1" anchor="t" anchorCtr="0" compatLnSpc="1">
            <a:prstTxWarp prst="textNoShape">
              <a:avLst/>
            </a:prstTxWarp>
          </a:bodyPr>
          <a:lstStyle>
            <a:lvl1pPr algn="r">
              <a:defRPr sz="6900"/>
            </a:lvl1pPr>
          </a:lstStyle>
          <a:p>
            <a:fld id="{50D13538-AD82-49D4-ADC0-7120BFA970CA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2pPr>
      <a:lvl3pPr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3pPr>
      <a:lvl4pPr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4pPr>
      <a:lvl5pPr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5pPr>
      <a:lvl6pPr marL="457200"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6pPr>
      <a:lvl7pPr marL="914400"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7pPr>
      <a:lvl8pPr marL="1371600"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8pPr>
      <a:lvl9pPr marL="1828800" algn="ctr" defTabSz="4414838" rtl="0" eaLnBrk="0" fontAlgn="base" hangingPunct="0">
        <a:spcBef>
          <a:spcPct val="0"/>
        </a:spcBef>
        <a:spcAft>
          <a:spcPct val="0"/>
        </a:spcAft>
        <a:defRPr sz="21200">
          <a:solidFill>
            <a:schemeClr val="tx2"/>
          </a:solidFill>
          <a:latin typeface="Times New Roman" pitchFamily="18" charset="0"/>
        </a:defRPr>
      </a:lvl9pPr>
    </p:titleStyle>
    <p:bodyStyle>
      <a:lvl1pPr marL="1654175" indent="-1654175" algn="l" defTabSz="4414838" rtl="0" eaLnBrk="0" fontAlgn="base" hangingPunct="0">
        <a:spcBef>
          <a:spcPct val="20000"/>
        </a:spcBef>
        <a:spcAft>
          <a:spcPct val="0"/>
        </a:spcAft>
        <a:buChar char="•"/>
        <a:defRPr sz="15700">
          <a:solidFill>
            <a:schemeClr val="tx1"/>
          </a:solidFill>
          <a:latin typeface="+mn-lt"/>
          <a:ea typeface="+mn-ea"/>
          <a:cs typeface="+mn-cs"/>
        </a:defRPr>
      </a:lvl1pPr>
      <a:lvl2pPr marL="3587750" indent="-1376363" algn="l" defTabSz="4414838" rtl="0" eaLnBrk="0" fontAlgn="base" hangingPunct="0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</a:defRPr>
      </a:lvl2pPr>
      <a:lvl3pPr marL="5519738" indent="-1104900" algn="l" defTabSz="4414838" rtl="0" eaLnBrk="0" fontAlgn="base" hangingPunct="0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</a:defRPr>
      </a:lvl3pPr>
      <a:lvl4pPr marL="7731125" indent="-1106488" algn="l" defTabSz="4414838" rtl="0" eaLnBrk="0" fontAlgn="base" hangingPunct="0">
        <a:spcBef>
          <a:spcPct val="20000"/>
        </a:spcBef>
        <a:spcAft>
          <a:spcPct val="0"/>
        </a:spcAft>
        <a:buChar char="–"/>
        <a:defRPr sz="9700">
          <a:solidFill>
            <a:schemeClr val="tx1"/>
          </a:solidFill>
          <a:latin typeface="+mn-lt"/>
        </a:defRPr>
      </a:lvl4pPr>
      <a:lvl5pPr marL="9926638" indent="-1104900" algn="l" defTabSz="4414838" rtl="0" eaLnBrk="0" fontAlgn="base" hangingPunct="0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5pPr>
      <a:lvl6pPr marL="10383838" indent="-1104900" algn="l" defTabSz="4414838" rtl="0" eaLnBrk="0" fontAlgn="base" hangingPunct="0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6pPr>
      <a:lvl7pPr marL="10841038" indent="-1104900" algn="l" defTabSz="4414838" rtl="0" eaLnBrk="0" fontAlgn="base" hangingPunct="0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7pPr>
      <a:lvl8pPr marL="11298238" indent="-1104900" algn="l" defTabSz="4414838" rtl="0" eaLnBrk="0" fontAlgn="base" hangingPunct="0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8pPr>
      <a:lvl9pPr marL="11755438" indent="-1104900" algn="l" defTabSz="4414838" rtl="0" eaLnBrk="0" fontAlgn="base" hangingPunct="0">
        <a:spcBef>
          <a:spcPct val="20000"/>
        </a:spcBef>
        <a:spcAft>
          <a:spcPct val="0"/>
        </a:spcAft>
        <a:buChar char="»"/>
        <a:defRPr sz="97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chart" Target="../charts/chart2.xml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hteck 46"/>
          <p:cNvSpPr/>
          <p:nvPr/>
        </p:nvSpPr>
        <p:spPr bwMode="auto">
          <a:xfrm>
            <a:off x="12204626" y="34800752"/>
            <a:ext cx="3528392" cy="158417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55" name="Diagramm 54"/>
          <p:cNvGraphicFramePr>
            <a:graphicFrameLocks noGrp="1"/>
          </p:cNvGraphicFramePr>
          <p:nvPr/>
        </p:nvGraphicFramePr>
        <p:xfrm>
          <a:off x="899370" y="33432600"/>
          <a:ext cx="18518659" cy="9505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935038" y="957263"/>
            <a:ext cx="30484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419475" y="1460500"/>
            <a:ext cx="25069800" cy="45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764" tIns="45384" rIns="90764" bIns="4538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700" dirty="0">
                <a:latin typeface="Arial" charset="0"/>
              </a:rPr>
              <a:t>Max-Planck-Institut für Plasmaphysik, EURATOM </a:t>
            </a:r>
            <a:r>
              <a:rPr lang="de-DE" sz="3700" dirty="0" err="1">
                <a:latin typeface="Arial" charset="0"/>
              </a:rPr>
              <a:t>Association</a:t>
            </a:r>
            <a:endParaRPr lang="de-DE" sz="4200" dirty="0">
              <a:latin typeface="Arial MT Condensed" pitchFamily="34" charset="0"/>
            </a:endParaRP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r>
              <a:rPr lang="en-US" sz="9600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Alignment of the first two magnet system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r>
              <a:rPr lang="en-US" sz="9600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 </a:t>
            </a:r>
            <a:r>
              <a:rPr lang="en-US" sz="9600" dirty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modules of </a:t>
            </a:r>
            <a:r>
              <a:rPr lang="en-US" sz="9600" dirty="0" err="1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Wendelstein</a:t>
            </a:r>
            <a:r>
              <a:rPr lang="en-US" sz="9600" dirty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 </a:t>
            </a:r>
            <a:r>
              <a:rPr lang="en-US" sz="9600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7-X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en-US" sz="4000" dirty="0" smtClean="0">
              <a:latin typeface="Arial MT Condensed" pitchFamily="34" charset="0"/>
              <a:ea typeface="Arial MT Condensed" pitchFamily="34" charset="0"/>
              <a:cs typeface="Arial MT Condensed" pitchFamily="34" charset="0"/>
            </a:endParaRPr>
          </a:p>
          <a:p>
            <a:pPr algn="ctr"/>
            <a:r>
              <a:rPr lang="de-DE" sz="4400" dirty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T. Bräuer, T. Andreeva, M. Endler</a:t>
            </a:r>
          </a:p>
        </p:txBody>
      </p:sp>
      <p:pic>
        <p:nvPicPr>
          <p:cNvPr id="2052" name="Picture 4" descr="w7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44775" y="1908175"/>
            <a:ext cx="2870200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IPP-Logo 90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8388" y="1979613"/>
            <a:ext cx="2551112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99370" y="6141568"/>
            <a:ext cx="304911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2055" name="Text Box 47"/>
          <p:cNvSpPr txBox="1">
            <a:spLocks noChangeArrowheads="1"/>
          </p:cNvSpPr>
          <p:nvPr/>
        </p:nvSpPr>
        <p:spPr bwMode="auto">
          <a:xfrm>
            <a:off x="2136775" y="14246225"/>
            <a:ext cx="1778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4" tIns="45707" rIns="91414" bIns="45707">
            <a:spAutoFit/>
          </a:bodyPr>
          <a:lstStyle/>
          <a:p>
            <a:pPr>
              <a:spcBef>
                <a:spcPct val="50000"/>
              </a:spcBef>
            </a:pPr>
            <a:endParaRPr lang="de-DE" sz="6500">
              <a:latin typeface="Arial" charset="0"/>
            </a:endParaRPr>
          </a:p>
          <a:p>
            <a:endParaRPr lang="de-DE" sz="2300"/>
          </a:p>
        </p:txBody>
      </p:sp>
      <p:sp>
        <p:nvSpPr>
          <p:cNvPr id="2056" name="Line 68"/>
          <p:cNvSpPr>
            <a:spLocks noChangeShapeType="1"/>
          </p:cNvSpPr>
          <p:nvPr/>
        </p:nvSpPr>
        <p:spPr bwMode="auto">
          <a:xfrm>
            <a:off x="914400" y="43205400"/>
            <a:ext cx="30491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899370" y="5565504"/>
            <a:ext cx="3840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torsten.braeuer@ipp.mpg.de</a:t>
            </a:r>
            <a:endParaRPr lang="de-DE" dirty="0">
              <a:latin typeface="Arial MT Condensed" pitchFamily="34" charset="0"/>
              <a:ea typeface="Arial MT Condensed" pitchFamily="34" charset="0"/>
              <a:cs typeface="Arial MT Condensed" pitchFamily="34" charset="0"/>
            </a:endParaRPr>
          </a:p>
        </p:txBody>
      </p:sp>
      <p:sp>
        <p:nvSpPr>
          <p:cNvPr id="124" name="Textfeld 123"/>
          <p:cNvSpPr txBox="1"/>
          <p:nvPr/>
        </p:nvSpPr>
        <p:spPr>
          <a:xfrm>
            <a:off x="13735034" y="43919924"/>
            <a:ext cx="6188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26th SOFT, Porto, 27.9.-01.10.2010</a:t>
            </a:r>
            <a:endParaRPr lang="de-DE" sz="3200" dirty="0">
              <a:latin typeface="Arial MT Condensed" pitchFamily="34" charset="0"/>
              <a:ea typeface="Arial MT Condensed" pitchFamily="34" charset="0"/>
              <a:cs typeface="Arial MT Condensed" pitchFamily="34" charset="0"/>
            </a:endParaRPr>
          </a:p>
        </p:txBody>
      </p:sp>
      <p:graphicFrame>
        <p:nvGraphicFramePr>
          <p:cNvPr id="13" name="Chart 7"/>
          <p:cNvGraphicFramePr>
            <a:graphicFrameLocks/>
          </p:cNvGraphicFramePr>
          <p:nvPr/>
        </p:nvGraphicFramePr>
        <p:xfrm>
          <a:off x="19549442" y="25511720"/>
          <a:ext cx="11953328" cy="7704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6" name="Group 492"/>
          <p:cNvGrpSpPr>
            <a:grpSpLocks/>
          </p:cNvGrpSpPr>
          <p:nvPr/>
        </p:nvGrpSpPr>
        <p:grpSpPr bwMode="auto">
          <a:xfrm>
            <a:off x="1115394" y="15502608"/>
            <a:ext cx="18027650" cy="8569325"/>
            <a:chOff x="884" y="20878"/>
            <a:chExt cx="11356" cy="5398"/>
          </a:xfrm>
        </p:grpSpPr>
        <p:pic>
          <p:nvPicPr>
            <p:cNvPr id="17" name="Picture 41" descr="HSAR_45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84" y="20878"/>
              <a:ext cx="3996" cy="5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5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36" y="23418"/>
              <a:ext cx="4434" cy="2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47"/>
            <p:cNvPicPr>
              <a:picLocks noChangeAspect="1" noChangeArrowheads="1"/>
            </p:cNvPicPr>
            <p:nvPr/>
          </p:nvPicPr>
          <p:blipFill>
            <a:blip r:embed="rId8" cstate="print">
              <a:lum bright="-34000" contrast="34000"/>
            </a:blip>
            <a:srcRect/>
            <a:stretch>
              <a:fillRect/>
            </a:stretch>
          </p:blipFill>
          <p:spPr bwMode="auto">
            <a:xfrm>
              <a:off x="8448" y="23424"/>
              <a:ext cx="3788" cy="27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407"/>
            <p:cNvSpPr txBox="1">
              <a:spLocks noChangeArrowheads="1"/>
            </p:cNvSpPr>
            <p:nvPr/>
          </p:nvSpPr>
          <p:spPr bwMode="auto">
            <a:xfrm>
              <a:off x="4059" y="20969"/>
              <a:ext cx="8181" cy="2414"/>
            </a:xfrm>
            <a:prstGeom prst="rect">
              <a:avLst/>
            </a:prstGeom>
            <a:solidFill>
              <a:schemeClr val="accent2">
                <a:alpha val="1500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270000" tIns="190800" rIns="270000" bIns="190800">
              <a:spAutoFit/>
            </a:bodyPr>
            <a:lstStyle/>
            <a:p>
              <a:pPr marL="533400" indent="-533400">
                <a:spcAft>
                  <a:spcPct val="50000"/>
                </a:spcAft>
              </a:pPr>
              <a:r>
                <a:rPr lang="en-GB" sz="2800" b="1" dirty="0">
                  <a:latin typeface="Arial" charset="0"/>
                </a:rPr>
                <a:t>Main Measurement systems for component adjustment</a:t>
              </a:r>
            </a:p>
            <a:p>
              <a:pPr marL="201613" indent="-201613" algn="just">
                <a:buFontTx/>
                <a:buChar char="•"/>
              </a:pPr>
              <a:r>
                <a:rPr lang="en-GB" sz="2800" dirty="0">
                  <a:latin typeface="Arial" charset="0"/>
                </a:rPr>
                <a:t>Laser-Tracker with T-Probe: </a:t>
              </a:r>
            </a:p>
            <a:p>
              <a:pPr marL="857250" lvl="1" indent="-292100" algn="just">
                <a:spcAft>
                  <a:spcPct val="50000"/>
                </a:spcAft>
                <a:buFontTx/>
                <a:buChar char="•"/>
              </a:pPr>
              <a:r>
                <a:rPr lang="en-GB" sz="2800" dirty="0">
                  <a:latin typeface="Arial" charset="0"/>
                </a:rPr>
                <a:t>practical accuracy in </a:t>
              </a:r>
              <a:r>
                <a:rPr lang="en-GB" sz="2800" dirty="0" smtClean="0">
                  <a:latin typeface="Arial" charset="0"/>
                </a:rPr>
                <a:t>torus hall, </a:t>
              </a:r>
              <a:r>
                <a:rPr lang="en-GB" sz="2800" dirty="0">
                  <a:latin typeface="Arial" charset="0"/>
                </a:rPr>
                <a:t>including </a:t>
              </a:r>
              <a:r>
                <a:rPr lang="en-GB" sz="2800" dirty="0" smtClean="0">
                  <a:latin typeface="Arial" charset="0"/>
                </a:rPr>
                <a:t>using </a:t>
              </a:r>
              <a:r>
                <a:rPr lang="en-GB" sz="2800" dirty="0">
                  <a:latin typeface="Arial" charset="0"/>
                </a:rPr>
                <a:t>of </a:t>
              </a:r>
              <a:r>
                <a:rPr lang="en-GB" sz="2800" dirty="0" smtClean="0">
                  <a:latin typeface="Arial" charset="0"/>
                </a:rPr>
                <a:t>adapters and system orientation into torus hall co-ordinate system</a:t>
              </a:r>
              <a:r>
                <a:rPr lang="en-GB" sz="2800" dirty="0">
                  <a:latin typeface="Arial" charset="0"/>
                </a:rPr>
                <a:t>		</a:t>
              </a:r>
              <a:r>
                <a:rPr lang="en-GB" sz="2800" dirty="0" smtClean="0">
                  <a:latin typeface="Arial" charset="0"/>
                </a:rPr>
                <a:t>	</a:t>
              </a:r>
              <a:r>
                <a:rPr lang="en-GB" sz="2800" dirty="0" smtClean="0">
                  <a:solidFill>
                    <a:schemeClr val="accent2"/>
                  </a:solidFill>
                  <a:latin typeface="Arial" charset="0"/>
                </a:rPr>
                <a:t>&lt; 0.8 </a:t>
              </a:r>
              <a:r>
                <a:rPr lang="en-GB" sz="2800" dirty="0">
                  <a:solidFill>
                    <a:schemeClr val="accent2"/>
                  </a:solidFill>
                  <a:latin typeface="Arial" charset="0"/>
                </a:rPr>
                <a:t>mm</a:t>
              </a:r>
              <a:endParaRPr lang="en-GB" sz="2800" dirty="0">
                <a:latin typeface="Arial" charset="0"/>
              </a:endParaRPr>
            </a:p>
            <a:p>
              <a:pPr marL="201613" indent="-201613" algn="just">
                <a:buFontTx/>
                <a:buChar char="•"/>
              </a:pPr>
              <a:r>
                <a:rPr lang="en-GB" sz="2800" dirty="0" err="1">
                  <a:latin typeface="Arial" charset="0"/>
                </a:rPr>
                <a:t>Photogrammetry</a:t>
              </a:r>
              <a:r>
                <a:rPr lang="en-GB" sz="2800" dirty="0">
                  <a:latin typeface="Arial" charset="0"/>
                </a:rPr>
                <a:t> system AICON 3D Studio:</a:t>
              </a:r>
            </a:p>
            <a:p>
              <a:pPr marL="857250" lvl="1" indent="-292100" algn="just">
                <a:buFontTx/>
                <a:buChar char="•"/>
              </a:pPr>
              <a:r>
                <a:rPr lang="en-GB" sz="2800" dirty="0">
                  <a:latin typeface="Arial" charset="0"/>
                </a:rPr>
                <a:t>practical accuracy in </a:t>
              </a:r>
              <a:r>
                <a:rPr lang="en-GB" sz="2800" dirty="0" smtClean="0">
                  <a:latin typeface="Arial" charset="0"/>
                </a:rPr>
                <a:t>the </a:t>
              </a:r>
              <a:r>
                <a:rPr lang="en-GB" sz="2800" dirty="0">
                  <a:latin typeface="Arial" charset="0"/>
                </a:rPr>
                <a:t>volume of </a:t>
              </a:r>
              <a:r>
                <a:rPr lang="en-GB" sz="2800" dirty="0">
                  <a:latin typeface="Arial" charset="0"/>
                  <a:sym typeface="Symbol" pitchFamily="18" charset="2"/>
                </a:rPr>
                <a:t> 10 x 5 x 5 m of the assembly stand, including using of </a:t>
              </a:r>
              <a:r>
                <a:rPr lang="en-GB" sz="2800" dirty="0" smtClean="0">
                  <a:latin typeface="Arial" charset="0"/>
                  <a:sym typeface="Symbol" pitchFamily="18" charset="2"/>
                </a:rPr>
                <a:t>adapters (without global orientation):</a:t>
              </a:r>
              <a:r>
                <a:rPr lang="en-GB" sz="2800" dirty="0">
                  <a:latin typeface="Arial" charset="0"/>
                  <a:sym typeface="Symbol" pitchFamily="18" charset="2"/>
                </a:rPr>
                <a:t>	</a:t>
              </a:r>
              <a:r>
                <a:rPr lang="en-GB" sz="2800" dirty="0" smtClean="0">
                  <a:solidFill>
                    <a:schemeClr val="accent2"/>
                  </a:solidFill>
                  <a:latin typeface="Arial" charset="0"/>
                  <a:sym typeface="Symbol" pitchFamily="18" charset="2"/>
                </a:rPr>
                <a:t>&lt; 0.3 </a:t>
              </a:r>
              <a:r>
                <a:rPr lang="en-GB" sz="2800" dirty="0">
                  <a:solidFill>
                    <a:schemeClr val="accent2"/>
                  </a:solidFill>
                  <a:latin typeface="Arial" charset="0"/>
                  <a:sym typeface="Symbol" pitchFamily="18" charset="2"/>
                </a:rPr>
                <a:t>mm</a:t>
              </a:r>
              <a:endParaRPr lang="de-DE" dirty="0"/>
            </a:p>
          </p:txBody>
        </p:sp>
      </p:grpSp>
      <p:pic>
        <p:nvPicPr>
          <p:cNvPr id="35" name="Picture 443" descr="ansicht Kopi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21644" y="7057916"/>
            <a:ext cx="9677400" cy="783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Box 482"/>
          <p:cNvSpPr txBox="1">
            <a:spLocks noChangeArrowheads="1"/>
          </p:cNvSpPr>
          <p:nvPr/>
        </p:nvSpPr>
        <p:spPr bwMode="auto">
          <a:xfrm>
            <a:off x="20801044" y="15019229"/>
            <a:ext cx="8750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800" b="1" dirty="0">
                <a:latin typeface="Arial" charset="0"/>
              </a:rPr>
              <a:t>Schematic view of the </a:t>
            </a:r>
            <a:r>
              <a:rPr lang="en-GB" sz="2800" b="1" dirty="0" err="1">
                <a:latin typeface="Arial" charset="0"/>
              </a:rPr>
              <a:t>Wendelstein</a:t>
            </a:r>
            <a:r>
              <a:rPr lang="en-GB" sz="2800" b="1" dirty="0">
                <a:latin typeface="Arial" charset="0"/>
              </a:rPr>
              <a:t> 7-X experiment</a:t>
            </a:r>
            <a:endParaRPr lang="de-DE" dirty="0"/>
          </a:p>
        </p:txBody>
      </p:sp>
      <p:sp>
        <p:nvSpPr>
          <p:cNvPr id="43" name="Text Box 406"/>
          <p:cNvSpPr txBox="1">
            <a:spLocks noChangeArrowheads="1"/>
          </p:cNvSpPr>
          <p:nvPr/>
        </p:nvSpPr>
        <p:spPr bwMode="auto">
          <a:xfrm>
            <a:off x="827362" y="6861648"/>
            <a:ext cx="9649072" cy="8018185"/>
          </a:xfrm>
          <a:prstGeom prst="rect">
            <a:avLst/>
          </a:prstGeom>
          <a:solidFill>
            <a:schemeClr val="accent2">
              <a:alpha val="1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0000" tIns="190800" rIns="270000" bIns="190800">
            <a:spAutoFit/>
          </a:bodyPr>
          <a:lstStyle/>
          <a:p>
            <a:pPr marL="533400" indent="-533400">
              <a:spcAft>
                <a:spcPct val="50000"/>
              </a:spcAft>
            </a:pPr>
            <a:r>
              <a:rPr lang="en-US" sz="3200" b="1" dirty="0" smtClean="0">
                <a:latin typeface="Arial" charset="0"/>
              </a:rPr>
              <a:t>Present status of </a:t>
            </a:r>
            <a:r>
              <a:rPr lang="en-US" sz="3200" b="1" dirty="0" err="1" smtClean="0">
                <a:latin typeface="Arial" charset="0"/>
              </a:rPr>
              <a:t>Wendelstein</a:t>
            </a:r>
            <a:r>
              <a:rPr lang="en-US" sz="3200" b="1" dirty="0" smtClean="0">
                <a:latin typeface="Arial" charset="0"/>
              </a:rPr>
              <a:t> 7-X assembly</a:t>
            </a:r>
            <a:endParaRPr lang="en-US" sz="2800" b="1" dirty="0" smtClean="0">
              <a:latin typeface="Arial" charset="0"/>
            </a:endParaRPr>
          </a:p>
          <a:p>
            <a:pPr marL="201613" indent="-201613" algn="just">
              <a:spcAft>
                <a:spcPct val="50000"/>
              </a:spcAft>
            </a:pPr>
            <a:endParaRPr lang="en-US" sz="2800" b="1" dirty="0" smtClean="0">
              <a:latin typeface="Arial" charset="0"/>
            </a:endParaRP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4 (out of 5) magnet system modules of </a:t>
            </a:r>
            <a:r>
              <a:rPr lang="en-US" sz="2800" b="1" dirty="0" err="1" smtClean="0">
                <a:latin typeface="Arial" charset="0"/>
              </a:rPr>
              <a:t>Wendelstein</a:t>
            </a:r>
            <a:r>
              <a:rPr lang="en-US" sz="2800" b="1" dirty="0" smtClean="0">
                <a:latin typeface="Arial" charset="0"/>
              </a:rPr>
              <a:t> 7-X are completed</a:t>
            </a: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5</a:t>
            </a:r>
            <a:r>
              <a:rPr lang="en-US" sz="2800" b="1" baseline="30000" dirty="0" smtClean="0">
                <a:latin typeface="Arial" charset="0"/>
              </a:rPr>
              <a:t>th</a:t>
            </a:r>
            <a:r>
              <a:rPr lang="en-US" sz="2800" b="1" dirty="0" smtClean="0">
                <a:latin typeface="Arial" charset="0"/>
              </a:rPr>
              <a:t> magnet system module is under construction</a:t>
            </a: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Two of the ready assembled modules are preliminarily positioned on machine base</a:t>
            </a: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Total assembly tolerance up to module adjustment is r &lt; 4.2 mm</a:t>
            </a: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To optimize the quality of the magnet field the magnet modules get new optimized positions and orientations for last adjustment step</a:t>
            </a: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For module adjustment the required tolerance is       r &lt; 1.5 mm</a:t>
            </a:r>
          </a:p>
        </p:txBody>
      </p:sp>
      <p:sp>
        <p:nvSpPr>
          <p:cNvPr id="45" name="Text Box 489"/>
          <p:cNvSpPr txBox="1">
            <a:spLocks noChangeArrowheads="1"/>
          </p:cNvSpPr>
          <p:nvPr/>
        </p:nvSpPr>
        <p:spPr bwMode="auto">
          <a:xfrm>
            <a:off x="19549442" y="33432600"/>
            <a:ext cx="11953328" cy="9509326"/>
          </a:xfrm>
          <a:prstGeom prst="rect">
            <a:avLst/>
          </a:prstGeom>
          <a:solidFill>
            <a:schemeClr val="accent2">
              <a:alpha val="1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0000" tIns="334800" rIns="270000" bIns="334800">
            <a:spAutoFit/>
          </a:bodyPr>
          <a:lstStyle/>
          <a:p>
            <a:pPr marL="533400" indent="-533400">
              <a:spcAft>
                <a:spcPct val="50000"/>
              </a:spcAft>
            </a:pPr>
            <a:r>
              <a:rPr lang="en-GB" sz="2800" b="1" u="sng" dirty="0" smtClean="0">
                <a:latin typeface="Arial" charset="0"/>
              </a:rPr>
              <a:t>Conclusion</a:t>
            </a:r>
            <a:endParaRPr lang="en-GB" sz="2800" b="1" dirty="0" smtClean="0">
              <a:latin typeface="Arial" charset="0"/>
            </a:endParaRPr>
          </a:p>
          <a:p>
            <a:pPr marL="533400" indent="-533400" algn="just">
              <a:spcAft>
                <a:spcPct val="50000"/>
              </a:spcAft>
              <a:buFontTx/>
              <a:buAutoNum type="arabicPeriod"/>
            </a:pPr>
            <a:r>
              <a:rPr lang="en-GB" sz="2800" b="1" dirty="0" smtClean="0">
                <a:latin typeface="Arial" charset="0"/>
              </a:rPr>
              <a:t>At machine base adjustment of magnet system modules can be done inside r &lt; 1.5 mm in comparison to optimized co-ordinates</a:t>
            </a:r>
          </a:p>
          <a:p>
            <a:pPr marL="533400" indent="-533400" algn="just">
              <a:spcAft>
                <a:spcPct val="50000"/>
              </a:spcAft>
              <a:buFontTx/>
              <a:buAutoNum type="arabicPeriod"/>
            </a:pPr>
            <a:r>
              <a:rPr lang="en-GB" sz="2800" b="1" dirty="0" smtClean="0">
                <a:latin typeface="Arial" charset="0"/>
              </a:rPr>
              <a:t>Maximum deviation of single ref.-points of coils can be kept below r &lt; 6.2 mm in comparison to design co-ordinates</a:t>
            </a:r>
          </a:p>
          <a:p>
            <a:pPr marL="533400" indent="-533400" algn="just">
              <a:spcAft>
                <a:spcPct val="50000"/>
              </a:spcAft>
              <a:buFontTx/>
              <a:buAutoNum type="arabicPeriod"/>
            </a:pPr>
            <a:r>
              <a:rPr lang="en-GB" sz="2800" b="1" dirty="0" smtClean="0">
                <a:latin typeface="Arial" charset="0"/>
              </a:rPr>
              <a:t>For optimization of magnetic field, magnet system modules are shifted and rotated at maximum by 3 mm and 0.3 mm / m respectively</a:t>
            </a:r>
          </a:p>
          <a:p>
            <a:pPr marL="533400" indent="-533400" algn="just">
              <a:spcAft>
                <a:spcPct val="50000"/>
              </a:spcAft>
              <a:buFontTx/>
              <a:buAutoNum type="arabicPeriod"/>
            </a:pPr>
            <a:r>
              <a:rPr lang="en-GB" sz="2800" b="1" dirty="0" smtClean="0">
                <a:latin typeface="Arial" charset="0"/>
              </a:rPr>
              <a:t>Number of accessible original ref.-points decreases dramatically down to 2 points per coil. A second order target point system is necessary</a:t>
            </a:r>
          </a:p>
          <a:p>
            <a:pPr marL="533400" indent="-533400" algn="just">
              <a:spcAft>
                <a:spcPct val="50000"/>
              </a:spcAft>
              <a:buFontTx/>
              <a:buAutoNum type="arabicPeriod"/>
            </a:pPr>
            <a:r>
              <a:rPr lang="en-GB" sz="2800" b="1" dirty="0" smtClean="0">
                <a:latin typeface="Arial" charset="0"/>
              </a:rPr>
              <a:t>For an efficient adjustment procedure auxiliary measurement points are used very close to the adjustment elements. Target co-ordinates of these points are calculated by a best-fit transformation of the actual to the reference position of the main ref.-points. In this way the number of iterations to reach the final position of the modules could be kept low, generally 2 ... 4 times</a:t>
            </a:r>
          </a:p>
        </p:txBody>
      </p:sp>
      <p:pic>
        <p:nvPicPr>
          <p:cNvPr id="31" name="Grafik 30" descr="DSCF1589.JPG"/>
          <p:cNvPicPr>
            <a:picLocks noChangeAspect="1"/>
          </p:cNvPicPr>
          <p:nvPr/>
        </p:nvPicPr>
        <p:blipFill>
          <a:blip r:embed="rId10" cstate="print"/>
          <a:srcRect l="7738" r="10714"/>
          <a:stretch>
            <a:fillRect/>
          </a:stretch>
        </p:blipFill>
        <p:spPr>
          <a:xfrm>
            <a:off x="19549442" y="15646624"/>
            <a:ext cx="11953328" cy="9735404"/>
          </a:xfrm>
          <a:prstGeom prst="rect">
            <a:avLst/>
          </a:prstGeom>
        </p:spPr>
      </p:pic>
      <p:grpSp>
        <p:nvGrpSpPr>
          <p:cNvPr id="54" name="Gruppieren 53"/>
          <p:cNvGrpSpPr/>
          <p:nvPr/>
        </p:nvGrpSpPr>
        <p:grpSpPr>
          <a:xfrm>
            <a:off x="10980490" y="34368704"/>
            <a:ext cx="8016915" cy="461665"/>
            <a:chOff x="10836474" y="34656736"/>
            <a:chExt cx="8016915" cy="461665"/>
          </a:xfrm>
        </p:grpSpPr>
        <p:cxnSp>
          <p:nvCxnSpPr>
            <p:cNvPr id="33" name="Gerade Verbindung mit Pfeil 32"/>
            <p:cNvCxnSpPr/>
            <p:nvPr/>
          </p:nvCxnSpPr>
          <p:spPr bwMode="auto">
            <a:xfrm>
              <a:off x="10836474" y="34872760"/>
              <a:ext cx="8016915" cy="1741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34" name="Textfeld 33"/>
            <p:cNvSpPr txBox="1"/>
            <p:nvPr/>
          </p:nvSpPr>
          <p:spPr>
            <a:xfrm>
              <a:off x="14724905" y="34656736"/>
              <a:ext cx="153682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latin typeface="Arial MT Condensed" pitchFamily="34" charset="0"/>
                  <a:ea typeface="Arial MT Condensed" pitchFamily="34" charset="0"/>
                  <a:cs typeface="Arial MT Condensed" pitchFamily="34" charset="0"/>
                </a:rPr>
                <a:t>Module #5</a:t>
              </a:r>
              <a:endParaRPr lang="de-DE" b="1" dirty="0">
                <a:latin typeface="Arial MT Condensed" pitchFamily="34" charset="0"/>
                <a:ea typeface="Arial MT Condensed" pitchFamily="34" charset="0"/>
                <a:cs typeface="Arial MT Condensed" pitchFamily="34" charset="0"/>
              </a:endParaRPr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2123506" y="34296696"/>
            <a:ext cx="8568952" cy="461665"/>
            <a:chOff x="20097294" y="27637804"/>
            <a:chExt cx="5497715" cy="421067"/>
          </a:xfrm>
        </p:grpSpPr>
        <p:cxnSp>
          <p:nvCxnSpPr>
            <p:cNvPr id="39" name="Gerade Verbindung mit Pfeil 38"/>
            <p:cNvCxnSpPr/>
            <p:nvPr/>
          </p:nvCxnSpPr>
          <p:spPr bwMode="auto">
            <a:xfrm>
              <a:off x="20097294" y="27900507"/>
              <a:ext cx="5497715" cy="1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40" name="Textfeld 39"/>
            <p:cNvSpPr txBox="1"/>
            <p:nvPr/>
          </p:nvSpPr>
          <p:spPr>
            <a:xfrm>
              <a:off x="22499657" y="27637804"/>
              <a:ext cx="1024511" cy="42106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latin typeface="Arial MT Condensed" pitchFamily="34" charset="0"/>
                  <a:ea typeface="Arial MT Condensed" pitchFamily="34" charset="0"/>
                  <a:cs typeface="Arial MT Condensed" pitchFamily="34" charset="0"/>
                </a:rPr>
                <a:t>Module #1</a:t>
              </a:r>
              <a:endParaRPr lang="de-DE" b="1" dirty="0">
                <a:latin typeface="Arial MT Condensed" pitchFamily="34" charset="0"/>
                <a:ea typeface="Arial MT Condensed" pitchFamily="34" charset="0"/>
                <a:cs typeface="Arial MT Condensed" pitchFamily="34" charset="0"/>
              </a:endParaRPr>
            </a:p>
          </p:txBody>
        </p:sp>
      </p:grpSp>
      <p:sp>
        <p:nvSpPr>
          <p:cNvPr id="51" name="Text Box 406"/>
          <p:cNvSpPr txBox="1">
            <a:spLocks noChangeArrowheads="1"/>
          </p:cNvSpPr>
          <p:nvPr/>
        </p:nvSpPr>
        <p:spPr bwMode="auto">
          <a:xfrm>
            <a:off x="10908482" y="6861648"/>
            <a:ext cx="9383646" cy="7992888"/>
          </a:xfrm>
          <a:prstGeom prst="rect">
            <a:avLst/>
          </a:prstGeom>
          <a:solidFill>
            <a:schemeClr val="accent2">
              <a:alpha val="15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0000" tIns="190800" rIns="270000" bIns="190800">
            <a:spAutoFit/>
          </a:bodyPr>
          <a:lstStyle/>
          <a:p>
            <a:pPr marL="533400" indent="-533400">
              <a:spcAft>
                <a:spcPct val="50000"/>
              </a:spcAft>
            </a:pPr>
            <a:r>
              <a:rPr lang="en-US" sz="2800" b="1" dirty="0" smtClean="0">
                <a:latin typeface="Arial" charset="0"/>
              </a:rPr>
              <a:t>Optimization of magnet field</a:t>
            </a:r>
          </a:p>
          <a:p>
            <a:pPr marL="201613" indent="-201613" algn="just">
              <a:spcAft>
                <a:spcPct val="50000"/>
              </a:spcAft>
            </a:pPr>
            <a:endParaRPr lang="en-US" sz="2800" b="1" dirty="0" smtClean="0">
              <a:latin typeface="Arial" charset="0"/>
            </a:endParaRP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After completion of each magnet system module a geometry check is performed</a:t>
            </a: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Calculation of the resulting magnetic field and its errors using the actual geometry data of completed modules or nominal data of modules under assembly</a:t>
            </a: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Optimization of the magnetic field quality by variation of module position and orientation</a:t>
            </a:r>
          </a:p>
          <a:p>
            <a:pPr marL="201613" indent="-201613" algn="just">
              <a:spcAft>
                <a:spcPct val="50000"/>
              </a:spcAft>
              <a:buFontTx/>
              <a:buChar char="•"/>
            </a:pPr>
            <a:r>
              <a:rPr lang="en-US" sz="2800" b="1" dirty="0" smtClean="0">
                <a:latin typeface="Arial" charset="0"/>
              </a:rPr>
              <a:t>Maximum displacements for optimization (in any point of the module) is r &lt; 5 mm</a:t>
            </a:r>
          </a:p>
          <a:p>
            <a:pPr marL="201613" indent="-201613" algn="just">
              <a:spcAft>
                <a:spcPct val="50000"/>
              </a:spcAft>
            </a:pPr>
            <a:endParaRPr lang="en-US" sz="2800" b="1" dirty="0" smtClean="0">
              <a:latin typeface="Arial" charset="0"/>
            </a:endParaRPr>
          </a:p>
          <a:p>
            <a:pPr marL="800100" lvl="1" indent="-234950" algn="just">
              <a:spcAft>
                <a:spcPct val="50000"/>
              </a:spcAft>
            </a:pPr>
            <a:endParaRPr lang="en-GB" sz="1600" dirty="0">
              <a:latin typeface="Arial" charset="0"/>
            </a:endParaRPr>
          </a:p>
        </p:txBody>
      </p:sp>
      <p:pic>
        <p:nvPicPr>
          <p:cNvPr id="41" name="Grafik 40" descr="M1-MSTIV LTD+PHG - oben.bmp"/>
          <p:cNvPicPr>
            <a:picLocks noChangeAspect="1"/>
          </p:cNvPicPr>
          <p:nvPr/>
        </p:nvPicPr>
        <p:blipFill>
          <a:blip r:embed="rId11" cstate="print"/>
          <a:srcRect l="21853" t="11812" r="20857" b="7716"/>
          <a:stretch>
            <a:fillRect/>
          </a:stretch>
        </p:blipFill>
        <p:spPr bwMode="auto">
          <a:xfrm>
            <a:off x="1259410" y="24095173"/>
            <a:ext cx="8064896" cy="9062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feld 48"/>
          <p:cNvSpPr txBox="1"/>
          <p:nvPr/>
        </p:nvSpPr>
        <p:spPr>
          <a:xfrm>
            <a:off x="6011938" y="24791640"/>
            <a:ext cx="2111340" cy="498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M1 in MST IV</a:t>
            </a:r>
            <a:endParaRPr lang="de-DE" b="1" dirty="0">
              <a:latin typeface="Arial MT Condensed" pitchFamily="34" charset="0"/>
              <a:ea typeface="Arial MT Condensed" pitchFamily="34" charset="0"/>
              <a:cs typeface="Arial MT Condensed" pitchFamily="34" charset="0"/>
            </a:endParaRPr>
          </a:p>
        </p:txBody>
      </p:sp>
      <p:pic>
        <p:nvPicPr>
          <p:cNvPr id="53" name="Grafik 52" descr="M5-MSTIV LTD+PHG - oben.bmp"/>
          <p:cNvPicPr>
            <a:picLocks noChangeAspect="1"/>
          </p:cNvPicPr>
          <p:nvPr/>
        </p:nvPicPr>
        <p:blipFill>
          <a:blip r:embed="rId12" cstate="print"/>
          <a:srcRect l="23509" t="25101" r="11523" b="3286"/>
          <a:stretch>
            <a:fillRect/>
          </a:stretch>
        </p:blipFill>
        <p:spPr bwMode="auto">
          <a:xfrm>
            <a:off x="9756354" y="25007664"/>
            <a:ext cx="9309075" cy="820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feld 41"/>
          <p:cNvSpPr txBox="1"/>
          <p:nvPr/>
        </p:nvSpPr>
        <p:spPr>
          <a:xfrm>
            <a:off x="16507930" y="24736837"/>
            <a:ext cx="2111340" cy="498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M5 in MST IV</a:t>
            </a:r>
            <a:endParaRPr lang="de-DE" dirty="0">
              <a:latin typeface="Arial MT Condensed" pitchFamily="34" charset="0"/>
              <a:ea typeface="Arial MT Condensed" pitchFamily="34" charset="0"/>
              <a:cs typeface="Arial MT Condensed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13212738" y="34944768"/>
            <a:ext cx="2526654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Comp to Design</a:t>
            </a:r>
          </a:p>
          <a:p>
            <a:r>
              <a:rPr lang="en-US" sz="2000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Comp to Optimization</a:t>
            </a:r>
          </a:p>
          <a:p>
            <a:r>
              <a:rPr lang="en-US" sz="2000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Comp to Optimization,</a:t>
            </a:r>
          </a:p>
          <a:p>
            <a:r>
              <a:rPr lang="en-US" sz="2000" dirty="0" smtClean="0">
                <a:latin typeface="Arial MT Condensed" pitchFamily="34" charset="0"/>
                <a:ea typeface="Arial MT Condensed" pitchFamily="34" charset="0"/>
                <a:cs typeface="Arial MT Condensed" pitchFamily="34" charset="0"/>
              </a:rPr>
              <a:t>second order Survey</a:t>
            </a:r>
            <a:endParaRPr lang="en-US" sz="2000" dirty="0">
              <a:latin typeface="Arial MT Condensed" pitchFamily="34" charset="0"/>
              <a:ea typeface="Arial MT Condensed" pitchFamily="34" charset="0"/>
              <a:cs typeface="Arial MT Condensed" pitchFamily="34" charset="0"/>
            </a:endParaRPr>
          </a:p>
        </p:txBody>
      </p:sp>
      <p:sp>
        <p:nvSpPr>
          <p:cNvPr id="52" name="Rechteck 51"/>
          <p:cNvSpPr/>
          <p:nvPr/>
        </p:nvSpPr>
        <p:spPr bwMode="auto">
          <a:xfrm>
            <a:off x="12348642" y="35664848"/>
            <a:ext cx="720080" cy="144016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37" name="Rechteck 36"/>
          <p:cNvSpPr/>
          <p:nvPr/>
        </p:nvSpPr>
        <p:spPr bwMode="auto">
          <a:xfrm>
            <a:off x="12348642" y="35376816"/>
            <a:ext cx="720080" cy="144016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38" name="Rechteck 37"/>
          <p:cNvSpPr/>
          <p:nvPr/>
        </p:nvSpPr>
        <p:spPr bwMode="auto">
          <a:xfrm>
            <a:off x="12348642" y="35088784"/>
            <a:ext cx="720080" cy="144016"/>
          </a:xfrm>
          <a:prstGeom prst="rect">
            <a:avLst/>
          </a:prstGeom>
          <a:solidFill>
            <a:srgbClr val="0FF10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449</Words>
  <Application>Microsoft Office PowerPoint</Application>
  <PresentationFormat>Benutzerdefiniert</PresentationFormat>
  <Paragraphs>47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Standarddesign</vt:lpstr>
      <vt:lpstr>Folie 1</vt:lpstr>
    </vt:vector>
  </TitlesOfParts>
  <Company>HGW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btk</dc:creator>
  <cp:lastModifiedBy>hgn</cp:lastModifiedBy>
  <cp:revision>325</cp:revision>
  <cp:lastPrinted>2003-06-17T09:07:55Z</cp:lastPrinted>
  <dcterms:created xsi:type="dcterms:W3CDTF">2000-09-07T09:11:40Z</dcterms:created>
  <dcterms:modified xsi:type="dcterms:W3CDTF">2010-09-20T11:15:51Z</dcterms:modified>
</cp:coreProperties>
</file>