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</p:sldMasterIdLst>
  <p:notesMasterIdLst>
    <p:notesMasterId r:id="rId22"/>
  </p:notesMasterIdLst>
  <p:sldIdLst>
    <p:sldId id="257" r:id="rId3"/>
    <p:sldId id="309" r:id="rId4"/>
    <p:sldId id="310" r:id="rId5"/>
    <p:sldId id="311" r:id="rId6"/>
    <p:sldId id="314" r:id="rId7"/>
    <p:sldId id="312" r:id="rId8"/>
    <p:sldId id="313" r:id="rId9"/>
    <p:sldId id="305" r:id="rId10"/>
    <p:sldId id="306" r:id="rId11"/>
    <p:sldId id="274" r:id="rId12"/>
    <p:sldId id="315" r:id="rId13"/>
    <p:sldId id="280" r:id="rId14"/>
    <p:sldId id="296" r:id="rId15"/>
    <p:sldId id="275" r:id="rId16"/>
    <p:sldId id="276" r:id="rId17"/>
    <p:sldId id="308" r:id="rId18"/>
    <p:sldId id="277" r:id="rId19"/>
    <p:sldId id="291" r:id="rId20"/>
    <p:sldId id="273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57" autoAdjust="0"/>
    <p:restoredTop sz="94660"/>
  </p:normalViewPr>
  <p:slideViewPr>
    <p:cSldViewPr>
      <p:cViewPr>
        <p:scale>
          <a:sx n="72" d="100"/>
          <a:sy n="72" d="100"/>
        </p:scale>
        <p:origin x="-1776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G:\results-survey517947%20(2)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:Users:prateekmahalwar:Desktop:Offspring%20results-survey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87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Graphs!$B$16:$B$20</c:f>
              <c:strCache>
                <c:ptCount val="5"/>
                <c:pt idx="0">
                  <c:v> I have some knowledge</c:v>
                </c:pt>
                <c:pt idx="1">
                  <c:v> I understand it well</c:v>
                </c:pt>
                <c:pt idx="2">
                  <c:v> I’m not aware of it</c:v>
                </c:pt>
                <c:pt idx="3">
                  <c:v>I’ve heard about it but I’m not sure what it is</c:v>
                </c:pt>
                <c:pt idx="4">
                  <c:v>Not answered</c:v>
                </c:pt>
              </c:strCache>
            </c:strRef>
          </c:cat>
          <c:val>
            <c:numRef>
              <c:f>Graphs!$C$16:$C$20</c:f>
              <c:numCache>
                <c:formatCode>General</c:formatCode>
                <c:ptCount val="5"/>
                <c:pt idx="0">
                  <c:v>175</c:v>
                </c:pt>
                <c:pt idx="1">
                  <c:v>76</c:v>
                </c:pt>
                <c:pt idx="2">
                  <c:v>13</c:v>
                </c:pt>
                <c:pt idx="3">
                  <c:v>50</c:v>
                </c:pt>
                <c:pt idx="4">
                  <c:v>132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Awareness about Open Access between</a:t>
            </a:r>
            <a:r>
              <a:rPr lang="en-US" sz="1600" baseline="0"/>
              <a:t> different job levels</a:t>
            </a:r>
            <a:endParaRPr lang="en-US" sz="1600"/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Sheet8!$C$24</c:f>
              <c:strCache>
                <c:ptCount val="1"/>
                <c:pt idx="0">
                  <c:v>I understand it well</c:v>
                </c:pt>
              </c:strCache>
            </c:strRef>
          </c:tx>
          <c:spPr>
            <a:gradFill rotWithShape="0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Sheet8!$B$31:$B$33</c:f>
              <c:strCache>
                <c:ptCount val="3"/>
                <c:pt idx="0">
                  <c:v>total phd</c:v>
                </c:pt>
                <c:pt idx="1">
                  <c:v>total postdoc</c:v>
                </c:pt>
                <c:pt idx="2">
                  <c:v>total other</c:v>
                </c:pt>
              </c:strCache>
            </c:strRef>
          </c:cat>
          <c:val>
            <c:numRef>
              <c:f>Sheet8!$C$31:$C$33</c:f>
              <c:numCache>
                <c:formatCode>General</c:formatCode>
                <c:ptCount val="3"/>
                <c:pt idx="0">
                  <c:v>48</c:v>
                </c:pt>
                <c:pt idx="1">
                  <c:v>27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Sheet8!$D$24</c:f>
              <c:strCache>
                <c:ptCount val="1"/>
                <c:pt idx="0">
                  <c:v>I have some knowledge</c:v>
                </c:pt>
              </c:strCache>
            </c:strRef>
          </c:tx>
          <c:spPr>
            <a:gradFill rotWithShape="0">
              <a:gsLst>
                <a:gs pos="0">
                  <a:srgbClr val="FF9A99"/>
                </a:gs>
                <a:gs pos="100000">
                  <a:srgbClr val="D1403C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Sheet8!$B$31:$B$33</c:f>
              <c:strCache>
                <c:ptCount val="3"/>
                <c:pt idx="0">
                  <c:v>total phd</c:v>
                </c:pt>
                <c:pt idx="1">
                  <c:v>total postdoc</c:v>
                </c:pt>
                <c:pt idx="2">
                  <c:v>total other</c:v>
                </c:pt>
              </c:strCache>
            </c:strRef>
          </c:cat>
          <c:val>
            <c:numRef>
              <c:f>Sheet8!$D$31:$D$33</c:f>
              <c:numCache>
                <c:formatCode>General</c:formatCode>
                <c:ptCount val="3"/>
                <c:pt idx="0">
                  <c:v>137</c:v>
                </c:pt>
                <c:pt idx="1">
                  <c:v>33</c:v>
                </c:pt>
                <c:pt idx="2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Sheet8!$E$24</c:f>
              <c:strCache>
                <c:ptCount val="1"/>
                <c:pt idx="0">
                  <c:v>I've heard about it but I'm not sure what it is.</c:v>
                </c:pt>
              </c:strCache>
            </c:strRef>
          </c:tx>
          <c:spPr>
            <a:gradFill rotWithShape="0">
              <a:gsLst>
                <a:gs pos="0">
                  <a:srgbClr val="DCFFA0"/>
                </a:gs>
                <a:gs pos="100000">
                  <a:srgbClr val="A0CA4A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Sheet8!$B$31:$B$33</c:f>
              <c:strCache>
                <c:ptCount val="3"/>
                <c:pt idx="0">
                  <c:v>total phd</c:v>
                </c:pt>
                <c:pt idx="1">
                  <c:v>total postdoc</c:v>
                </c:pt>
                <c:pt idx="2">
                  <c:v>total other</c:v>
                </c:pt>
              </c:strCache>
            </c:strRef>
          </c:cat>
          <c:val>
            <c:numRef>
              <c:f>Sheet8!$E$31:$E$33</c:f>
              <c:numCache>
                <c:formatCode>General</c:formatCode>
                <c:ptCount val="3"/>
                <c:pt idx="0">
                  <c:v>44</c:v>
                </c:pt>
                <c:pt idx="1">
                  <c:v>6</c:v>
                </c:pt>
                <c:pt idx="2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Sheet8!$F$24</c:f>
              <c:strCache>
                <c:ptCount val="1"/>
                <c:pt idx="0">
                  <c:v>I'm not aware</c:v>
                </c:pt>
              </c:strCache>
            </c:strRef>
          </c:tx>
          <c:spPr>
            <a:gradFill rotWithShape="0">
              <a:gsLst>
                <a:gs pos="0">
                  <a:srgbClr val="C8B0ED"/>
                </a:gs>
                <a:gs pos="100000">
                  <a:srgbClr val="7F5BAB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Sheet8!$B$31:$B$33</c:f>
              <c:strCache>
                <c:ptCount val="3"/>
                <c:pt idx="0">
                  <c:v>total phd</c:v>
                </c:pt>
                <c:pt idx="1">
                  <c:v>total postdoc</c:v>
                </c:pt>
                <c:pt idx="2">
                  <c:v>total other</c:v>
                </c:pt>
              </c:strCache>
            </c:strRef>
          </c:cat>
          <c:val>
            <c:numRef>
              <c:f>Sheet8!$F$31:$F$33</c:f>
              <c:numCache>
                <c:formatCode>General</c:formatCode>
                <c:ptCount val="3"/>
                <c:pt idx="0">
                  <c:v>11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Sheet8!$G$24</c:f>
              <c:strCache>
                <c:ptCount val="1"/>
                <c:pt idx="0">
                  <c:v>Not answered</c:v>
                </c:pt>
              </c:strCache>
            </c:strRef>
          </c:tx>
          <c:spPr>
            <a:gradFill rotWithShape="0">
              <a:gsLst>
                <a:gs pos="0">
                  <a:srgbClr val="95EEFF"/>
                </a:gs>
                <a:gs pos="100000">
                  <a:srgbClr val="39B7D8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Sheet8!$B$31:$B$33</c:f>
              <c:strCache>
                <c:ptCount val="3"/>
                <c:pt idx="0">
                  <c:v>total phd</c:v>
                </c:pt>
                <c:pt idx="1">
                  <c:v>total postdoc</c:v>
                </c:pt>
                <c:pt idx="2">
                  <c:v>total other</c:v>
                </c:pt>
              </c:strCache>
            </c:strRef>
          </c:cat>
          <c:val>
            <c:numRef>
              <c:f>Sheet8!$G$31:$G$33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0207744"/>
        <c:axId val="110209280"/>
      </c:barChart>
      <c:catAx>
        <c:axId val="110207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110209280"/>
        <c:crosses val="autoZero"/>
        <c:auto val="1"/>
        <c:lblAlgn val="ctr"/>
        <c:lblOffset val="100"/>
        <c:noMultiLvlLbl val="0"/>
      </c:catAx>
      <c:valAx>
        <c:axId val="110209280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110207744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64397926337892597"/>
          <c:y val="0.30555590091948398"/>
          <c:w val="0.324607433573117"/>
          <c:h val="0.68518595963763196"/>
        </c:manualLayout>
      </c:layout>
      <c:overlay val="0"/>
      <c:spPr>
        <a:noFill/>
        <a:ln w="25400">
          <a:noFill/>
        </a:ln>
      </c:spPr>
    </c:legend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0.09864</cdr:x>
      <cdr:y>0.09093</cdr:y>
    </cdr:from>
    <cdr:to>
      <cdr:x>0.86477</cdr:x>
      <cdr:y>0.22753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880756" y="635130"/>
          <a:ext cx="6840768" cy="9541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800" b="1" dirty="0"/>
            <a:t>Awareness: How well </a:t>
          </a:r>
          <a:r>
            <a:rPr lang="en-US" sz="2800" b="1" dirty="0" smtClean="0"/>
            <a:t>informed are you about </a:t>
          </a:r>
          <a:r>
            <a:rPr lang="en-US" sz="2800" b="1" dirty="0"/>
            <a:t>Open </a:t>
          </a:r>
          <a:r>
            <a:rPr lang="en-US" sz="2800" b="1" dirty="0" smtClean="0"/>
            <a:t>Access?</a:t>
          </a:r>
          <a:endParaRPr lang="de-DE" sz="28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2443E87-E06C-4CB6-935F-CCFB01FED692}" type="datetimeFigureOut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F630180-1423-44A0-AA6A-775E73A7B8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864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E90F40-9C06-4EEF-9146-7811FEA0798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208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E90F40-9C06-4EEF-9146-7811FEA0798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208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E90F40-9C06-4EEF-9146-7811FEA0798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208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E90F40-9C06-4EEF-9146-7811FEA0798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208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83FE7C-D37D-BA46-8A1B-E38C45BCF1A0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685800"/>
            <a:ext cx="2133600" cy="1600200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00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2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752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762000"/>
            <a:ext cx="51054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07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762000"/>
            <a:ext cx="7010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447800" y="2133600"/>
            <a:ext cx="3429000" cy="3810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0" y="2133600"/>
            <a:ext cx="342900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46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161310"/>
            <a:ext cx="9144000" cy="914400"/>
          </a:xfrm>
          <a:prstGeom prst="rect">
            <a:avLst/>
          </a:prstGeom>
        </p:spPr>
        <p:txBody>
          <a:bodyPr/>
          <a:lstStyle>
            <a:lvl1pPr algn="ctr">
              <a:defRPr sz="4400" b="1">
                <a:solidFill>
                  <a:srgbClr val="27A46B"/>
                </a:solidFill>
              </a:defRPr>
            </a:lvl1pPr>
          </a:lstStyle>
          <a:p>
            <a:r>
              <a:rPr lang="en-US" dirty="0" smtClean="0"/>
              <a:t>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089565"/>
            <a:ext cx="9144000" cy="6858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2F403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15" b="7140"/>
          <a:stretch/>
        </p:blipFill>
        <p:spPr>
          <a:xfrm>
            <a:off x="0" y="3759200"/>
            <a:ext cx="91440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7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50000">
                <a:srgbClr val="27A46B"/>
              </a:gs>
              <a:gs pos="0">
                <a:srgbClr val="2F403C"/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161310"/>
            <a:ext cx="9144000" cy="914400"/>
          </a:xfrm>
          <a:prstGeom prst="rect">
            <a:avLst/>
          </a:prstGeom>
        </p:spPr>
        <p:txBody>
          <a:bodyPr/>
          <a:lstStyle>
            <a:lvl1pPr algn="ctr">
              <a:defRPr sz="4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here to insert text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91596" y="0"/>
            <a:ext cx="1409793" cy="140979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776558" cy="14097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30" y="85496"/>
            <a:ext cx="666257" cy="666257"/>
          </a:xfrm>
          <a:prstGeom prst="rect">
            <a:avLst/>
          </a:prstGeom>
        </p:spPr>
      </p:pic>
      <p:pic>
        <p:nvPicPr>
          <p:cNvPr id="11" name="Bild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233" y="785066"/>
            <a:ext cx="958850" cy="49763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868956" y="6377421"/>
            <a:ext cx="275044" cy="471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602256" y="6379868"/>
            <a:ext cx="533400" cy="53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http://www.mppmu.mpg.de/physik2000/minerva-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4759" y="6438051"/>
            <a:ext cx="380044" cy="380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15" b="7140"/>
          <a:stretch/>
        </p:blipFill>
        <p:spPr>
          <a:xfrm>
            <a:off x="0" y="3759200"/>
            <a:ext cx="91440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329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14" y="685800"/>
            <a:ext cx="7299866" cy="67076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solidFill>
                  <a:srgbClr val="2F403C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0897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14" y="685800"/>
            <a:ext cx="7299866" cy="67076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15" b="7140"/>
          <a:stretch/>
        </p:blipFill>
        <p:spPr>
          <a:xfrm>
            <a:off x="0" y="3759200"/>
            <a:ext cx="9144000" cy="2603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749965"/>
            <a:ext cx="9144000" cy="2612735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solidFill>
                  <a:srgbClr val="2F403C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040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27A46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688E8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0749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14" y="685800"/>
            <a:ext cx="7299866" cy="67076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2F403C"/>
                </a:solidFill>
              </a:defRPr>
            </a:lvl2pPr>
            <a:lvl3pPr>
              <a:defRPr sz="2000">
                <a:solidFill>
                  <a:srgbClr val="2F403C"/>
                </a:solidFill>
              </a:defRPr>
            </a:lvl3pPr>
            <a:lvl4pPr>
              <a:defRPr sz="1800">
                <a:solidFill>
                  <a:srgbClr val="2F403C"/>
                </a:solidFill>
              </a:defRPr>
            </a:lvl4pPr>
            <a:lvl5pPr>
              <a:defRPr sz="1800">
                <a:solidFill>
                  <a:srgbClr val="2F403C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84141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15" b="7140"/>
          <a:stretch/>
        </p:blipFill>
        <p:spPr>
          <a:xfrm>
            <a:off x="0" y="3759200"/>
            <a:ext cx="9144000" cy="26035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3749965"/>
            <a:ext cx="9144000" cy="2612735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14" y="685800"/>
            <a:ext cx="7299866" cy="67076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2F403C"/>
                </a:solidFill>
              </a:defRPr>
            </a:lvl2pPr>
            <a:lvl3pPr>
              <a:defRPr sz="2000">
                <a:solidFill>
                  <a:srgbClr val="2F403C"/>
                </a:solidFill>
              </a:defRPr>
            </a:lvl3pPr>
            <a:lvl4pPr>
              <a:defRPr sz="1800">
                <a:solidFill>
                  <a:srgbClr val="2F403C"/>
                </a:solidFill>
              </a:defRPr>
            </a:lvl4pPr>
            <a:lvl5pPr>
              <a:defRPr sz="1800">
                <a:solidFill>
                  <a:srgbClr val="2F403C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33204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3505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14" y="685800"/>
            <a:ext cx="7299866" cy="6707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27A46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27A46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1566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14" y="685800"/>
            <a:ext cx="7299866" cy="67076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71768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14" y="685800"/>
            <a:ext cx="7299866" cy="67076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15" b="7140"/>
          <a:stretch/>
        </p:blipFill>
        <p:spPr>
          <a:xfrm>
            <a:off x="0" y="3759200"/>
            <a:ext cx="9144000" cy="2603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670301"/>
            <a:ext cx="9144000" cy="27051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36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05091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15" b="7140"/>
          <a:stretch/>
        </p:blipFill>
        <p:spPr>
          <a:xfrm>
            <a:off x="0" y="3759200"/>
            <a:ext cx="9144000" cy="26035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3749965"/>
            <a:ext cx="9144000" cy="2612735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75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3050"/>
            <a:ext cx="20177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2F403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3817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3000"/>
            <a:ext cx="5486400" cy="4143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27A46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71599"/>
            <a:ext cx="5486400" cy="3581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2F403C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94817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14" y="685800"/>
            <a:ext cx="7299866" cy="67076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39400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475456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27A46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4754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-27160"/>
            <a:ext cx="7696200" cy="71296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rgbClr val="C5D5D1"/>
                </a:solidFill>
              </a:defRPr>
            </a:lvl1pPr>
            <a:lvl2pPr marL="742950" indent="-285750" algn="l">
              <a:spcBef>
                <a:spcPts val="0"/>
              </a:spcBef>
              <a:buFont typeface="Wingdings" pitchFamily="2" charset="2"/>
              <a:buChar char="Ø"/>
              <a:defRPr sz="1400" b="1">
                <a:solidFill>
                  <a:schemeClr val="bg1"/>
                </a:solidFill>
              </a:defRPr>
            </a:lvl2pPr>
            <a:lvl3pPr marL="1085850" indent="-171450" algn="l">
              <a:spcBef>
                <a:spcPts val="0"/>
              </a:spcBef>
              <a:buFont typeface="Wingdings" pitchFamily="2" charset="2"/>
              <a:buChar char="Ø"/>
              <a:defRPr sz="1200" b="1">
                <a:solidFill>
                  <a:schemeClr val="bg1"/>
                </a:solidFill>
              </a:defRPr>
            </a:lvl3pPr>
            <a:lvl4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4pPr>
            <a:lvl5pPr algn="r">
              <a:spcBef>
                <a:spcPts val="0"/>
              </a:spcBef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80393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3A2ACA6-97BA-4DBF-9DF0-D9594D4260E4}" type="datetimeFigureOut">
              <a:rPr lang="en-US" smtClean="0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F200ABE-5979-4B26-AC87-945B0E2415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63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8511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2ACA6-97BA-4DBF-9DF0-D9594D4260E4}" type="datetimeFigureOut">
              <a:rPr lang="en-US" smtClean="0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00ABE-5979-4B26-AC87-945B0E2415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2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2ACA6-97BA-4DBF-9DF0-D9594D4260E4}" type="datetimeFigureOut">
              <a:rPr lang="en-US" smtClean="0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00ABE-5979-4B26-AC87-945B0E2415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15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762000"/>
            <a:ext cx="7010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447800" y="2133600"/>
            <a:ext cx="3429000" cy="3810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0" y="2133600"/>
            <a:ext cx="342900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303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28729-4217-482D-AE1B-7B8B1FEC8149}" type="datetimeFigureOut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3D810-9106-4951-A284-892A65CC1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7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2133600"/>
            <a:ext cx="3429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133600"/>
            <a:ext cx="3429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31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59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1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198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5745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386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image" Target="../media/image3.gif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762000"/>
            <a:ext cx="7010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2133600"/>
            <a:ext cx="70104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3407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1407715" y="687536"/>
            <a:ext cx="7299866" cy="6707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6559" y="1736"/>
            <a:ext cx="8367441" cy="1371600"/>
          </a:xfrm>
          <a:prstGeom prst="rect">
            <a:avLst/>
          </a:prstGeom>
          <a:gradFill flip="none" rotWithShape="1">
            <a:gsLst>
              <a:gs pos="21000">
                <a:srgbClr val="27A46B"/>
              </a:gs>
              <a:gs pos="100000">
                <a:srgbClr val="2F403C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91596" y="0"/>
            <a:ext cx="1409793" cy="140979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602257" y="6381604"/>
            <a:ext cx="533400" cy="53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43430" y="85496"/>
            <a:ext cx="666257" cy="666257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31233" y="785066"/>
            <a:ext cx="958850" cy="497631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8602256" y="6379868"/>
            <a:ext cx="533400" cy="53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www.mppmu.mpg.de/physik2000/minerva-1.g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4759" y="6438051"/>
            <a:ext cx="380044" cy="380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ußzeilenplatzhalter 3"/>
          <p:cNvSpPr txBox="1">
            <a:spLocks/>
          </p:cNvSpPr>
          <p:nvPr/>
        </p:nvSpPr>
        <p:spPr>
          <a:xfrm>
            <a:off x="434975" y="6453336"/>
            <a:ext cx="6880225" cy="2681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1050" b="1" dirty="0" smtClean="0">
                <a:solidFill>
                  <a:srgbClr val="2F403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Max Planck PhDnet   | </a:t>
            </a:r>
            <a:fld id="{A4BAEE57-0A86-4F93-AB0D-D12136D70C92}" type="datetime3">
              <a:rPr lang="pt-BR" sz="1050" b="1" smtClean="0">
                <a:solidFill>
                  <a:srgbClr val="2F403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algn="l"/>
              <a:t>03.12.14</a:t>
            </a:fld>
            <a:r>
              <a:rPr lang="pt-BR" sz="1050" b="1" dirty="0" smtClean="0">
                <a:solidFill>
                  <a:srgbClr val="2F403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	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6446313"/>
            <a:ext cx="8643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2F403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page </a:t>
            </a:r>
            <a:fld id="{49DF960A-F6A6-4907-B62F-B95F956D4D1A}" type="slidenum">
              <a:rPr lang="en-US" sz="1050" b="1" smtClean="0">
                <a:solidFill>
                  <a:srgbClr val="2F403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‹#›</a:t>
            </a:fld>
            <a:endParaRPr lang="en-US" sz="1050" b="1" dirty="0">
              <a:solidFill>
                <a:srgbClr val="2F403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430882"/>
            <a:ext cx="8447570" cy="0"/>
          </a:xfrm>
          <a:prstGeom prst="line">
            <a:avLst/>
          </a:prstGeom>
          <a:ln w="25400">
            <a:solidFill>
              <a:srgbClr val="27A4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03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2F403C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2F403C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2F403C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2F403C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2F403C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1309210" y="5459004"/>
            <a:ext cx="6299794" cy="941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lang="en-US" altLang="en-US" sz="2400" dirty="0" err="1">
                <a:ea typeface="ＭＳ Ｐゴシック" pitchFamily="34" charset="-128"/>
              </a:rPr>
              <a:t>Prateek</a:t>
            </a:r>
            <a:r>
              <a:rPr lang="en-US" altLang="en-US" sz="2400" dirty="0">
                <a:ea typeface="ＭＳ Ｐゴシック" pitchFamily="34" charset="-128"/>
              </a:rPr>
              <a:t> </a:t>
            </a:r>
            <a:r>
              <a:rPr lang="en-US" altLang="en-US" sz="2400" dirty="0" err="1" smtClean="0">
                <a:ea typeface="ＭＳ Ｐゴシック" pitchFamily="34" charset="-128"/>
              </a:rPr>
              <a:t>Mahalwar</a:t>
            </a:r>
            <a:endParaRPr lang="en-US" altLang="en-US" sz="2400" dirty="0" smtClean="0">
              <a:ea typeface="ＭＳ Ｐゴシック" pitchFamily="34" charset="-128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US" altLang="en-US" sz="1000" dirty="0" smtClean="0">
              <a:ea typeface="ＭＳ Ｐゴシック" pitchFamily="34" charset="-128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altLang="en-US" sz="1800" dirty="0" smtClean="0">
                <a:ea typeface="ＭＳ Ｐゴシック" pitchFamily="34" charset="-128"/>
              </a:rPr>
              <a:t>Bio-Medical Section representative, </a:t>
            </a:r>
            <a:r>
              <a:rPr lang="en-US" altLang="en-US" sz="1800" dirty="0" err="1" smtClean="0">
                <a:ea typeface="ＭＳ Ｐゴシック" pitchFamily="34" charset="-128"/>
              </a:rPr>
              <a:t>PhDnet</a:t>
            </a:r>
            <a:endParaRPr lang="en-US" altLang="en-US" sz="1800" dirty="0" smtClean="0">
              <a:ea typeface="ＭＳ Ｐゴシック" pitchFamily="34" charset="-128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US" altLang="en-US" sz="800" dirty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10806" y="66330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98631" y="65801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58136" y="650958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28321" y="650958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02479" y="64919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2" descr="C:\Users\pmahalwar\Desktop\poster_ambassadors_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756" y="1402080"/>
            <a:ext cx="9200756" cy="393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righttoresearch.org/bm~pix/screen-shot-2013-09-12-at-4-17-54-pm~s600x6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823955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rateeklocal\Downloads\994061_10151795123113170_306515079_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82"/>
          <a:stretch/>
        </p:blipFill>
        <p:spPr bwMode="auto">
          <a:xfrm>
            <a:off x="3048000" y="2397642"/>
            <a:ext cx="6096000" cy="453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rateeklocal\Downloads\994966_10151792581793170_210930057_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1" t="42442" r="9709" b="8375"/>
          <a:stretch/>
        </p:blipFill>
        <p:spPr bwMode="auto">
          <a:xfrm>
            <a:off x="4210493" y="-279991"/>
            <a:ext cx="4933507" cy="2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rateeklocal\Downloads\1461415_10151792226978170_1319497427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41910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prateeklocal\Downloads\1486757_10151822515153170_1001383885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409" y="-279991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54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86044" y="-101730"/>
          <a:ext cx="8928992" cy="698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9301936"/>
              </p:ext>
            </p:extLst>
          </p:nvPr>
        </p:nvGraphicFramePr>
        <p:xfrm>
          <a:off x="685800" y="1143000"/>
          <a:ext cx="80772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414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data:image/png;base64,iVBORw0KGgoAAAANSUhEUgAAAP0AAADHCAMAAADlCqUFAAAA2FBMVEX///8QSVnoTDAANEj8/PwAPE4ARFUAOUzf39/5+fkAN0rw8PDnRCTr6+v29vYALkPvjX/V1dXnPhnNzc6MoKfAwMHl5eWgsLWmpqeurq+jo6TT09P51dDnQB23t7hdeoUTTl3Y4OKbm5yAlZ2UlJXJycn3zcmaq7HL1djmOA398O7oRymPj5D86ea9yMxRcn2uvMEvW2lviJHvj4HraFT0tazxm4/mLwDyp57pUjgAHjjpWUEAKUD74t5EaXXsb1zte2qBgYL1vLV2jpcqV2ZlgYv1t6/sdGPXPcgHAAANf0lEQVR4nO2dDUPaOhfHA03btCHVUloolVqQDhBEcDr3JruKbt//Gz0n6QugTuE+lzJYftsQ0iTm3yQnJ2nCEJJIJBKJRCKRSCQSiUQikUgkEsmbsHH97GkGPM17Y7br0hQJHs8jU1e1FFU3S1djY9elKob2XNW10jM0Vb3q77pk26c/U15IT2+AMjtw/ezyd9qFfnPW3nUJt0jPfEN7or+26zJuC2umv62do04PcwBoqy9tHfAiTD/E3j9WVkWqph7NLi9nj6r57LZ8PTz5K+JhfDudtHFyBbcnT+rSDdDPdlvSLdBfEq/pj5Nnvg2eTDODyMWfPOymlFuivSRejcavRelPhU00Qfzd4Pak6BJuEaOUN+w3xrQ6uIBc/Em1XK6cF1m+7XK6EB+94c94j0ep+PLwR3Gl2zITMxc/e3Myg3u82Zc51ZuiSrdlDHUh/t3Id61ywuBA2v5Zpl6bvh/5RyVVXznefskKgOb2XqPvxza+lLPKv9h+2bZPXvXKWj7c3e0hVX7e67Wr9RJ8ynp+9QB6/iRTr6+7dpU1/dbnrRasEGbpWK/21k3xM6v8b9ssVyHQbE6vWmunGWZ2726LBSuErOGv2+s5n9JRr7X3Hs88m7ptMGlP3b3y8J+tFasgoszib5IoG/Mr2ypVQRhpt9dON0l1XDkMb9czN7X4nMzqV/d8mt9P6159dUXjd4hJLjd7e77Gk5l8faPHFBeDwzD6mXpzI/XnqfrKnnt7uXpvk1TGoan/q+v+7+z347/a5rf/1Xj/cCDjvZX5ek+bpPqY+Xr7vriVrelFmyT6ls5xq9spU3E8aZsb/czoDX9tr1zFUE+NvrrBk9nPlcMY8BbTnE2muNkEd9+NHjDN1vUm66b4UM3WNbdZrmLoqZtWfmbzKp+2Wa5ioFnTV9fcjnWTVf3+L2qihdUvKWuZ/czHPwCLz8n3bWiP60S/ztez99/mcfLKV9dY3PuYtftD2b+weIirvr+ofzFM6/52373cjF6+R1N9x90Hy3CeyG8dgMFPmeX7dtTZGw+0jMvvfZBfBvnDL8WVbtuwfO9KSdN+O9Pvl7SSOU7kH8RolzE+yuWXlNNX9yHTJ2EeFFH7t3u+rPGM+vJeTeXpxUO99lW2cf+Iy9/76c0zemZpSb/5WOvnBsDo96ZLG/eVjRbB9oTesz3aujq9vKrV5qdTVV/dpP39EA9oTI5Kq/DjWOrLHfpH9V2XdCu0S2rpXTT18HbnJxhPb51JEpin629w2Tv60ZvVr5YO0eItUddeHkXM2vxmi/77yWSmvHY+SZmuvfS133i9mTiGmwlXdXNaO8Rh7ndY/d589sjFR7Or3niN7csSiUQi2SXjq1k0O9vYLW+fzaLp0wSvEfXD8Y9fn/JVnotP119+3WTpTj7+s7QKcP7rV6EL4O1IVznmbKPhyrpURDL19ytcGefXg1a1VblNRd4MWq1WpTXkdwMfV6qV1uLoCv5WGXzYrPz/F2NF02e1+llJ1dQNTsxbkaaWzuq1qa59fce/Mb5Vqr9uPlXKt0LXw2BY+XTzT3VY5Uvd5UFl+eDOr0q5WqB6apb0pPLO9OQZTf0MqInjxdb8LAFm6uN54sBCGP8x09IH+WMlder789lsnraDs3nSjiZz6E8ngwFf3burio3q54PhF75nGW7CNfz4+QF9Waj/WC1W/ZNmZi13rupc4KVqHh0dKTyYHmlHnO+nfEXrSFgG+p0/w4UWk63oJzqtmaJAKiVZ6NbU5Lji2Xe+wnHxU3z4Jla3P1fSp/nHlfQR16Lufw6qN5UC1VvmYss51sQRy1O93u73n1STIqprXpvjib0bKhdKlRKPpKmrVuJRfRxbdBypj9yaRSV1zkPPlKX1nbKo7G/D9JTOXTV9sp2rP7kd3JwPClTf15c2Izxp/LjVaXLc7tKccPX5RVAvbk6i/vlZ1Jo+FTYcRzp/vh2VNIXnW1tS/6HKz2bhauVjGlBJj2xk6i9aYP4uilQ/UZdOmvRUheXqa2ZtVb1Zm+nzVD1WtPlKPpqZZjPWVXiN1ImpeCt1f1EZljHv9vkmnqwVpOrxl8o12qH6mqbQXP1UGfNzWNzmCTtXV2qWDhWa1L25ejjJU9T0Hda46kjBNTPCS+rvWsMqH+KW1H8RPSFXf13hd6dQ9X1zaR3mUuNVfarWxuP6VI3EKTRh9RQk1IOtUzxLqH9cfYbfNqPsbcT3NkSKhS7100XLf4CBTTzLxVl7R7iVtvhE/XGrcnJ+fn5SbT2cF/ZVXZqWl5vpwo6fajpXzL8uB1q+MHp8QOfqoTtEzOTq56vfJ0OPzHQR01J5+4ngxdDMeqb+86B1nUr6MawkXh7oTPYuC/XGbblcHQwG1XK5dVvYnuaamm/Am2mizZ+qZ/X6RHgwK/2eq4fhcKZx9d6R9pjKEVGnWROq6/x0OleP2oo204X642o1H9IfqunB1B/D9HxuUvfX1RanUi4PB8Xt6Aaf7ZSfOOhPNV1YstPFEeuX6jH/4g3+EXyjiMdjV4rq8fE/aQt9XTy/EurRRNFUUG9ct3hfxwCPUh7yr2PAx63syf7KIW0Y8Yr082mkanoE0jUz8V9W1dcEvUy92Lwjrj2Bh6xNI11Tp1zpXFGeJpMrRREtKVGPrlSuXnwPQZVzy+XfDYatMtyQ1nX6W1bUF2r1AHym8mmOGaUD/+XXfNpCv+uJrxfBcPg16SGT73pycVIyIZme7V+rC7dQSzJRvya+0JT7eteDaopQj+6+wTSnOsiGfVS9XVZ/e1uoerBU416tnld4u597cbifAU28n57I6ecx+/Vab/FVirhfzzPp9xPLRvtgO+9OctLLJzefHxa7eU5OlnY4GCcne35yUSKRSP5cLNdxSSf9QIiTvmPhK3EhmueTOInqJmEOiZ+dzrR8O3ie0o7zt9ghbvZon7g7/vZJC4GcZvqhg6x0AMN+GrQ84WgkUcR7lqhvwKfnCrpo9Py3eAv1cAuNbEj1n8crHlDfjW1mgxz7HndIaDVR7IQsiH27gUYMUcf1/KZlEy7qPvY8J3B82/UtHyc6HZ/n4DInJE2C0ChwUOASxwsgk5A17Tgmvm/ZMem4yOjyFK5LQ6eBR5CEdSA3z29QOyCQB4Ig1IndAtU3UehTijAyOj5yDd9zIIAZDcT/IOw1WGyTZlr3yCCuw6jrxaD0HoIwa0IODeo41OOl7ng+fLK6JGSG17BcmyC4YaRJRRvjKZwAN0KeOXOpFZKYMpfYcLFJDfgFDtz05ptF/g9xfTyizcAHLT5UF3HiERsFTcdnHauLuxYK4o4dxkEzGGFE75kLTQIU+aLeqe/ZTrPJRlBfrGvb0JatexQ6HQcMQscJ3A7xjZHjuG7guxQyQHBPYs+Hm0m7FLIPvCa8kNCJfdfrxLwjusYoaSFFIOZeOOngBv9riED4ISZl4q94MbJXHh9jg4jkFr+aRkxj80wwtw/Ll0SGWQoRnmafvogS4DQLvM4Dop3y2qgg2WOI/WxN7bUB2SJkNY7NA5zlDXqvtFz3lfwxpPxzGjkYre7qLsP7l482WYzoilUyOgjUh8sxg5d3rfla/l1sdP+UbY0wUCMvjJ0AvD7P4ZXFwLazmIFnRwgLLJuL4sqbzHWZYTPHhiR4RBgiXStGDnh1VmyEDqE0YDQOuZF3jNi1MIGhznG4zY9jO89fuI/URQ3CChvif0fgch+3gbrgz9jc9UAuuDghtFcUEyfkwxwwgsbrWx3UDT3S4OXHHcPyEfeSGuDEeh6Me7HXRF3q2jY4djCuU1d4Dlywx/OH3GzCGwukZj4NcRN+7Py/nIBWyL0Q8OQoqPeQEaOQjKwAig8uSYMQ7oSBcwNiOyhsMBDM1XeRB+M63JBOHFM/DsDF8Trgu3D1NOxgSN4VnQVunA9dgOcfCPXgATSw34S+Ay+7Vo+4EWrCP5sx5jGoR+QR6kAwhHieRYTtsghMbEbwzzEIta3E6gU2o9BGbI95BCJAt8CQA0SCEEL5dbqSP4QyZNjgCCKIzRi87Fq8oPuGFV5cejGTWT//3VfyG9B1jDCm/3qkon+0eolE8j7GqutqJebASBaJKMr29RwA7J47PsIoihmswRfGAiNZ/4IP90bT4at8oUucewhznSZqBj4kg6DdFv0/gIXg3sVxA8Z324/tRtyNG6wTu57r05ENao0m+LSWYbgIJxNg3/bAf/KRvbSuua+wgDTA2yUkDFnDibks37NR6Dsu4Wr5Ym0DJgqgPhQtP7TAm4Fo1sjtvJP3nw9zkA/+fgOaNPJdzxfqu2HM/NDiLdu1GiGvY8uFqoeATgPmL9DmfXAP9r/lbwR5P4pEIpFIJBKJRHJA4MDBiC78YPpinwufJHsH5igbtmV78Ae5LmKxZ1ObEUIobniE2ZR48N5mcN3wPGJTX8h/cWP2Fi8MMXFD3CAuzBFhFujCtDggcDOC2EGu7bquDbNmx7AJzB/Fc5MDUh84QWAjO3aCEIVh4NDQZYFNGHGcgO/9ssIgJtixUUCI6xqxDWmcd3Pdc15d88G2+OE5G/1fBQeG9wdsaZNIJBKJRCKRSCQSiUQikUgkEolEIpFIJBKJRCKRSCQSiUQikUgkEonkL+N/N1oedxxzp2E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de-DE" altLang="de-DE"/>
          </a:p>
        </p:txBody>
      </p:sp>
      <p:sp>
        <p:nvSpPr>
          <p:cNvPr id="10243" name="AutoShape 4" descr="data:image/png;base64,iVBORw0KGgoAAAANSUhEUgAAAP0AAADHCAMAAADlCqUFAAAA2FBMVEX///8QSVnoTDAANEj8/PwAPE4ARFUAOUzf39/5+fkAN0rw8PDnRCTr6+v29vYALkPvjX/V1dXnPhnNzc6MoKfAwMHl5eWgsLWmpqeurq+jo6TT09P51dDnQB23t7hdeoUTTl3Y4OKbm5yAlZ2UlJXJycn3zcmaq7HL1djmOA398O7oRymPj5D86ea9yMxRcn2uvMEvW2lviJHvj4HraFT0tazxm4/mLwDyp57pUjgAHjjpWUEAKUD74t5EaXXsb1zte2qBgYL1vLV2jpcqV2ZlgYv1t6/sdGPXPcgHAAANf0lEQVR4nO2dDUPaOhfHA03btCHVUloolVqQDhBEcDr3JruKbt//Gz0n6QugTuE+lzJYftsQ0iTm3yQnJ2nCEJJIJBKJRCKRSCQSiUQikUgkEsmbsHH97GkGPM17Y7br0hQJHs8jU1e1FFU3S1djY9elKob2XNW10jM0Vb3q77pk26c/U15IT2+AMjtw/ezyd9qFfnPW3nUJt0jPfEN7or+26zJuC2umv62do04PcwBoqy9tHfAiTD/E3j9WVkWqph7NLi9nj6r57LZ8PTz5K+JhfDudtHFyBbcnT+rSDdDPdlvSLdBfEq/pj5Nnvg2eTDODyMWfPOymlFuivSRejcavRelPhU00Qfzd4Pak6BJuEaOUN+w3xrQ6uIBc/Em1XK6cF1m+7XK6EB+94c94j0ep+PLwR3Gl2zITMxc/e3Myg3u82Zc51ZuiSrdlDHUh/t3Id61ywuBA2v5Zpl6bvh/5RyVVXznefskKgOb2XqPvxza+lLPKv9h+2bZPXvXKWj7c3e0hVX7e67Wr9RJ8ynp+9QB6/iRTr6+7dpU1/dbnrRasEGbpWK/21k3xM6v8b9ssVyHQbE6vWmunGWZ2726LBSuErOGv2+s5n9JRr7X3Hs88m7ptMGlP3b3y8J+tFasgoszib5IoG/Mr2ypVQRhpt9dON0l1XDkMb9czN7X4nMzqV/d8mt9P6159dUXjd4hJLjd7e77Gk5l8faPHFBeDwzD6mXpzI/XnqfrKnnt7uXpvk1TGoan/q+v+7+z347/a5rf/1Xj/cCDjvZX5ek+bpPqY+Xr7vriVrelFmyT6ls5xq9spU3E8aZsb/czoDX9tr1zFUE+NvrrBk9nPlcMY8BbTnE2muNkEd9+NHjDN1vUm66b4UM3WNbdZrmLoqZtWfmbzKp+2Wa5ioFnTV9fcjnWTVf3+L2qihdUvKWuZ/czHPwCLz8n3bWiP60S/ztez99/mcfLKV9dY3PuYtftD2b+weIirvr+ofzFM6/52373cjF6+R1N9x90Hy3CeyG8dgMFPmeX7dtTZGw+0jMvvfZBfBvnDL8WVbtuwfO9KSdN+O9Pvl7SSOU7kH8RolzE+yuWXlNNX9yHTJ2EeFFH7t3u+rPGM+vJeTeXpxUO99lW2cf+Iy9/76c0zemZpSb/5WOvnBsDo96ZLG/eVjRbB9oTesz3aujq9vKrV5qdTVV/dpP39EA9oTI5Kq/DjWOrLHfpH9V2XdCu0S2rpXTT18HbnJxhPb51JEpin629w2Tv60ZvVr5YO0eItUddeHkXM2vxmi/77yWSmvHY+SZmuvfS133i9mTiGmwlXdXNaO8Rh7ndY/d589sjFR7Or3niN7csSiUQi2SXjq1k0O9vYLW+fzaLp0wSvEfXD8Y9fn/JVnotP119+3WTpTj7+s7QKcP7rV6EL4O1IVznmbKPhyrpURDL19ytcGefXg1a1VblNRd4MWq1WpTXkdwMfV6qV1uLoCv5WGXzYrPz/F2NF02e1+llJ1dQNTsxbkaaWzuq1qa59fce/Mb5Vqr9uPlXKt0LXw2BY+XTzT3VY5Uvd5UFl+eDOr0q5WqB6apb0pPLO9OQZTf0MqInjxdb8LAFm6uN54sBCGP8x09IH+WMlder789lsnraDs3nSjiZz6E8ngwFf3burio3q54PhF75nGW7CNfz4+QF9Waj/WC1W/ZNmZi13rupc4KVqHh0dKTyYHmlHnO+nfEXrSFgG+p0/w4UWk63oJzqtmaJAKiVZ6NbU5Lji2Xe+wnHxU3z4Jla3P1fSp/nHlfQR16Lufw6qN5UC1VvmYss51sQRy1O93u73n1STIqprXpvjib0bKhdKlRKPpKmrVuJRfRxbdBypj9yaRSV1zkPPlKX1nbKo7G/D9JTOXTV9sp2rP7kd3JwPClTf15c2Izxp/LjVaXLc7tKccPX5RVAvbk6i/vlZ1Jo+FTYcRzp/vh2VNIXnW1tS/6HKz2bhauVjGlBJj2xk6i9aYP4uilQ/UZdOmvRUheXqa2ZtVb1Zm+nzVD1WtPlKPpqZZjPWVXiN1ImpeCt1f1EZljHv9vkmnqwVpOrxl8o12qH6mqbQXP1UGfNzWNzmCTtXV2qWDhWa1L25ejjJU9T0Hda46kjBNTPCS+rvWsMqH+KW1H8RPSFXf13hd6dQ9X1zaR3mUuNVfarWxuP6VI3EKTRh9RQk1IOtUzxLqH9cfYbfNqPsbcT3NkSKhS7100XLf4CBTTzLxVl7R7iVtvhE/XGrcnJ+fn5SbT2cF/ZVXZqWl5vpwo6fajpXzL8uB1q+MHp8QOfqoTtEzOTq56vfJ0OPzHQR01J5+4ngxdDMeqb+86B1nUr6MawkXh7oTPYuC/XGbblcHQwG1XK5dVvYnuaamm/Am2mizZ+qZ/X6RHgwK/2eq4fhcKZx9d6R9pjKEVGnWROq6/x0OleP2oo204X642o1H9IfqunB1B/D9HxuUvfX1RanUi4PB8Xt6Aaf7ZSfOOhPNV1YstPFEeuX6jH/4g3+EXyjiMdjV4rq8fE/aQt9XTy/EurRRNFUUG9ct3hfxwCPUh7yr2PAx63syf7KIW0Y8Yr082mkanoE0jUz8V9W1dcEvUy92Lwjrj2Bh6xNI11Tp1zpXFGeJpMrRREtKVGPrlSuXnwPQZVzy+XfDYatMtyQ1nX6W1bUF2r1AHym8mmOGaUD/+XXfNpCv+uJrxfBcPg16SGT73pycVIyIZme7V+rC7dQSzJRvya+0JT7eteDaopQj+6+wTSnOsiGfVS9XVZ/e1uoerBU416tnld4u597cbifAU28n57I6ecx+/Vab/FVirhfzzPp9xPLRvtgO+9OctLLJzefHxa7eU5OlnY4GCcne35yUSKRSP5cLNdxSSf9QIiTvmPhK3EhmueTOInqJmEOiZ+dzrR8O3ie0o7zt9ghbvZon7g7/vZJC4GcZvqhg6x0AMN+GrQ84WgkUcR7lqhvwKfnCrpo9Py3eAv1cAuNbEj1n8crHlDfjW1mgxz7HndIaDVR7IQsiH27gUYMUcf1/KZlEy7qPvY8J3B82/UtHyc6HZ/n4DInJE2C0ChwUOASxwsgk5A17Tgmvm/ZMem4yOjyFK5LQ6eBR5CEdSA3z29QOyCQB4Ig1IndAtU3UehTijAyOj5yDd9zIIAZDcT/IOw1WGyTZlr3yCCuw6jrxaD0HoIwa0IODeo41OOl7ng+fLK6JGSG17BcmyC4YaRJRRvjKZwAN0KeOXOpFZKYMpfYcLFJDfgFDtz05ptF/g9xfTyizcAHLT5UF3HiERsFTcdnHauLuxYK4o4dxkEzGGFE75kLTQIU+aLeqe/ZTrPJRlBfrGvb0JatexQ6HQcMQscJ3A7xjZHjuG7guxQyQHBPYs+Hm0m7FLIPvCa8kNCJfdfrxLwjusYoaSFFIOZeOOngBv9riED4ISZl4q94MbJXHh9jg4jkFr+aRkxj80wwtw/Ll0SGWQoRnmafvogS4DQLvM4Dop3y2qgg2WOI/WxN7bUB2SJkNY7NA5zlDXqvtFz3lfwxpPxzGjkYre7qLsP7l482WYzoilUyOgjUh8sxg5d3rfla/l1sdP+UbY0wUCMvjJ0AvD7P4ZXFwLazmIFnRwgLLJuL4sqbzHWZYTPHhiR4RBgiXStGDnh1VmyEDqE0YDQOuZF3jNi1MIGhznG4zY9jO89fuI/URQ3CChvif0fgch+3gbrgz9jc9UAuuDghtFcUEyfkwxwwgsbrWx3UDT3S4OXHHcPyEfeSGuDEeh6Me7HXRF3q2jY4djCuU1d4Dlywx/OH3GzCGwukZj4NcRN+7Py/nIBWyL0Q8OQoqPeQEaOQjKwAig8uSYMQ7oSBcwNiOyhsMBDM1XeRB+M63JBOHFM/DsDF8Trgu3D1NOxgSN4VnQVunA9dgOcfCPXgATSw34S+Ay+7Vo+4EWrCP5sx5jGoR+QR6kAwhHieRYTtsghMbEbwzzEIta3E6gU2o9BGbI95BCJAt8CQA0SCEEL5dbqSP4QyZNjgCCKIzRi87Fq8oPuGFV5cejGTWT//3VfyG9B1jDCm/3qkon+0eolE8j7GqutqJebASBaJKMr29RwA7J47PsIoihmswRfGAiNZ/4IP90bT4at8oUucewhznSZqBj4kg6DdFv0/gIXg3sVxA8Z324/tRtyNG6wTu57r05ENao0m+LSWYbgIJxNg3/bAf/KRvbSuua+wgDTA2yUkDFnDibks37NR6Dsu4Wr5Ym0DJgqgPhQtP7TAm4Fo1sjtvJP3nw9zkA/+fgOaNPJdzxfqu2HM/NDiLdu1GiGvY8uFqoeATgPmL9DmfXAP9r/lbwR5P4pEIpFIJBKJRHJA4MDBiC78YPpinwufJHsH5igbtmV78Ae5LmKxZ1ObEUIobniE2ZR48N5mcN3wPGJTX8h/cWP2Fi8MMXFD3CAuzBFhFujCtDggcDOC2EGu7bquDbNmx7AJzB/Fc5MDUh84QWAjO3aCEIVh4NDQZYFNGHGcgO/9ssIgJtixUUCI6xqxDWmcd3Pdc15d88G2+OE5G/1fBQeG9wdsaZNIJBKJRCKRSCQSiUQikUgkEolEIpFIJBKJRCKRSCQSiUQikUgkEonkL+N/N1oedxxzp2EAAAAASUVORK5CYII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de-DE" altLang="de-DE"/>
          </a:p>
        </p:txBody>
      </p:sp>
      <p:pic>
        <p:nvPicPr>
          <p:cNvPr id="10244" name="Picture 6" descr="http://www.opencon2014.org/sites/default/files/OpenCon%20Website%20Header%20Image%20Scroll-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14"/>
          <a:stretch>
            <a:fillRect/>
          </a:stretch>
        </p:blipFill>
        <p:spPr bwMode="auto">
          <a:xfrm>
            <a:off x="155575" y="476250"/>
            <a:ext cx="9020175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sparc.arl.org//sites/default/files/OpenCon_ApplicationCountrie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56"/>
          <a:stretch/>
        </p:blipFill>
        <p:spPr bwMode="auto">
          <a:xfrm>
            <a:off x="152400" y="737191"/>
            <a:ext cx="8861425" cy="5358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ateeklocal\Downloads\IMG_48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59080"/>
            <a:ext cx="9326880" cy="621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83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57599" y="5105400"/>
            <a:ext cx="2514601" cy="138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+mn-cs"/>
              </a:rPr>
              <a:t>                                  Thanks !</a:t>
            </a:r>
          </a:p>
          <a:p>
            <a:pPr algn="ctr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GB" sz="3200" dirty="0" smtClean="0">
              <a:solidFill>
                <a:schemeClr val="accent2">
                  <a:lumMod val="50000"/>
                </a:schemeClr>
              </a:solidFill>
              <a:latin typeface="Cambria" panose="02040503050406030204" pitchFamily="18" charset="0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444" y="4028182"/>
            <a:ext cx="89721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Early-stage </a:t>
            </a:r>
            <a:r>
              <a:rPr lang="en-US" sz="3200" dirty="0"/>
              <a:t>researchers are the future of science and could revolutionize the research </a:t>
            </a:r>
            <a:r>
              <a:rPr lang="en-US" sz="3200" dirty="0" smtClean="0"/>
              <a:t>communication</a:t>
            </a:r>
            <a:r>
              <a:rPr lang="en-US" sz="3200" dirty="0"/>
              <a:t> </a:t>
            </a:r>
          </a:p>
        </p:txBody>
      </p:sp>
      <p:pic>
        <p:nvPicPr>
          <p:cNvPr id="8" name="Picture 2" descr="C:\Users\pmahalwar\Desktop\poster_ambassadors_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200756" cy="393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2400"/>
            <a:ext cx="9144000" cy="13716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fr-FR" sz="3600" dirty="0" smtClean="0">
                <a:latin typeface="Arial"/>
                <a:cs typeface="Arial"/>
              </a:rPr>
              <a:t>AIN (</a:t>
            </a:r>
            <a:r>
              <a:rPr lang="fr-FR" sz="3600" dirty="0" err="1" smtClean="0">
                <a:latin typeface="Arial"/>
                <a:cs typeface="Arial"/>
              </a:rPr>
              <a:t>author</a:t>
            </a:r>
            <a:r>
              <a:rPr lang="fr-FR" sz="3600" dirty="0" smtClean="0">
                <a:latin typeface="Arial"/>
                <a:cs typeface="Arial"/>
              </a:rPr>
              <a:t> identification </a:t>
            </a:r>
            <a:r>
              <a:rPr lang="fr-FR" sz="3600" dirty="0" err="1" smtClean="0">
                <a:latin typeface="Arial"/>
                <a:cs typeface="Arial"/>
              </a:rPr>
              <a:t>number</a:t>
            </a:r>
            <a:r>
              <a:rPr lang="fr-FR" sz="3600" dirty="0" smtClean="0">
                <a:latin typeface="Arial"/>
                <a:cs typeface="Arial"/>
              </a:rPr>
              <a:t>)</a:t>
            </a:r>
            <a:br>
              <a:rPr lang="fr-FR" sz="3600" dirty="0" smtClean="0">
                <a:latin typeface="Arial"/>
                <a:cs typeface="Arial"/>
              </a:rPr>
            </a:br>
            <a:r>
              <a:rPr lang="fr-FR" sz="3600" dirty="0" smtClean="0">
                <a:latin typeface="Arial"/>
                <a:cs typeface="Arial"/>
              </a:rPr>
              <a:t>or SNP ( </a:t>
            </a:r>
            <a:r>
              <a:rPr lang="fr-FR" sz="3600" dirty="0" err="1" smtClean="0">
                <a:latin typeface="Arial"/>
                <a:cs typeface="Arial"/>
              </a:rPr>
              <a:t>Scientist</a:t>
            </a:r>
            <a:r>
              <a:rPr lang="fr-FR" sz="3600" dirty="0" smtClean="0">
                <a:latin typeface="Arial"/>
                <a:cs typeface="Arial"/>
              </a:rPr>
              <a:t> No. Plate)  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5300" y="2438400"/>
            <a:ext cx="8153400" cy="403860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1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latin typeface="Arial"/>
                <a:cs typeface="Arial"/>
              </a:rPr>
              <a:t> One could instantly track all publications of a given scientist (including those not referenced in </a:t>
            </a:r>
            <a:r>
              <a:rPr lang="en-US" dirty="0" err="1" smtClean="0">
                <a:latin typeface="Arial"/>
                <a:cs typeface="Arial"/>
              </a:rPr>
              <a:t>pubmed</a:t>
            </a:r>
            <a:r>
              <a:rPr lang="en-US" dirty="0" smtClean="0">
                <a:latin typeface="Arial"/>
                <a:cs typeface="Arial"/>
              </a:rPr>
              <a:t>…)</a:t>
            </a:r>
          </a:p>
          <a:p>
            <a:pPr algn="l">
              <a:lnSpc>
                <a:spcPct val="110000"/>
              </a:lnSpc>
              <a:spcBef>
                <a:spcPct val="0"/>
              </a:spcBef>
              <a:defRPr/>
            </a:pPr>
            <a:endParaRPr lang="en-US" dirty="0" smtClean="0">
              <a:latin typeface="Arial"/>
              <a:cs typeface="Arial"/>
            </a:endParaRPr>
          </a:p>
          <a:p>
            <a:pPr algn="l">
              <a:lnSpc>
                <a:spcPct val="11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latin typeface="Arial"/>
                <a:cs typeface="Arial"/>
              </a:rPr>
              <a:t> One could get hold of their current email address (and hence ask them directly for reprints of their papers)</a:t>
            </a:r>
          </a:p>
          <a:p>
            <a:pPr algn="l">
              <a:lnSpc>
                <a:spcPct val="110000"/>
              </a:lnSpc>
              <a:spcBef>
                <a:spcPct val="0"/>
              </a:spcBef>
              <a:buFont typeface="Arial" charset="0"/>
              <a:buChar char="•"/>
              <a:defRPr/>
            </a:pPr>
            <a:endParaRPr lang="en-US" dirty="0" smtClean="0">
              <a:latin typeface="Arial"/>
              <a:cs typeface="Arial"/>
            </a:endParaRPr>
          </a:p>
          <a:p>
            <a:pPr algn="l">
              <a:lnSpc>
                <a:spcPct val="11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latin typeface="Arial"/>
                <a:cs typeface="Arial"/>
              </a:rPr>
              <a:t> Citation indexes could take auto citations into account</a:t>
            </a:r>
          </a:p>
          <a:p>
            <a:pPr algn="l">
              <a:lnSpc>
                <a:spcPct val="110000"/>
              </a:lnSpc>
              <a:spcBef>
                <a:spcPct val="0"/>
              </a:spcBef>
              <a:buFont typeface="Arial" charset="0"/>
              <a:buChar char="•"/>
              <a:defRPr/>
            </a:pPr>
            <a:endParaRPr lang="en-US" dirty="0" smtClean="0">
              <a:latin typeface="Arial"/>
              <a:cs typeface="Arial"/>
            </a:endParaRPr>
          </a:p>
          <a:p>
            <a:pPr algn="l">
              <a:lnSpc>
                <a:spcPct val="11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latin typeface="Arial"/>
                <a:cs typeface="Arial"/>
              </a:rPr>
              <a:t> Various indexes could be devised that would very advantageously replace the Impact factor :-)</a:t>
            </a:r>
          </a:p>
          <a:p>
            <a:pPr algn="l">
              <a:lnSpc>
                <a:spcPct val="11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en-US" dirty="0" smtClean="0">
              <a:latin typeface="Arial"/>
              <a:cs typeface="Arial"/>
            </a:endParaRPr>
          </a:p>
          <a:p>
            <a:pPr algn="l">
              <a:lnSpc>
                <a:spcPct val="110000"/>
              </a:lnSpc>
              <a:spcBef>
                <a:spcPct val="0"/>
              </a:spcBef>
              <a:buFont typeface="Arial" charset="0"/>
              <a:buChar char="•"/>
              <a:defRPr/>
            </a:pPr>
            <a:endParaRPr lang="en-US" dirty="0" smtClean="0">
              <a:latin typeface="Arial"/>
              <a:cs typeface="Arial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fr-FR" dirty="0" smtClean="0">
              <a:latin typeface="Arial"/>
              <a:cs typeface="Arial"/>
            </a:endParaRPr>
          </a:p>
        </p:txBody>
      </p:sp>
      <p:sp>
        <p:nvSpPr>
          <p:cNvPr id="356357" name="Text Box 5"/>
          <p:cNvSpPr txBox="1">
            <a:spLocks noChangeArrowheads="1"/>
          </p:cNvSpPr>
          <p:nvPr/>
        </p:nvSpPr>
        <p:spPr bwMode="auto">
          <a:xfrm>
            <a:off x="3205056" y="1840468"/>
            <a:ext cx="2712213" cy="369332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dirty="0" smtClean="0">
                <a:solidFill>
                  <a:schemeClr val="bg1"/>
                </a:solidFill>
                <a:latin typeface="Arial" charset="0"/>
                <a:cs typeface="+mn-cs"/>
              </a:rPr>
              <a:t>Prateek Mahalwar-</a:t>
            </a:r>
            <a:r>
              <a:rPr lang="fr-FR" dirty="0">
                <a:solidFill>
                  <a:schemeClr val="bg1"/>
                </a:solidFill>
                <a:latin typeface="Arial" charset="0"/>
                <a:cs typeface="+mn-cs"/>
              </a:rPr>
              <a:t>89-01</a:t>
            </a:r>
          </a:p>
        </p:txBody>
      </p:sp>
    </p:spTree>
    <p:extLst>
      <p:ext uri="{BB962C8B-B14F-4D97-AF65-F5344CB8AC3E}">
        <p14:creationId xmlns:p14="http://schemas.microsoft.com/office/powerpoint/2010/main" val="399595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6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6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6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6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55" grpId="0" build="p"/>
      <p:bldP spid="35635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pmahalwar\Desktop\poster_ambassadors_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64650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507" y="1386840"/>
            <a:ext cx="3870493" cy="49781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+mn-lt"/>
              </a:rPr>
              <a:t>Representation in the MPS</a:t>
            </a:r>
            <a:endParaRPr lang="de-DE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849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latin typeface="+mn-lt"/>
              </a:rPr>
              <a:t>PhD candidates </a:t>
            </a:r>
            <a:r>
              <a:rPr lang="en-US" b="1" dirty="0">
                <a:latin typeface="+mn-lt"/>
              </a:rPr>
              <a:t>at each </a:t>
            </a:r>
            <a:r>
              <a:rPr lang="en-US" b="1" dirty="0" smtClean="0">
                <a:latin typeface="+mn-lt"/>
              </a:rPr>
              <a:t>MPI</a:t>
            </a:r>
          </a:p>
          <a:p>
            <a:pPr>
              <a:buNone/>
            </a:pPr>
            <a:endParaRPr lang="en-US" sz="1000" b="1" dirty="0">
              <a:latin typeface="+mn-lt"/>
            </a:endParaRPr>
          </a:p>
          <a:p>
            <a:r>
              <a:rPr lang="en-US" dirty="0">
                <a:latin typeface="+mn-lt"/>
              </a:rPr>
              <a:t>elect PhD representatives</a:t>
            </a:r>
          </a:p>
          <a:p>
            <a:pPr lvl="1"/>
            <a:r>
              <a:rPr lang="en-US" sz="1800" dirty="0">
                <a:latin typeface="+mn-lt"/>
              </a:rPr>
              <a:t>represents towards directors</a:t>
            </a:r>
          </a:p>
          <a:p>
            <a:pPr lvl="1"/>
            <a:r>
              <a:rPr lang="en-US" sz="1800" dirty="0">
                <a:latin typeface="+mn-lt"/>
              </a:rPr>
              <a:t>represents within the </a:t>
            </a:r>
            <a:r>
              <a:rPr lang="en-US" sz="1800" dirty="0" err="1" smtClean="0">
                <a:latin typeface="+mn-lt"/>
              </a:rPr>
              <a:t>PhDnet</a:t>
            </a:r>
            <a:endParaRPr lang="en-US" sz="1800" dirty="0" smtClean="0">
              <a:latin typeface="+mn-lt"/>
            </a:endParaRPr>
          </a:p>
          <a:p>
            <a:pPr marL="457200" lvl="1" indent="0">
              <a:buNone/>
            </a:pPr>
            <a:endParaRPr lang="en-US" sz="1800" dirty="0">
              <a:latin typeface="+mn-lt"/>
            </a:endParaRPr>
          </a:p>
          <a:p>
            <a:r>
              <a:rPr lang="en-US" dirty="0">
                <a:latin typeface="+mn-lt"/>
              </a:rPr>
              <a:t>organize local events</a:t>
            </a:r>
            <a:r>
              <a:rPr lang="en-US" dirty="0" smtClean="0">
                <a:latin typeface="+mn-lt"/>
              </a:rPr>
              <a:t>, seminars </a:t>
            </a:r>
            <a:r>
              <a:rPr lang="en-US" dirty="0">
                <a:latin typeface="+mn-lt"/>
              </a:rPr>
              <a:t>meetings, activities</a:t>
            </a:r>
          </a:p>
          <a:p>
            <a:endParaRPr lang="en-US" dirty="0">
              <a:latin typeface="+mn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>
                <a:latin typeface="+mn-lt"/>
              </a:rPr>
              <a:t>PhDnet</a:t>
            </a:r>
            <a:endParaRPr lang="en-US" dirty="0">
              <a:latin typeface="+mn-lt"/>
            </a:endParaRPr>
          </a:p>
          <a:p>
            <a:pPr lvl="1"/>
            <a:r>
              <a:rPr lang="en-US" dirty="0" err="1" smtClean="0">
                <a:latin typeface="+mn-lt"/>
              </a:rPr>
              <a:t>PhDnet</a:t>
            </a:r>
            <a:r>
              <a:rPr lang="en-US" dirty="0" smtClean="0">
                <a:latin typeface="+mn-lt"/>
              </a:rPr>
              <a:t> organization</a:t>
            </a:r>
            <a:endParaRPr lang="en-US" dirty="0">
              <a:latin typeface="+mn-lt"/>
            </a:endParaRPr>
          </a:p>
          <a:p>
            <a:pPr lvl="2"/>
            <a:r>
              <a:rPr lang="en-US" dirty="0" smtClean="0">
                <a:latin typeface="+mn-lt"/>
              </a:rPr>
              <a:t>Local representation</a:t>
            </a:r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968010" y="2334150"/>
            <a:ext cx="1806064" cy="1183627"/>
            <a:chOff x="3968010" y="2334150"/>
            <a:chExt cx="1806064" cy="1183627"/>
          </a:xfrm>
        </p:grpSpPr>
        <p:grpSp>
          <p:nvGrpSpPr>
            <p:cNvPr id="5" name="Group 4"/>
            <p:cNvGrpSpPr/>
            <p:nvPr/>
          </p:nvGrpSpPr>
          <p:grpSpPr>
            <a:xfrm>
              <a:off x="3968010" y="2334150"/>
              <a:ext cx="1183627" cy="1183627"/>
              <a:chOff x="3962400" y="2362200"/>
              <a:chExt cx="1183627" cy="1183627"/>
            </a:xfrm>
          </p:grpSpPr>
          <p:sp>
            <p:nvSpPr>
              <p:cNvPr id="59" name="Oval 58"/>
              <p:cNvSpPr>
                <a:spLocks noChangeAspect="1"/>
              </p:cNvSpPr>
              <p:nvPr/>
            </p:nvSpPr>
            <p:spPr>
              <a:xfrm>
                <a:off x="3962400" y="2362200"/>
                <a:ext cx="1183627" cy="1183627"/>
              </a:xfrm>
              <a:prstGeom prst="ellipse">
                <a:avLst/>
              </a:prstGeom>
              <a:solidFill>
                <a:srgbClr val="27A46B">
                  <a:alpha val="50000"/>
                </a:srgbClr>
              </a:solidFill>
              <a:ln w="19050">
                <a:solidFill>
                  <a:srgbClr val="2F40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>
                <a:spLocks noChangeAspect="1"/>
              </p:cNvSpPr>
              <p:nvPr/>
            </p:nvSpPr>
            <p:spPr>
              <a:xfrm>
                <a:off x="4432479" y="2377440"/>
                <a:ext cx="257592" cy="25759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>
              <a:xfrm>
                <a:off x="4771608" y="2541030"/>
                <a:ext cx="257592" cy="25759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>
                <a:spLocks noChangeAspect="1"/>
              </p:cNvSpPr>
              <p:nvPr/>
            </p:nvSpPr>
            <p:spPr>
              <a:xfrm>
                <a:off x="4876800" y="2856036"/>
                <a:ext cx="257592" cy="25759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4543008" y="3247608"/>
                <a:ext cx="257592" cy="25759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>
              <a:xfrm>
                <a:off x="4564152" y="2911458"/>
                <a:ext cx="257592" cy="25759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>
                <a:spLocks noChangeAspect="1"/>
              </p:cNvSpPr>
              <p:nvPr/>
            </p:nvSpPr>
            <p:spPr>
              <a:xfrm>
                <a:off x="4272486" y="3247608"/>
                <a:ext cx="257592" cy="25759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>
              <a:xfrm>
                <a:off x="4038600" y="2743200"/>
                <a:ext cx="257592" cy="25759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>
                <a:spLocks noChangeAspect="1"/>
              </p:cNvSpPr>
              <p:nvPr/>
            </p:nvSpPr>
            <p:spPr>
              <a:xfrm>
                <a:off x="4191000" y="2514600"/>
                <a:ext cx="257592" cy="25759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>
                <a:spLocks noChangeAspect="1"/>
              </p:cNvSpPr>
              <p:nvPr/>
            </p:nvSpPr>
            <p:spPr>
              <a:xfrm>
                <a:off x="4304202" y="2914182"/>
                <a:ext cx="257592" cy="257592"/>
              </a:xfrm>
              <a:prstGeom prst="ellipse">
                <a:avLst/>
              </a:prstGeom>
              <a:solidFill>
                <a:srgbClr val="27A46B">
                  <a:alpha val="74000"/>
                </a:srgbClr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>
                <a:spLocks noChangeAspect="1"/>
              </p:cNvSpPr>
              <p:nvPr/>
            </p:nvSpPr>
            <p:spPr>
              <a:xfrm>
                <a:off x="4511292" y="2632722"/>
                <a:ext cx="257592" cy="25759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>
                <a:spLocks noChangeAspect="1"/>
              </p:cNvSpPr>
              <p:nvPr/>
            </p:nvSpPr>
            <p:spPr>
              <a:xfrm>
                <a:off x="4038600" y="3019008"/>
                <a:ext cx="257592" cy="25759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>
                <a:spLocks noChangeAspect="1"/>
              </p:cNvSpPr>
              <p:nvPr/>
            </p:nvSpPr>
            <p:spPr>
              <a:xfrm>
                <a:off x="4768884" y="3102690"/>
                <a:ext cx="257592" cy="25759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27A4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" name="Straight Connector 7"/>
            <p:cNvCxnSpPr>
              <a:stCxn id="59" idx="7"/>
            </p:cNvCxnSpPr>
            <p:nvPr/>
          </p:nvCxnSpPr>
          <p:spPr>
            <a:xfrm>
              <a:off x="4978299" y="2507488"/>
              <a:ext cx="795775" cy="969662"/>
            </a:xfrm>
            <a:prstGeom prst="line">
              <a:avLst/>
            </a:prstGeom>
            <a:ln w="19050">
              <a:solidFill>
                <a:srgbClr val="2F40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4488676" y="3473619"/>
              <a:ext cx="1275758" cy="40627"/>
            </a:xfrm>
            <a:prstGeom prst="line">
              <a:avLst/>
            </a:prstGeom>
            <a:ln w="19050">
              <a:solidFill>
                <a:srgbClr val="2F40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311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+mn-lt"/>
              </a:rPr>
              <a:t>PhDnet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structure</a:t>
            </a:r>
            <a:endParaRPr lang="de-DE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+mn-lt"/>
              </a:rPr>
              <a:t>All PhD </a:t>
            </a:r>
            <a:r>
              <a:rPr lang="en-US" dirty="0" smtClean="0">
                <a:latin typeface="+mn-lt"/>
              </a:rPr>
              <a:t>candidates 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within the </a:t>
            </a:r>
            <a:r>
              <a:rPr lang="en-US" dirty="0" smtClean="0">
                <a:latin typeface="+mn-lt"/>
              </a:rPr>
              <a:t>MPS and IMPRS</a:t>
            </a:r>
          </a:p>
          <a:p>
            <a:pPr marL="0" indent="0">
              <a:buNone/>
            </a:pPr>
            <a:endParaRPr lang="en-US" sz="1100" dirty="0">
              <a:latin typeface="+mn-lt"/>
            </a:endParaRPr>
          </a:p>
          <a:p>
            <a:r>
              <a:rPr lang="en-US" dirty="0" smtClean="0">
                <a:latin typeface="+mn-lt"/>
              </a:rPr>
              <a:t>Working groups</a:t>
            </a:r>
          </a:p>
          <a:p>
            <a:pPr marL="0" indent="0">
              <a:buNone/>
            </a:pPr>
            <a:endParaRPr lang="en-US" sz="1100" dirty="0">
              <a:latin typeface="+mn-lt"/>
            </a:endParaRPr>
          </a:p>
          <a:p>
            <a:r>
              <a:rPr lang="en-US" dirty="0" smtClean="0">
                <a:latin typeface="+mn-lt"/>
              </a:rPr>
              <a:t>Communication: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dirty="0" smtClean="0">
                <a:latin typeface="+mn-lt"/>
              </a:rPr>
              <a:t>survey (and other small surveys)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dirty="0" smtClean="0">
                <a:latin typeface="+mn-lt"/>
              </a:rPr>
              <a:t>Direct contact with local representatives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dirty="0" smtClean="0">
                <a:latin typeface="+mn-lt"/>
              </a:rPr>
              <a:t>Annual meeting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dirty="0">
                <a:latin typeface="+mn-lt"/>
              </a:rPr>
              <a:t>C</a:t>
            </a:r>
            <a:r>
              <a:rPr lang="en-US" sz="1700" dirty="0" smtClean="0">
                <a:latin typeface="+mn-lt"/>
              </a:rPr>
              <a:t>onferences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dirty="0" smtClean="0">
                <a:latin typeface="+mn-lt"/>
              </a:rPr>
              <a:t>Newsletter, webpage, </a:t>
            </a:r>
            <a:r>
              <a:rPr lang="en-US" sz="1700" dirty="0" err="1" smtClean="0">
                <a:latin typeface="+mn-lt"/>
              </a:rPr>
              <a:t>maxNet</a:t>
            </a:r>
            <a:r>
              <a:rPr lang="en-US" sz="1700" dirty="0" smtClean="0">
                <a:latin typeface="+mn-lt"/>
              </a:rPr>
              <a:t> </a:t>
            </a:r>
            <a:r>
              <a:rPr lang="en-US" sz="1700" dirty="0" err="1" smtClean="0">
                <a:latin typeface="+mn-lt"/>
              </a:rPr>
              <a:t>etc</a:t>
            </a:r>
            <a:endParaRPr lang="en-US" sz="1700" dirty="0">
              <a:latin typeface="+mn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>
                <a:latin typeface="+mn-lt"/>
              </a:rPr>
              <a:t>PhDnet</a:t>
            </a:r>
            <a:endParaRPr lang="en-US" dirty="0">
              <a:latin typeface="+mn-lt"/>
            </a:endParaRPr>
          </a:p>
          <a:p>
            <a:pPr lvl="1"/>
            <a:r>
              <a:rPr lang="en-US" dirty="0" err="1" smtClean="0">
                <a:latin typeface="+mn-lt"/>
              </a:rPr>
              <a:t>PhDnet</a:t>
            </a:r>
            <a:r>
              <a:rPr lang="en-US" dirty="0" smtClean="0">
                <a:latin typeface="+mn-lt"/>
              </a:rPr>
              <a:t> organization</a:t>
            </a:r>
            <a:endParaRPr lang="en-US" dirty="0">
              <a:latin typeface="+mn-lt"/>
            </a:endParaRPr>
          </a:p>
          <a:p>
            <a:pPr lvl="2"/>
            <a:r>
              <a:rPr lang="en-US" dirty="0" err="1" smtClean="0">
                <a:latin typeface="+mn-lt"/>
              </a:rPr>
              <a:t>Organigramm</a:t>
            </a:r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267200" y="1386840"/>
            <a:ext cx="4944306" cy="4978124"/>
            <a:chOff x="4572000" y="1386840"/>
            <a:chExt cx="4944306" cy="4978124"/>
          </a:xfrm>
        </p:grpSpPr>
        <p:pic>
          <p:nvPicPr>
            <p:cNvPr id="10" name="Bild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2507" y="1386840"/>
              <a:ext cx="3870493" cy="4978124"/>
            </a:xfrm>
            <a:prstGeom prst="rect">
              <a:avLst/>
            </a:prstGeom>
          </p:spPr>
        </p:pic>
        <p:grpSp>
          <p:nvGrpSpPr>
            <p:cNvPr id="57" name="Group 56"/>
            <p:cNvGrpSpPr/>
            <p:nvPr/>
          </p:nvGrpSpPr>
          <p:grpSpPr>
            <a:xfrm>
              <a:off x="4572000" y="1402080"/>
              <a:ext cx="4944306" cy="4944306"/>
              <a:chOff x="4572000" y="1402080"/>
              <a:chExt cx="4944306" cy="4944306"/>
            </a:xfrm>
          </p:grpSpPr>
          <p:sp>
            <p:nvSpPr>
              <p:cNvPr id="2" name="Oval 1"/>
              <p:cNvSpPr>
                <a:spLocks noChangeAspect="1"/>
              </p:cNvSpPr>
              <p:nvPr/>
            </p:nvSpPr>
            <p:spPr>
              <a:xfrm>
                <a:off x="4572000" y="1402080"/>
                <a:ext cx="4944306" cy="4944306"/>
              </a:xfrm>
              <a:prstGeom prst="ellipse">
                <a:avLst/>
              </a:prstGeom>
              <a:solidFill>
                <a:srgbClr val="27A46B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333473" y="1447800"/>
                <a:ext cx="141417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rgbClr val="2F403C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6000+</a:t>
                </a:r>
              </a:p>
              <a:p>
                <a:pPr algn="ctr"/>
                <a:r>
                  <a:rPr lang="en-US" sz="1100" b="1" dirty="0" smtClean="0">
                    <a:solidFill>
                      <a:srgbClr val="2F403C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PhD candidates</a:t>
                </a:r>
                <a:endParaRPr lang="en-US" sz="1100" b="1" dirty="0">
                  <a:solidFill>
                    <a:srgbClr val="2F403C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001051" y="1815891"/>
              <a:ext cx="4086204" cy="4086204"/>
              <a:chOff x="5001051" y="1815891"/>
              <a:chExt cx="4086204" cy="4086204"/>
            </a:xfrm>
          </p:grpSpPr>
          <p:sp>
            <p:nvSpPr>
              <p:cNvPr id="12" name="Oval 11"/>
              <p:cNvSpPr>
                <a:spLocks noChangeAspect="1"/>
              </p:cNvSpPr>
              <p:nvPr/>
            </p:nvSpPr>
            <p:spPr>
              <a:xfrm>
                <a:off x="5001051" y="1815891"/>
                <a:ext cx="4086204" cy="4086204"/>
              </a:xfrm>
              <a:prstGeom prst="ellipse">
                <a:avLst/>
              </a:prstGeom>
              <a:solidFill>
                <a:srgbClr val="27A46B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6159434" y="1892073"/>
                <a:ext cx="179568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Annual meeting</a:t>
                </a:r>
              </a:p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PhD representatives</a:t>
                </a:r>
                <a:endParaRPr lang="en-US" sz="1100" b="1" dirty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5322110" y="2216811"/>
              <a:ext cx="3426965" cy="3421989"/>
              <a:chOff x="5322110" y="2216811"/>
              <a:chExt cx="3426965" cy="3421989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5322110" y="2216811"/>
                <a:ext cx="3426965" cy="3421989"/>
                <a:chOff x="5322110" y="2157581"/>
                <a:chExt cx="3426965" cy="3421989"/>
              </a:xfrm>
            </p:grpSpPr>
            <p:sp>
              <p:nvSpPr>
                <p:cNvPr id="15" name="Pie 14"/>
                <p:cNvSpPr>
                  <a:spLocks noChangeAspect="1"/>
                </p:cNvSpPr>
                <p:nvPr/>
              </p:nvSpPr>
              <p:spPr>
                <a:xfrm rot="16200000">
                  <a:off x="5322110" y="2180545"/>
                  <a:ext cx="3376800" cy="3376800"/>
                </a:xfrm>
                <a:prstGeom prst="pie">
                  <a:avLst>
                    <a:gd name="adj1" fmla="val 2568798"/>
                    <a:gd name="adj2" fmla="val 5417389"/>
                  </a:avLst>
                </a:prstGeom>
                <a:solidFill>
                  <a:srgbClr val="688E8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Pie 8"/>
                <p:cNvSpPr>
                  <a:spLocks noChangeAspect="1"/>
                </p:cNvSpPr>
                <p:nvPr/>
              </p:nvSpPr>
              <p:spPr>
                <a:xfrm>
                  <a:off x="5351424" y="2157581"/>
                  <a:ext cx="3376800" cy="3376800"/>
                </a:xfrm>
                <a:prstGeom prst="pie">
                  <a:avLst>
                    <a:gd name="adj1" fmla="val 2569848"/>
                    <a:gd name="adj2" fmla="val 5339807"/>
                  </a:avLst>
                </a:prstGeom>
                <a:solidFill>
                  <a:srgbClr val="688E8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Pie 13"/>
                <p:cNvSpPr>
                  <a:spLocks noChangeAspect="1"/>
                </p:cNvSpPr>
                <p:nvPr/>
              </p:nvSpPr>
              <p:spPr>
                <a:xfrm rot="18877948">
                  <a:off x="5329199" y="2179806"/>
                  <a:ext cx="3376800" cy="3376800"/>
                </a:xfrm>
                <a:prstGeom prst="pie">
                  <a:avLst>
                    <a:gd name="adj1" fmla="val 2696713"/>
                    <a:gd name="adj2" fmla="val 5339807"/>
                  </a:avLst>
                </a:prstGeom>
                <a:solidFill>
                  <a:srgbClr val="2F403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Pie 15"/>
                <p:cNvSpPr>
                  <a:spLocks noChangeAspect="1"/>
                </p:cNvSpPr>
                <p:nvPr/>
              </p:nvSpPr>
              <p:spPr>
                <a:xfrm rot="13477948">
                  <a:off x="5347510" y="2202770"/>
                  <a:ext cx="3376800" cy="3376800"/>
                </a:xfrm>
                <a:prstGeom prst="pie">
                  <a:avLst>
                    <a:gd name="adj1" fmla="val 2696713"/>
                    <a:gd name="adj2" fmla="val 5339807"/>
                  </a:avLst>
                </a:prstGeom>
                <a:solidFill>
                  <a:srgbClr val="2F403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Pie 16"/>
                <p:cNvSpPr>
                  <a:spLocks noChangeAspect="1"/>
                </p:cNvSpPr>
                <p:nvPr/>
              </p:nvSpPr>
              <p:spPr>
                <a:xfrm rot="10800000">
                  <a:off x="5372275" y="2202770"/>
                  <a:ext cx="3376800" cy="3376800"/>
                </a:xfrm>
                <a:prstGeom prst="pie">
                  <a:avLst>
                    <a:gd name="adj1" fmla="val 2556673"/>
                    <a:gd name="adj2" fmla="val 5339807"/>
                  </a:avLst>
                </a:prstGeom>
                <a:solidFill>
                  <a:srgbClr val="688E8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Pie 17"/>
                <p:cNvSpPr>
                  <a:spLocks noChangeAspect="1"/>
                </p:cNvSpPr>
                <p:nvPr/>
              </p:nvSpPr>
              <p:spPr>
                <a:xfrm rot="8077948">
                  <a:off x="5372275" y="2202770"/>
                  <a:ext cx="3376800" cy="3376800"/>
                </a:xfrm>
                <a:prstGeom prst="pie">
                  <a:avLst>
                    <a:gd name="adj1" fmla="val 2696713"/>
                    <a:gd name="adj2" fmla="val 5339807"/>
                  </a:avLst>
                </a:prstGeom>
                <a:solidFill>
                  <a:srgbClr val="2F403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Pie 18"/>
                <p:cNvSpPr>
                  <a:spLocks noChangeAspect="1"/>
                </p:cNvSpPr>
                <p:nvPr/>
              </p:nvSpPr>
              <p:spPr>
                <a:xfrm rot="5400000">
                  <a:off x="5366560" y="2185210"/>
                  <a:ext cx="3376800" cy="3376800"/>
                </a:xfrm>
                <a:prstGeom prst="pie">
                  <a:avLst>
                    <a:gd name="adj1" fmla="val 2556673"/>
                    <a:gd name="adj2" fmla="val 5339807"/>
                  </a:avLst>
                </a:prstGeom>
                <a:solidFill>
                  <a:srgbClr val="688E8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Pie 19"/>
                <p:cNvSpPr>
                  <a:spLocks noChangeAspect="1"/>
                </p:cNvSpPr>
                <p:nvPr/>
              </p:nvSpPr>
              <p:spPr>
                <a:xfrm rot="2677948">
                  <a:off x="5366560" y="2172510"/>
                  <a:ext cx="3376800" cy="3376800"/>
                </a:xfrm>
                <a:prstGeom prst="pie">
                  <a:avLst>
                    <a:gd name="adj1" fmla="val 2696713"/>
                    <a:gd name="adj2" fmla="val 5339807"/>
                  </a:avLst>
                </a:prstGeom>
                <a:solidFill>
                  <a:srgbClr val="2F403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>
                <a:off x="7092271" y="2538820"/>
                <a:ext cx="86754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Secretary</a:t>
                </a:r>
                <a:endParaRPr lang="en-US" sz="1100" dirty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977008" y="3353098"/>
                <a:ext cx="58702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Event</a:t>
                </a:r>
                <a:endParaRPr lang="en-US" sz="1100" dirty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350223" y="4253597"/>
                <a:ext cx="84991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Seminars</a:t>
                </a:r>
                <a:endParaRPr lang="en-US" sz="1100" dirty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136397" y="4872633"/>
                <a:ext cx="761747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General</a:t>
                </a:r>
              </a:p>
              <a:p>
                <a:r>
                  <a:rPr lang="en-US" sz="1100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meeting</a:t>
                </a:r>
                <a:endParaRPr lang="en-US" sz="1100" dirty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8001000" y="4237018"/>
                <a:ext cx="49564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Web</a:t>
                </a:r>
                <a:endParaRPr lang="en-US" sz="1100" dirty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858706" y="2472997"/>
                <a:ext cx="133882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Communication </a:t>
                </a:r>
              </a:p>
              <a:p>
                <a:r>
                  <a:rPr lang="en-US" sz="1100" dirty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&amp; strategy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7049970" y="4953298"/>
                <a:ext cx="83388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Offspring</a:t>
                </a:r>
                <a:endParaRPr lang="en-US" sz="1100" dirty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445463" y="3319790"/>
                <a:ext cx="68159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Survey</a:t>
                </a: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012939" y="2820346"/>
              <a:ext cx="2058362" cy="2080756"/>
              <a:chOff x="6012939" y="2820346"/>
              <a:chExt cx="2058362" cy="2080756"/>
            </a:xfrm>
          </p:grpSpPr>
          <p:sp>
            <p:nvSpPr>
              <p:cNvPr id="27" name="Chord 26"/>
              <p:cNvSpPr>
                <a:spLocks noChangeAspect="1"/>
              </p:cNvSpPr>
              <p:nvPr/>
            </p:nvSpPr>
            <p:spPr>
              <a:xfrm>
                <a:off x="6019104" y="2820346"/>
                <a:ext cx="2052197" cy="2073069"/>
              </a:xfrm>
              <a:prstGeom prst="chord">
                <a:avLst>
                  <a:gd name="adj1" fmla="val 2700000"/>
                  <a:gd name="adj2" fmla="val 13409075"/>
                </a:avLst>
              </a:prstGeom>
              <a:solidFill>
                <a:srgbClr val="C5D5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Chord 27"/>
              <p:cNvSpPr>
                <a:spLocks noChangeAspect="1"/>
              </p:cNvSpPr>
              <p:nvPr/>
            </p:nvSpPr>
            <p:spPr>
              <a:xfrm rot="10800000">
                <a:off x="6012939" y="2828033"/>
                <a:ext cx="2052197" cy="2073069"/>
              </a:xfrm>
              <a:prstGeom prst="chord">
                <a:avLst>
                  <a:gd name="adj1" fmla="val 2535274"/>
                  <a:gd name="adj2" fmla="val 13493768"/>
                </a:avLst>
              </a:prstGeom>
              <a:solidFill>
                <a:srgbClr val="C5F1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Fi</a:t>
                </a:r>
                <a:endParaRPr lang="en-US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 rot="4717136">
                <a:off x="6321416" y="3069415"/>
                <a:ext cx="1679840" cy="149549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r>
                  <a:rPr lang="en-US" sz="1400" dirty="0" smtClean="0">
                    <a:solidFill>
                      <a:srgbClr val="2F403C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Secretary general</a:t>
                </a:r>
                <a:endParaRPr lang="en-US" sz="1400" dirty="0">
                  <a:solidFill>
                    <a:srgbClr val="2F403C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 rot="14750355">
                <a:off x="5999883" y="3259726"/>
                <a:ext cx="1679840" cy="133941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r>
                  <a:rPr lang="en-US" sz="1400" dirty="0" smtClean="0">
                    <a:solidFill>
                      <a:srgbClr val="2F403C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Financial Officer</a:t>
                </a:r>
                <a:endParaRPr lang="en-US" sz="1400" dirty="0">
                  <a:solidFill>
                    <a:srgbClr val="2F403C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6234749" y="3073038"/>
              <a:ext cx="1590542" cy="1582334"/>
              <a:chOff x="6234749" y="3073038"/>
              <a:chExt cx="1590542" cy="1582334"/>
            </a:xfrm>
          </p:grpSpPr>
          <p:sp>
            <p:nvSpPr>
              <p:cNvPr id="31" name="Pie 30"/>
              <p:cNvSpPr>
                <a:spLocks noChangeAspect="1"/>
              </p:cNvSpPr>
              <p:nvPr/>
            </p:nvSpPr>
            <p:spPr>
              <a:xfrm rot="16200000">
                <a:off x="6249989" y="3080070"/>
                <a:ext cx="1575302" cy="1575302"/>
              </a:xfrm>
              <a:prstGeom prst="pie">
                <a:avLst>
                  <a:gd name="adj1" fmla="val 1287180"/>
                  <a:gd name="adj2" fmla="val 9396764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Pie 34"/>
              <p:cNvSpPr>
                <a:spLocks noChangeAspect="1"/>
              </p:cNvSpPr>
              <p:nvPr/>
            </p:nvSpPr>
            <p:spPr>
              <a:xfrm rot="9405815">
                <a:off x="6235987" y="3073038"/>
                <a:ext cx="1575302" cy="1575302"/>
              </a:xfrm>
              <a:prstGeom prst="pie">
                <a:avLst>
                  <a:gd name="adj1" fmla="val 1287180"/>
                  <a:gd name="adj2" fmla="val 8828061"/>
                </a:avLst>
              </a:prstGeom>
              <a:solidFill>
                <a:srgbClr val="FF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t" anchorCtr="0"/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Pie 35"/>
              <p:cNvSpPr>
                <a:spLocks noChangeAspect="1"/>
              </p:cNvSpPr>
              <p:nvPr/>
            </p:nvSpPr>
            <p:spPr>
              <a:xfrm rot="1731077">
                <a:off x="6234749" y="3073039"/>
                <a:ext cx="1575302" cy="1575302"/>
              </a:xfrm>
              <a:prstGeom prst="pie">
                <a:avLst>
                  <a:gd name="adj1" fmla="val 1858836"/>
                  <a:gd name="adj2" fmla="val 9115282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Oval 36"/>
              <p:cNvSpPr>
                <a:spLocks noChangeAspect="1"/>
              </p:cNvSpPr>
              <p:nvPr/>
            </p:nvSpPr>
            <p:spPr>
              <a:xfrm>
                <a:off x="6689592" y="3504432"/>
                <a:ext cx="734940" cy="7349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SP</a:t>
                </a:r>
                <a:endParaRPr lang="en-US" b="1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 rot="19733555">
                <a:off x="6495725" y="3227514"/>
                <a:ext cx="5421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HS</a:t>
                </a:r>
                <a:endParaRPr lang="en-US" b="1" dirty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 rot="8479646">
                <a:off x="6771112" y="3460528"/>
                <a:ext cx="816762" cy="78895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BMS</a:t>
                </a:r>
                <a:endParaRPr lang="en-US" b="1" dirty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 rot="13139609">
                <a:off x="6431006" y="3974344"/>
                <a:ext cx="765361" cy="3052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CPTS</a:t>
                </a:r>
                <a:endParaRPr lang="en-US" b="1" dirty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4259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n-lt"/>
              </a:rPr>
              <a:t>PhDnet</a:t>
            </a:r>
            <a:r>
              <a:rPr lang="en-US" dirty="0" smtClean="0">
                <a:latin typeface="+mn-lt"/>
              </a:rPr>
              <a:t> steering group 2014</a:t>
            </a:r>
            <a:endParaRPr lang="en-US" dirty="0">
              <a:latin typeface="+mn-lt"/>
            </a:endParaRPr>
          </a:p>
        </p:txBody>
      </p:sp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457200" y="3733800"/>
            <a:ext cx="6096000" cy="2362200"/>
          </a:xfr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100" dirty="0" err="1" smtClean="0">
                <a:latin typeface="+mn-lt"/>
              </a:rPr>
              <a:t>PhDnet</a:t>
            </a:r>
            <a:r>
              <a:rPr lang="en-GB" sz="1100" dirty="0" smtClean="0">
                <a:latin typeface="+mn-lt"/>
              </a:rPr>
              <a:t> spokesperson:</a:t>
            </a:r>
          </a:p>
          <a:p>
            <a:pPr>
              <a:lnSpc>
                <a:spcPct val="100000"/>
              </a:lnSpc>
              <a:buNone/>
            </a:pPr>
            <a:r>
              <a:rPr lang="de-DE" sz="1100" b="1" dirty="0">
                <a:latin typeface="+mn-lt"/>
              </a:rPr>
              <a:t>	Andreea Scacioc</a:t>
            </a:r>
            <a:r>
              <a:rPr lang="de-DE" sz="1100" dirty="0">
                <a:latin typeface="+mn-lt"/>
              </a:rPr>
              <a:t>, MPI f. Biophysical Chemistry, </a:t>
            </a:r>
            <a:r>
              <a:rPr lang="de-DE" sz="1100" dirty="0" smtClean="0">
                <a:latin typeface="+mn-lt"/>
              </a:rPr>
              <a:t>Göttingen</a:t>
            </a:r>
          </a:p>
          <a:p>
            <a:pPr>
              <a:lnSpc>
                <a:spcPct val="100000"/>
              </a:lnSpc>
              <a:buNone/>
            </a:pPr>
            <a:r>
              <a:rPr lang="en-GB" sz="1100" dirty="0">
                <a:latin typeface="+mn-lt"/>
              </a:rPr>
              <a:t>Section Representative  Humanities: </a:t>
            </a:r>
          </a:p>
          <a:p>
            <a:pPr>
              <a:lnSpc>
                <a:spcPct val="100000"/>
              </a:lnSpc>
              <a:buNone/>
            </a:pPr>
            <a:r>
              <a:rPr lang="en-GB" sz="1100" b="1" dirty="0" smtClean="0">
                <a:latin typeface="+mn-lt"/>
              </a:rPr>
              <a:t>	</a:t>
            </a:r>
            <a:r>
              <a:rPr lang="en-US" sz="1100" b="1" dirty="0">
                <a:latin typeface="+mn-lt"/>
              </a:rPr>
              <a:t>Ana Carolina Alfinito </a:t>
            </a:r>
            <a:r>
              <a:rPr lang="en-US" sz="1100" b="1" dirty="0" smtClean="0">
                <a:latin typeface="+mn-lt"/>
              </a:rPr>
              <a:t>Vieira</a:t>
            </a:r>
            <a:r>
              <a:rPr lang="en-US" sz="1100" dirty="0" smtClean="0">
                <a:latin typeface="+mn-lt"/>
              </a:rPr>
              <a:t>, MPI f .the </a:t>
            </a:r>
            <a:r>
              <a:rPr lang="en-US" sz="1100" dirty="0">
                <a:latin typeface="+mn-lt"/>
              </a:rPr>
              <a:t>study of societies</a:t>
            </a:r>
            <a:r>
              <a:rPr lang="en-US" sz="1100" dirty="0" smtClean="0">
                <a:latin typeface="+mn-lt"/>
              </a:rPr>
              <a:t>, Cologne</a:t>
            </a:r>
          </a:p>
          <a:p>
            <a:pPr>
              <a:lnSpc>
                <a:spcPct val="100000"/>
              </a:lnSpc>
              <a:buNone/>
            </a:pPr>
            <a:r>
              <a:rPr lang="en-GB" sz="1100" dirty="0" smtClean="0">
                <a:latin typeface="+mn-lt"/>
              </a:rPr>
              <a:t>Section Representative Chemistry, Physics and Technology:</a:t>
            </a:r>
          </a:p>
          <a:p>
            <a:pPr>
              <a:buNone/>
            </a:pPr>
            <a:r>
              <a:rPr lang="en-US" sz="1100" b="1" dirty="0" smtClean="0">
                <a:latin typeface="+mn-lt"/>
              </a:rPr>
              <a:t>	Clemens Buss</a:t>
            </a:r>
            <a:r>
              <a:rPr lang="en-US" sz="1100" dirty="0" smtClean="0">
                <a:latin typeface="+mn-lt"/>
              </a:rPr>
              <a:t>, MPI f. dynamics </a:t>
            </a:r>
            <a:r>
              <a:rPr lang="en-US" sz="1100" dirty="0">
                <a:latin typeface="+mn-lt"/>
              </a:rPr>
              <a:t>and self-organization, </a:t>
            </a:r>
            <a:r>
              <a:rPr lang="en-US" sz="1100" dirty="0" err="1" smtClean="0">
                <a:latin typeface="+mn-lt"/>
              </a:rPr>
              <a:t>Göttingen</a:t>
            </a:r>
            <a:endParaRPr lang="en-US" sz="1100" dirty="0" smtClean="0">
              <a:latin typeface="+mn-lt"/>
            </a:endParaRPr>
          </a:p>
          <a:p>
            <a:pPr>
              <a:buNone/>
            </a:pPr>
            <a:r>
              <a:rPr lang="en-GB" sz="1100" dirty="0" smtClean="0">
                <a:latin typeface="+mn-lt"/>
              </a:rPr>
              <a:t>Section </a:t>
            </a:r>
            <a:r>
              <a:rPr lang="en-GB" sz="1100" dirty="0">
                <a:latin typeface="+mn-lt"/>
              </a:rPr>
              <a:t>Representative  Biology and Medicine:  </a:t>
            </a:r>
            <a:endParaRPr lang="de-DE" sz="1100" dirty="0">
              <a:latin typeface="+mn-lt"/>
            </a:endParaRPr>
          </a:p>
          <a:p>
            <a:pPr>
              <a:lnSpc>
                <a:spcPct val="100000"/>
              </a:lnSpc>
              <a:buNone/>
            </a:pPr>
            <a:r>
              <a:rPr lang="en-GB" sz="1100" b="1" dirty="0">
                <a:latin typeface="+mn-lt"/>
              </a:rPr>
              <a:t>	</a:t>
            </a:r>
            <a:r>
              <a:rPr lang="en-GB" sz="1100" b="1" dirty="0" err="1">
                <a:latin typeface="+mn-lt"/>
              </a:rPr>
              <a:t>Prateek</a:t>
            </a:r>
            <a:r>
              <a:rPr lang="en-GB" sz="1100" b="1" dirty="0">
                <a:latin typeface="+mn-lt"/>
              </a:rPr>
              <a:t> </a:t>
            </a:r>
            <a:r>
              <a:rPr lang="en-GB" sz="1100" b="1" dirty="0" err="1" smtClean="0">
                <a:latin typeface="+mn-lt"/>
              </a:rPr>
              <a:t>Mahalwar</a:t>
            </a:r>
            <a:r>
              <a:rPr lang="en-GB" sz="1100" dirty="0" smtClean="0">
                <a:latin typeface="+mn-lt"/>
              </a:rPr>
              <a:t>, MPI f. developmental </a:t>
            </a:r>
            <a:r>
              <a:rPr lang="en-GB" sz="1100" dirty="0">
                <a:latin typeface="+mn-lt"/>
              </a:rPr>
              <a:t>biology, </a:t>
            </a:r>
            <a:r>
              <a:rPr lang="en-GB" sz="1100" dirty="0" err="1" smtClean="0">
                <a:latin typeface="+mn-lt"/>
              </a:rPr>
              <a:t>Tübingen</a:t>
            </a:r>
            <a:endParaRPr lang="en-GB" sz="1100" dirty="0" smtClean="0">
              <a:latin typeface="+mn-lt"/>
            </a:endParaRPr>
          </a:p>
          <a:p>
            <a:pPr>
              <a:lnSpc>
                <a:spcPct val="100000"/>
              </a:lnSpc>
              <a:buNone/>
            </a:pPr>
            <a:r>
              <a:rPr lang="en-GB" sz="1100" dirty="0" smtClean="0">
                <a:latin typeface="+mn-lt"/>
              </a:rPr>
              <a:t>Financial Officer:</a:t>
            </a:r>
            <a:endParaRPr lang="de-DE" sz="1100" dirty="0">
              <a:latin typeface="+mn-lt"/>
            </a:endParaRPr>
          </a:p>
          <a:p>
            <a:pPr>
              <a:lnSpc>
                <a:spcPct val="100000"/>
              </a:lnSpc>
              <a:buNone/>
            </a:pPr>
            <a:r>
              <a:rPr lang="en-GB" sz="1100" b="1" dirty="0" smtClean="0">
                <a:latin typeface="+mn-lt"/>
              </a:rPr>
              <a:t>	</a:t>
            </a:r>
            <a:r>
              <a:rPr lang="en-US" sz="1100" b="1" dirty="0">
                <a:latin typeface="+mn-lt"/>
              </a:rPr>
              <a:t>Jan </a:t>
            </a:r>
            <a:r>
              <a:rPr lang="en-US" sz="1100" b="1" dirty="0" err="1" smtClean="0">
                <a:latin typeface="+mn-lt"/>
              </a:rPr>
              <a:t>Grieb</a:t>
            </a:r>
            <a:r>
              <a:rPr lang="en-US" sz="1100" dirty="0" smtClean="0">
                <a:latin typeface="+mn-lt"/>
              </a:rPr>
              <a:t>, MPI f. </a:t>
            </a:r>
            <a:r>
              <a:rPr lang="en-US" sz="1100" dirty="0">
                <a:latin typeface="+mn-lt"/>
              </a:rPr>
              <a:t>extraterrestrial physics, </a:t>
            </a:r>
            <a:r>
              <a:rPr lang="en-US" sz="1100" dirty="0" err="1" smtClean="0">
                <a:latin typeface="+mn-lt"/>
              </a:rPr>
              <a:t>Garching</a:t>
            </a:r>
            <a:endParaRPr lang="en-US" sz="1100" dirty="0" smtClean="0">
              <a:latin typeface="+mn-lt"/>
            </a:endParaRPr>
          </a:p>
          <a:p>
            <a:pPr>
              <a:lnSpc>
                <a:spcPct val="100000"/>
              </a:lnSpc>
              <a:buNone/>
            </a:pPr>
            <a:r>
              <a:rPr lang="en-GB" sz="1100" dirty="0" smtClean="0">
                <a:latin typeface="+mn-lt"/>
              </a:rPr>
              <a:t>General Secretary:  </a:t>
            </a:r>
            <a:endParaRPr lang="de-DE" sz="1100" dirty="0" smtClean="0">
              <a:latin typeface="+mn-lt"/>
            </a:endParaRPr>
          </a:p>
          <a:p>
            <a:pPr>
              <a:lnSpc>
                <a:spcPct val="100000"/>
              </a:lnSpc>
              <a:buNone/>
            </a:pPr>
            <a:r>
              <a:rPr lang="en-US" sz="1100" b="1" dirty="0" smtClean="0">
                <a:latin typeface="+mn-lt"/>
              </a:rPr>
              <a:t>	</a:t>
            </a:r>
            <a:r>
              <a:rPr lang="en-US" sz="1100" b="1" dirty="0" err="1" smtClean="0">
                <a:latin typeface="+mn-lt"/>
              </a:rPr>
              <a:t>Friederike</a:t>
            </a:r>
            <a:r>
              <a:rPr lang="en-US" sz="1100" b="1" dirty="0" smtClean="0">
                <a:latin typeface="+mn-lt"/>
              </a:rPr>
              <a:t> </a:t>
            </a:r>
            <a:r>
              <a:rPr lang="en-US" sz="1100" b="1" dirty="0" err="1" smtClean="0">
                <a:latin typeface="+mn-lt"/>
              </a:rPr>
              <a:t>Wrobel</a:t>
            </a:r>
            <a:r>
              <a:rPr lang="en-US" sz="1100" dirty="0" smtClean="0">
                <a:latin typeface="+mn-lt"/>
              </a:rPr>
              <a:t>, MPI f. solid </a:t>
            </a:r>
            <a:r>
              <a:rPr lang="en-US" sz="1100" dirty="0">
                <a:latin typeface="+mn-lt"/>
              </a:rPr>
              <a:t>state research, </a:t>
            </a:r>
            <a:r>
              <a:rPr lang="en-US" sz="1100" dirty="0" smtClean="0">
                <a:latin typeface="+mn-lt"/>
              </a:rPr>
              <a:t>Stuttgart</a:t>
            </a:r>
            <a:endParaRPr lang="en-GB" sz="1100" dirty="0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>
                <a:latin typeface="+mn-lt"/>
              </a:rPr>
              <a:t>PhDnet</a:t>
            </a:r>
            <a:endParaRPr lang="en-US" dirty="0">
              <a:latin typeface="+mn-lt"/>
            </a:endParaRPr>
          </a:p>
          <a:p>
            <a:pPr lvl="1"/>
            <a:r>
              <a:rPr lang="en-US" dirty="0" err="1" smtClean="0">
                <a:latin typeface="+mn-lt"/>
              </a:rPr>
              <a:t>PhDnet</a:t>
            </a:r>
            <a:r>
              <a:rPr lang="en-US" dirty="0" smtClean="0">
                <a:latin typeface="+mn-lt"/>
              </a:rPr>
              <a:t> organization</a:t>
            </a:r>
            <a:endParaRPr lang="en-US" dirty="0">
              <a:latin typeface="+mn-lt"/>
            </a:endParaRPr>
          </a:p>
          <a:p>
            <a:pPr lvl="2"/>
            <a:r>
              <a:rPr lang="en-US" dirty="0" smtClean="0">
                <a:latin typeface="+mn-lt"/>
              </a:rPr>
              <a:t>Steering group 2014</a:t>
            </a:r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9" t="14617" r="17251"/>
          <a:stretch/>
        </p:blipFill>
        <p:spPr>
          <a:xfrm>
            <a:off x="21023" y="1612897"/>
            <a:ext cx="1532239" cy="19670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99" t="14222" r="16803" b="42889"/>
          <a:stretch/>
        </p:blipFill>
        <p:spPr>
          <a:xfrm>
            <a:off x="4501583" y="1612897"/>
            <a:ext cx="1559247" cy="19685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763" y="1612897"/>
            <a:ext cx="1530761" cy="19670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5" t="564" b="19658"/>
          <a:stretch/>
        </p:blipFill>
        <p:spPr>
          <a:xfrm>
            <a:off x="6048758" y="1612897"/>
            <a:ext cx="1558190" cy="19685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5" t="3331" r="4734" b="4753"/>
          <a:stretch/>
        </p:blipFill>
        <p:spPr>
          <a:xfrm>
            <a:off x="1553262" y="1612897"/>
            <a:ext cx="1490508" cy="1967065"/>
          </a:xfrm>
          <a:prstGeom prst="rect">
            <a:avLst/>
          </a:prstGeom>
        </p:spPr>
      </p:pic>
      <p:pic>
        <p:nvPicPr>
          <p:cNvPr id="1028" name="Picture 4" descr="http://www.evo.ds.mpg.de/fotos/Set.2011.6/Clemens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6" r="5026"/>
          <a:stretch/>
        </p:blipFill>
        <p:spPr bwMode="auto">
          <a:xfrm>
            <a:off x="2992823" y="1612898"/>
            <a:ext cx="1509808" cy="196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14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n-lt"/>
              </a:rPr>
              <a:t>PhDnet</a:t>
            </a:r>
            <a:r>
              <a:rPr lang="en-US" dirty="0" smtClean="0">
                <a:latin typeface="+mn-lt"/>
              </a:rPr>
              <a:t> steering group 2015</a:t>
            </a:r>
            <a:endParaRPr lang="en-US" dirty="0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>
                <a:latin typeface="+mn-lt"/>
              </a:rPr>
              <a:t>PhDnet</a:t>
            </a:r>
            <a:endParaRPr lang="en-US" dirty="0">
              <a:latin typeface="+mn-lt"/>
            </a:endParaRPr>
          </a:p>
          <a:p>
            <a:pPr lvl="1"/>
            <a:r>
              <a:rPr lang="en-US" dirty="0" err="1" smtClean="0">
                <a:latin typeface="+mn-lt"/>
              </a:rPr>
              <a:t>PhDnet</a:t>
            </a:r>
            <a:r>
              <a:rPr lang="en-US" dirty="0" smtClean="0">
                <a:latin typeface="+mn-lt"/>
              </a:rPr>
              <a:t> organization</a:t>
            </a:r>
            <a:endParaRPr lang="en-US" dirty="0">
              <a:latin typeface="+mn-lt"/>
            </a:endParaRPr>
          </a:p>
          <a:p>
            <a:pPr lvl="2"/>
            <a:r>
              <a:rPr lang="en-US" dirty="0" smtClean="0">
                <a:latin typeface="+mn-lt"/>
              </a:rPr>
              <a:t>Steering group 2015</a:t>
            </a:r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3646944"/>
            <a:ext cx="7620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latin typeface="+mn-lt"/>
              </a:rPr>
              <a:t>Spokesperson </a:t>
            </a:r>
          </a:p>
          <a:p>
            <a:r>
              <a:rPr lang="en-US" sz="1400" dirty="0" err="1" smtClean="0">
                <a:latin typeface="+mn-lt"/>
              </a:rPr>
              <a:t>Prateek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Mahalwar</a:t>
            </a:r>
            <a:r>
              <a:rPr lang="en-US" sz="1400" dirty="0">
                <a:latin typeface="+mn-lt"/>
              </a:rPr>
              <a:t> (MPI for Developmental Biology, </a:t>
            </a:r>
            <a:r>
              <a:rPr lang="en-US" sz="1400" dirty="0" err="1">
                <a:latin typeface="+mn-lt"/>
              </a:rPr>
              <a:t>Tübingen</a:t>
            </a:r>
            <a:r>
              <a:rPr lang="en-US" sz="1400" dirty="0" smtClean="0">
                <a:latin typeface="+mn-lt"/>
              </a:rPr>
              <a:t>)</a:t>
            </a:r>
            <a:endParaRPr lang="en-US" sz="1400" b="1" dirty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latin typeface="+mn-lt"/>
              </a:rPr>
              <a:t>BMS </a:t>
            </a:r>
            <a:r>
              <a:rPr lang="en-US" sz="1400" b="1" dirty="0">
                <a:latin typeface="+mn-lt"/>
              </a:rPr>
              <a:t>representative </a:t>
            </a:r>
            <a:endParaRPr lang="en-US" sz="1400" b="1" dirty="0" smtClean="0">
              <a:latin typeface="+mn-lt"/>
            </a:endParaRPr>
          </a:p>
          <a:p>
            <a:r>
              <a:rPr lang="en-US" sz="1400" b="1" dirty="0" smtClean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Xixi</a:t>
            </a:r>
            <a:r>
              <a:rPr lang="en-US" sz="1400" dirty="0">
                <a:latin typeface="+mn-lt"/>
              </a:rPr>
              <a:t> Feng (MPI for Psychiatry, </a:t>
            </a:r>
            <a:r>
              <a:rPr lang="en-US" sz="1400" dirty="0" err="1">
                <a:latin typeface="+mn-lt"/>
              </a:rPr>
              <a:t>München</a:t>
            </a:r>
            <a:r>
              <a:rPr lang="en-US" sz="1400" dirty="0" smtClean="0">
                <a:latin typeface="+mn-lt"/>
              </a:rPr>
              <a:t>)</a:t>
            </a:r>
            <a:endParaRPr lang="en-US" sz="1400" b="1" dirty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latin typeface="+mn-lt"/>
              </a:rPr>
              <a:t>CPT </a:t>
            </a:r>
            <a:r>
              <a:rPr lang="en-US" sz="1400" b="1" dirty="0">
                <a:latin typeface="+mn-lt"/>
              </a:rPr>
              <a:t>representative </a:t>
            </a:r>
            <a:endParaRPr lang="en-US" sz="1400" b="1" dirty="0" smtClean="0">
              <a:latin typeface="+mn-lt"/>
            </a:endParaRPr>
          </a:p>
          <a:p>
            <a:r>
              <a:rPr lang="en-US" sz="1400" dirty="0" err="1" smtClean="0">
                <a:latin typeface="+mn-lt"/>
              </a:rPr>
              <a:t>Adrin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Jalali</a:t>
            </a:r>
            <a:r>
              <a:rPr lang="en-US" sz="1400" dirty="0">
                <a:latin typeface="+mn-lt"/>
              </a:rPr>
              <a:t> (MPI for Informatics, </a:t>
            </a:r>
            <a:r>
              <a:rPr lang="en-US" sz="1400" dirty="0" err="1">
                <a:latin typeface="+mn-lt"/>
              </a:rPr>
              <a:t>Saarbrücken</a:t>
            </a:r>
            <a:r>
              <a:rPr lang="en-US" sz="1400" dirty="0" smtClean="0">
                <a:latin typeface="+mn-lt"/>
              </a:rPr>
              <a:t>)</a:t>
            </a:r>
            <a:endParaRPr lang="en-US" sz="1400" b="1" dirty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latin typeface="+mn-lt"/>
              </a:rPr>
              <a:t>HUM </a:t>
            </a:r>
            <a:r>
              <a:rPr lang="en-US" sz="1400" b="1" dirty="0">
                <a:latin typeface="+mn-lt"/>
              </a:rPr>
              <a:t>representative </a:t>
            </a:r>
            <a:endParaRPr lang="en-US" sz="1400" b="1" dirty="0" smtClean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Martin </a:t>
            </a:r>
            <a:r>
              <a:rPr lang="en-US" sz="1400" dirty="0" err="1">
                <a:latin typeface="+mn-lt"/>
              </a:rPr>
              <a:t>Grund</a:t>
            </a:r>
            <a:r>
              <a:rPr lang="en-US" sz="1400" dirty="0">
                <a:latin typeface="+mn-lt"/>
              </a:rPr>
              <a:t> (MPI for Human Cognitive and Brain Sciences, Leipzig</a:t>
            </a:r>
            <a:r>
              <a:rPr lang="en-US" sz="1400" dirty="0" smtClean="0">
                <a:latin typeface="+mn-lt"/>
              </a:rPr>
              <a:t>)</a:t>
            </a:r>
            <a:endParaRPr lang="en-US" sz="1400" b="1" dirty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latin typeface="+mn-lt"/>
              </a:rPr>
              <a:t>Financial </a:t>
            </a:r>
            <a:r>
              <a:rPr lang="en-US" sz="1400" b="1" dirty="0">
                <a:latin typeface="+mn-lt"/>
              </a:rPr>
              <a:t>Officer </a:t>
            </a:r>
            <a:endParaRPr lang="en-US" sz="1400" b="1" dirty="0" smtClean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Roman </a:t>
            </a:r>
            <a:r>
              <a:rPr lang="en-US" sz="1400" dirty="0" err="1">
                <a:latin typeface="+mn-lt"/>
              </a:rPr>
              <a:t>Prinz</a:t>
            </a:r>
            <a:r>
              <a:rPr lang="en-US" sz="1400" dirty="0">
                <a:latin typeface="+mn-lt"/>
              </a:rPr>
              <a:t> (MPI for Human Development, Berlin</a:t>
            </a:r>
            <a:r>
              <a:rPr lang="en-US" sz="1400" dirty="0" smtClean="0">
                <a:latin typeface="+mn-lt"/>
              </a:rPr>
              <a:t>)</a:t>
            </a:r>
            <a:endParaRPr lang="en-US" sz="1400" b="1" dirty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latin typeface="+mn-lt"/>
              </a:rPr>
              <a:t>General </a:t>
            </a:r>
            <a:r>
              <a:rPr lang="en-US" sz="1400" b="1" dirty="0">
                <a:latin typeface="+mn-lt"/>
              </a:rPr>
              <a:t>Secretary </a:t>
            </a:r>
            <a:endParaRPr lang="en-US" sz="1400" b="1" dirty="0" smtClean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Sven </a:t>
            </a:r>
            <a:r>
              <a:rPr lang="en-US" sz="1400" dirty="0" err="1">
                <a:latin typeface="+mn-lt"/>
              </a:rPr>
              <a:t>Weyer</a:t>
            </a:r>
            <a:r>
              <a:rPr lang="en-US" sz="1400" dirty="0">
                <a:latin typeface="+mn-lt"/>
              </a:rPr>
              <a:t> (MPI for Evolutionary Anthropology, Leipzig)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2127" y="1673423"/>
            <a:ext cx="7764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Spokesperson</a:t>
            </a:r>
            <a:r>
              <a:rPr lang="de-DE" sz="1400" b="1" dirty="0" smtClean="0"/>
              <a:t>              HS             	BMS                    CPTS              Gen. </a:t>
            </a:r>
            <a:r>
              <a:rPr lang="de-DE" sz="1400" b="1" dirty="0" err="1" smtClean="0"/>
              <a:t>Secretary</a:t>
            </a:r>
            <a:r>
              <a:rPr lang="de-DE" sz="1400" b="1" dirty="0" smtClean="0"/>
              <a:t>   Financial Off.              </a:t>
            </a:r>
            <a:endParaRPr lang="en-US" sz="1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030" y="2077431"/>
            <a:ext cx="1109709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661" y="2077431"/>
            <a:ext cx="838200" cy="1143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99" t="14222" r="16803" b="42889"/>
          <a:stretch/>
        </p:blipFill>
        <p:spPr>
          <a:xfrm>
            <a:off x="399940" y="2077431"/>
            <a:ext cx="905369" cy="1143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8985" y="2077431"/>
            <a:ext cx="1229032" cy="1143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2400" y="2234593"/>
            <a:ext cx="952500" cy="8286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076" y="2077431"/>
            <a:ext cx="763524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83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+mn-lt"/>
              </a:rPr>
              <a:t>PhDnet activities</a:t>
            </a:r>
            <a:endParaRPr lang="de-DE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700" dirty="0" smtClean="0">
                <a:latin typeface="+mn-lt"/>
              </a:rPr>
              <a:t>Visions in Science</a:t>
            </a:r>
          </a:p>
          <a:p>
            <a:r>
              <a:rPr lang="en-US" sz="2700" dirty="0" smtClean="0">
                <a:latin typeface="+mn-lt"/>
              </a:rPr>
              <a:t>Offspring magazine</a:t>
            </a:r>
          </a:p>
          <a:p>
            <a:r>
              <a:rPr lang="en-US" sz="2700" dirty="0" smtClean="0">
                <a:latin typeface="+mn-lt"/>
              </a:rPr>
              <a:t>Open Science</a:t>
            </a:r>
          </a:p>
          <a:p>
            <a:r>
              <a:rPr lang="en-US" sz="2700" dirty="0" smtClean="0">
                <a:latin typeface="+mn-lt"/>
              </a:rPr>
              <a:t>Good practice examples collection</a:t>
            </a:r>
          </a:p>
          <a:p>
            <a:pPr lvl="1"/>
            <a:r>
              <a:rPr lang="en-US" sz="2000" dirty="0" smtClean="0">
                <a:latin typeface="+mn-lt"/>
              </a:rPr>
              <a:t>Parents in Science</a:t>
            </a:r>
          </a:p>
          <a:p>
            <a:pPr lvl="1"/>
            <a:r>
              <a:rPr lang="en-US" sz="2000" dirty="0" smtClean="0">
                <a:latin typeface="+mn-lt"/>
              </a:rPr>
              <a:t>Supervision</a:t>
            </a:r>
          </a:p>
          <a:p>
            <a:pPr lvl="1"/>
            <a:r>
              <a:rPr lang="en-US" sz="2000" dirty="0" smtClean="0">
                <a:latin typeface="+mn-lt"/>
              </a:rPr>
              <a:t>Interviews with Lindau conference participant; youngest PhD candidate </a:t>
            </a:r>
            <a:r>
              <a:rPr lang="en-US" sz="2000" dirty="0" err="1" smtClean="0">
                <a:latin typeface="+mn-lt"/>
              </a:rPr>
              <a:t>etc</a:t>
            </a:r>
            <a:endParaRPr lang="en-US" sz="2000" dirty="0" smtClean="0">
              <a:latin typeface="+mn-lt"/>
            </a:endParaRPr>
          </a:p>
          <a:p>
            <a:pPr lvl="1"/>
            <a:r>
              <a:rPr lang="en-US" sz="2000" dirty="0" smtClean="0">
                <a:latin typeface="+mn-lt"/>
              </a:rPr>
              <a:t>Activities</a:t>
            </a:r>
            <a:endParaRPr lang="en-US" sz="2000" dirty="0">
              <a:latin typeface="+mn-lt"/>
            </a:endParaRPr>
          </a:p>
          <a:p>
            <a:r>
              <a:rPr lang="en-US" sz="2700" dirty="0" smtClean="0">
                <a:latin typeface="+mn-lt"/>
              </a:rPr>
              <a:t>Information dissemination</a:t>
            </a:r>
          </a:p>
          <a:p>
            <a:pPr marL="0" indent="0">
              <a:buNone/>
            </a:pPr>
            <a:endParaRPr lang="en-US" sz="2300" dirty="0" smtClean="0"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>
                <a:latin typeface="+mn-lt"/>
              </a:rPr>
              <a:t>PhDnet</a:t>
            </a:r>
            <a:r>
              <a:rPr lang="en-US" dirty="0">
                <a:latin typeface="+mn-lt"/>
              </a:rPr>
              <a:t>: information dissemination</a:t>
            </a:r>
          </a:p>
          <a:p>
            <a:pPr lvl="1"/>
            <a:r>
              <a:rPr lang="en-US" dirty="0" smtClean="0">
                <a:latin typeface="+mn-lt"/>
              </a:rPr>
              <a:t>Goals for 2014</a:t>
            </a:r>
            <a:endParaRPr lang="en-US" sz="1800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899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+mn-lt"/>
              </a:rPr>
              <a:t>PhDnet goals</a:t>
            </a:r>
            <a:endParaRPr lang="de-DE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+mn-lt"/>
              </a:rPr>
              <a:t>MPS guidelines for doctoral education and supervision – input in the presidential commission</a:t>
            </a:r>
          </a:p>
          <a:p>
            <a:pPr marL="0" indent="0">
              <a:buNone/>
            </a:pPr>
            <a:endParaRPr lang="en-US" sz="2400" dirty="0" smtClean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How do we do science?</a:t>
            </a:r>
          </a:p>
          <a:p>
            <a:pPr lvl="1"/>
            <a:r>
              <a:rPr lang="en-US" sz="2000" dirty="0" smtClean="0">
                <a:latin typeface="+mn-lt"/>
              </a:rPr>
              <a:t>Culture of Science</a:t>
            </a:r>
          </a:p>
          <a:p>
            <a:pPr lvl="1"/>
            <a:r>
              <a:rPr lang="en-US" sz="2000" dirty="0" smtClean="0">
                <a:latin typeface="+mn-lt"/>
              </a:rPr>
              <a:t>Work place atmosphere</a:t>
            </a:r>
          </a:p>
          <a:p>
            <a:pPr lvl="1"/>
            <a:r>
              <a:rPr lang="en-US" sz="2000" dirty="0" smtClean="0">
                <a:latin typeface="+mn-lt"/>
              </a:rPr>
              <a:t>Open Access etc.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>
                <a:latin typeface="+mn-lt"/>
              </a:rPr>
              <a:t>PhDnet</a:t>
            </a:r>
            <a:endParaRPr lang="en-US" dirty="0">
              <a:latin typeface="+mn-lt"/>
            </a:endParaRPr>
          </a:p>
          <a:p>
            <a:pPr lvl="1"/>
            <a:r>
              <a:rPr lang="en-US" dirty="0" smtClean="0">
                <a:latin typeface="+mn-lt"/>
              </a:rPr>
              <a:t>Goals for 2014</a:t>
            </a:r>
            <a:endParaRPr lang="en-US" sz="1800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860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b="10225"/>
          <a:stretch/>
        </p:blipFill>
        <p:spPr>
          <a:xfrm>
            <a:off x="1036610" y="914400"/>
            <a:ext cx="7040590" cy="5400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981200" y="228600"/>
            <a:ext cx="51861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Reproducibility of the data</a:t>
            </a:r>
          </a:p>
        </p:txBody>
      </p:sp>
    </p:spTree>
    <p:extLst>
      <p:ext uri="{BB962C8B-B14F-4D97-AF65-F5344CB8AC3E}">
        <p14:creationId xmlns:p14="http://schemas.microsoft.com/office/powerpoint/2010/main" val="248937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143000"/>
            <a:ext cx="6897132" cy="5400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14600" y="304800"/>
            <a:ext cx="39501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Peer review process</a:t>
            </a:r>
          </a:p>
        </p:txBody>
      </p:sp>
    </p:spTree>
    <p:extLst>
      <p:ext uri="{BB962C8B-B14F-4D97-AF65-F5344CB8AC3E}">
        <p14:creationId xmlns:p14="http://schemas.microsoft.com/office/powerpoint/2010/main" val="116140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nnual meeting_PhDnet_Nov2014 - Cop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</Words>
  <Application>Microsoft Office PowerPoint</Application>
  <PresentationFormat>On-screen Show (4:3)</PresentationFormat>
  <Paragraphs>126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Blank</vt:lpstr>
      <vt:lpstr>annual meeting_PhDnet_Nov2014 - Copy</vt:lpstr>
      <vt:lpstr>PowerPoint Presentation</vt:lpstr>
      <vt:lpstr>Representation in the MPS</vt:lpstr>
      <vt:lpstr>PhDnet structure</vt:lpstr>
      <vt:lpstr>PhDnet steering group 2014</vt:lpstr>
      <vt:lpstr>PhDnet steering group 2015</vt:lpstr>
      <vt:lpstr>PhDnet activities</vt:lpstr>
      <vt:lpstr>PhDnet goals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AIN (author identification number) or SNP ( Scientist No. Plate)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prateeklocal</cp:lastModifiedBy>
  <cp:revision>124</cp:revision>
  <dcterms:created xsi:type="dcterms:W3CDTF">2014-06-26T12:01:43Z</dcterms:created>
  <dcterms:modified xsi:type="dcterms:W3CDTF">2014-12-03T10:37:53Z</dcterms:modified>
</cp:coreProperties>
</file>