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1.xml" ContentType="application/vnd.openxmlformats-officedocument.presentationml.comments+xml"/>
  <Override PartName="/ppt/notesSlides/notesSlide17.xml" ContentType="application/vnd.openxmlformats-officedocument.presentationml.notesSlide+xml"/>
  <Override PartName="/ppt/charts/chart3.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sldIdLst>
    <p:sldId id="267" r:id="rId2"/>
    <p:sldId id="352" r:id="rId3"/>
    <p:sldId id="383" r:id="rId4"/>
    <p:sldId id="353" r:id="rId5"/>
    <p:sldId id="326" r:id="rId6"/>
    <p:sldId id="355" r:id="rId7"/>
    <p:sldId id="269" r:id="rId8"/>
    <p:sldId id="354" r:id="rId9"/>
    <p:sldId id="356" r:id="rId10"/>
    <p:sldId id="357" r:id="rId11"/>
    <p:sldId id="358" r:id="rId12"/>
    <p:sldId id="368" r:id="rId13"/>
    <p:sldId id="389" r:id="rId14"/>
    <p:sldId id="390" r:id="rId15"/>
    <p:sldId id="384" r:id="rId16"/>
    <p:sldId id="359" r:id="rId17"/>
    <p:sldId id="398" r:id="rId18"/>
    <p:sldId id="360" r:id="rId19"/>
    <p:sldId id="403" r:id="rId20"/>
    <p:sldId id="405" r:id="rId21"/>
    <p:sldId id="361" r:id="rId22"/>
    <p:sldId id="380" r:id="rId23"/>
    <p:sldId id="388" r:id="rId24"/>
    <p:sldId id="364" r:id="rId25"/>
    <p:sldId id="371" r:id="rId26"/>
    <p:sldId id="393" r:id="rId27"/>
    <p:sldId id="394" r:id="rId28"/>
    <p:sldId id="395" r:id="rId29"/>
    <p:sldId id="396" r:id="rId30"/>
    <p:sldId id="391" r:id="rId31"/>
    <p:sldId id="392" r:id="rId32"/>
    <p:sldId id="373" r:id="rId33"/>
    <p:sldId id="374" r:id="rId34"/>
    <p:sldId id="375" r:id="rId35"/>
    <p:sldId id="402" r:id="rId36"/>
    <p:sldId id="376" r:id="rId37"/>
    <p:sldId id="397" r:id="rId38"/>
    <p:sldId id="377" r:id="rId39"/>
    <p:sldId id="378" r:id="rId40"/>
    <p:sldId id="406" r:id="rId41"/>
    <p:sldId id="399" r:id="rId42"/>
    <p:sldId id="381" r:id="rId43"/>
    <p:sldId id="382" r:id="rId44"/>
    <p:sldId id="400" r:id="rId45"/>
    <p:sldId id="401" r:id="rId46"/>
    <p:sldId id="367"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nsmore, Adam" initials="A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12D10"/>
    <a:srgbClr val="88200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5" autoAdjust="0"/>
    <p:restoredTop sz="94634" autoAdjust="0"/>
  </p:normalViewPr>
  <p:slideViewPr>
    <p:cSldViewPr snapToGrid="0" snapToObjects="1">
      <p:cViewPr>
        <p:scale>
          <a:sx n="90" d="100"/>
          <a:sy n="90" d="100"/>
        </p:scale>
        <p:origin x="-1384" y="-496"/>
      </p:cViewPr>
      <p:guideLst>
        <p:guide orient="horz" pos="2160"/>
        <p:guide pos="2880"/>
      </p:guideLst>
    </p:cSldViewPr>
  </p:slideViewPr>
  <p:outlineViewPr>
    <p:cViewPr>
      <p:scale>
        <a:sx n="33" d="100"/>
        <a:sy n="33" d="100"/>
      </p:scale>
      <p:origin x="0" y="10888"/>
    </p:cViewPr>
  </p:outlineViewPr>
  <p:notesTextViewPr>
    <p:cViewPr>
      <p:scale>
        <a:sx n="100" d="100"/>
        <a:sy n="100" d="100"/>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commentAuthors" Target="commentAuthors.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arkpatters:Downloads:OASPA-Members-CC-BY-Growth_Data-to-20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arkpatters:CloudStation:Open%20Access%20and%20Advocacy:OA%20Growth:OA%20metricsOct2014.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wellcomeit.com\shares\departments\directorate\Strat%20Plan%20&amp;%20Pol%20Unit\Policy\Evaluation\Active\2157%20-%20Mike%20Thelwall%20Altmetrics\Wellcome%20report.v3\Data%20for%20Mike%20Thelwall%20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marker>
            <c:symbol val="none"/>
          </c:marker>
          <c:cat>
            <c:numRef>
              <c:f>'[OASPA-Members-CC-BY-Growth_Data-to-2013.xlsx]Sheet1'!$A$3:$A$16</c:f>
              <c:numCache>
                <c:formatCode>General</c:formatCode>
                <c:ptCount val="14"/>
                <c:pt idx="0">
                  <c:v>2000.0</c:v>
                </c:pt>
                <c:pt idx="1">
                  <c:v>2001.0</c:v>
                </c:pt>
                <c:pt idx="2">
                  <c:v>2002.0</c:v>
                </c:pt>
                <c:pt idx="3">
                  <c:v>2003.0</c:v>
                </c:pt>
                <c:pt idx="4">
                  <c:v>2004.0</c:v>
                </c:pt>
                <c:pt idx="5">
                  <c:v>2005.0</c:v>
                </c:pt>
                <c:pt idx="6">
                  <c:v>2006.0</c:v>
                </c:pt>
                <c:pt idx="7">
                  <c:v>2007.0</c:v>
                </c:pt>
                <c:pt idx="8">
                  <c:v>2008.0</c:v>
                </c:pt>
                <c:pt idx="9">
                  <c:v>2009.0</c:v>
                </c:pt>
                <c:pt idx="10">
                  <c:v>2010.0</c:v>
                </c:pt>
                <c:pt idx="11">
                  <c:v>2011.0</c:v>
                </c:pt>
                <c:pt idx="12">
                  <c:v>2012.0</c:v>
                </c:pt>
                <c:pt idx="13">
                  <c:v>2013.0</c:v>
                </c:pt>
              </c:numCache>
            </c:numRef>
          </c:cat>
          <c:val>
            <c:numRef>
              <c:f>'[OASPA-Members-CC-BY-Growth_Data-to-2013.xlsx]Sheet1'!$T$3:$T$16</c:f>
              <c:numCache>
                <c:formatCode>General</c:formatCode>
                <c:ptCount val="14"/>
                <c:pt idx="0">
                  <c:v>55.0</c:v>
                </c:pt>
                <c:pt idx="1">
                  <c:v>523.0</c:v>
                </c:pt>
                <c:pt idx="2">
                  <c:v>931.0</c:v>
                </c:pt>
                <c:pt idx="3">
                  <c:v>1591.0</c:v>
                </c:pt>
                <c:pt idx="4">
                  <c:v>3234.0</c:v>
                </c:pt>
                <c:pt idx="5">
                  <c:v>5191.0</c:v>
                </c:pt>
                <c:pt idx="6">
                  <c:v>10106.0</c:v>
                </c:pt>
                <c:pt idx="7">
                  <c:v>12363.0</c:v>
                </c:pt>
                <c:pt idx="8">
                  <c:v>21111.0</c:v>
                </c:pt>
                <c:pt idx="9">
                  <c:v>29011.0</c:v>
                </c:pt>
                <c:pt idx="10">
                  <c:v>41504.0</c:v>
                </c:pt>
                <c:pt idx="11">
                  <c:v>60561.0</c:v>
                </c:pt>
                <c:pt idx="12">
                  <c:v>92701.0</c:v>
                </c:pt>
                <c:pt idx="13">
                  <c:v>120972.0</c:v>
                </c:pt>
              </c:numCache>
            </c:numRef>
          </c:val>
          <c:smooth val="0"/>
        </c:ser>
        <c:dLbls>
          <c:showLegendKey val="0"/>
          <c:showVal val="0"/>
          <c:showCatName val="0"/>
          <c:showSerName val="0"/>
          <c:showPercent val="0"/>
          <c:showBubbleSize val="0"/>
        </c:dLbls>
        <c:marker val="1"/>
        <c:smooth val="0"/>
        <c:axId val="2121414296"/>
        <c:axId val="2121416296"/>
      </c:lineChart>
      <c:catAx>
        <c:axId val="2121414296"/>
        <c:scaling>
          <c:orientation val="minMax"/>
        </c:scaling>
        <c:delete val="0"/>
        <c:axPos val="b"/>
        <c:numFmt formatCode="General" sourceLinked="1"/>
        <c:majorTickMark val="out"/>
        <c:minorTickMark val="none"/>
        <c:tickLblPos val="nextTo"/>
        <c:txPr>
          <a:bodyPr/>
          <a:lstStyle/>
          <a:p>
            <a:pPr>
              <a:defRPr sz="1200"/>
            </a:pPr>
            <a:endParaRPr lang="en-US"/>
          </a:p>
        </c:txPr>
        <c:crossAx val="2121416296"/>
        <c:crosses val="autoZero"/>
        <c:auto val="1"/>
        <c:lblAlgn val="ctr"/>
        <c:lblOffset val="100"/>
        <c:noMultiLvlLbl val="0"/>
      </c:catAx>
      <c:valAx>
        <c:axId val="2121416296"/>
        <c:scaling>
          <c:orientation val="minMax"/>
        </c:scaling>
        <c:delete val="0"/>
        <c:axPos val="l"/>
        <c:majorGridlines/>
        <c:numFmt formatCode="General" sourceLinked="1"/>
        <c:majorTickMark val="out"/>
        <c:minorTickMark val="none"/>
        <c:tickLblPos val="nextTo"/>
        <c:txPr>
          <a:bodyPr/>
          <a:lstStyle/>
          <a:p>
            <a:pPr>
              <a:defRPr sz="1400"/>
            </a:pPr>
            <a:endParaRPr lang="en-US"/>
          </a:p>
        </c:txPr>
        <c:crossAx val="2121414296"/>
        <c:crosses val="autoZero"/>
        <c:crossBetween val="between"/>
      </c:valAx>
      <c:spPr>
        <a:noFill/>
        <a:ln>
          <a:no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51063166662468"/>
          <c:y val="0.221622060326608"/>
          <c:w val="0.891488667078935"/>
          <c:h val="0.518919946130594"/>
        </c:manualLayout>
      </c:layout>
      <c:lineChart>
        <c:grouping val="standard"/>
        <c:varyColors val="0"/>
        <c:ser>
          <c:idx val="0"/>
          <c:order val="0"/>
          <c:tx>
            <c:strRef>
              <c:f>'[OA metricsOct2014.xls]Sheet1'!$B$32</c:f>
              <c:strCache>
                <c:ptCount val="1"/>
                <c:pt idx="0">
                  <c:v>%OA (rel to PM)</c:v>
                </c:pt>
              </c:strCache>
            </c:strRef>
          </c:tx>
          <c:spPr>
            <a:ln w="38100">
              <a:solidFill>
                <a:srgbClr val="000080"/>
              </a:solidFill>
              <a:prstDash val="solid"/>
            </a:ln>
          </c:spPr>
          <c:marker>
            <c:symbol val="diamond"/>
            <c:size val="9"/>
            <c:spPr>
              <a:solidFill>
                <a:srgbClr val="000080"/>
              </a:solidFill>
              <a:ln>
                <a:solidFill>
                  <a:srgbClr val="000080"/>
                </a:solidFill>
                <a:prstDash val="solid"/>
              </a:ln>
            </c:spPr>
          </c:marker>
          <c:cat>
            <c:numRef>
              <c:f>'[OA metricsOct2014.xls]Sheet1'!$C$28:$J$28</c:f>
              <c:numCache>
                <c:formatCode>General</c:formatCode>
                <c:ptCount val="8"/>
                <c:pt idx="0">
                  <c:v>2006.0</c:v>
                </c:pt>
                <c:pt idx="1">
                  <c:v>2007.0</c:v>
                </c:pt>
                <c:pt idx="2">
                  <c:v>2008.0</c:v>
                </c:pt>
                <c:pt idx="3">
                  <c:v>2009.0</c:v>
                </c:pt>
                <c:pt idx="4">
                  <c:v>2010.0</c:v>
                </c:pt>
                <c:pt idx="5">
                  <c:v>2011.0</c:v>
                </c:pt>
                <c:pt idx="6">
                  <c:v>2012.0</c:v>
                </c:pt>
                <c:pt idx="7">
                  <c:v>2013.0</c:v>
                </c:pt>
              </c:numCache>
            </c:numRef>
          </c:cat>
          <c:val>
            <c:numRef>
              <c:f>'[OA metricsOct2014.xls]Sheet1'!$C$32:$J$32</c:f>
              <c:numCache>
                <c:formatCode>0.0%</c:formatCode>
                <c:ptCount val="8"/>
                <c:pt idx="0">
                  <c:v>0.0258356111025298</c:v>
                </c:pt>
                <c:pt idx="1">
                  <c:v>0.0340922018178588</c:v>
                </c:pt>
                <c:pt idx="2">
                  <c:v>0.0512500766604657</c:v>
                </c:pt>
                <c:pt idx="3">
                  <c:v>0.0670789238665506</c:v>
                </c:pt>
                <c:pt idx="4">
                  <c:v>0.0864615601690621</c:v>
                </c:pt>
                <c:pt idx="5">
                  <c:v>0.109185555098294</c:v>
                </c:pt>
                <c:pt idx="6">
                  <c:v>0.134622127723068</c:v>
                </c:pt>
                <c:pt idx="7">
                  <c:v>0.15437900934467</c:v>
                </c:pt>
              </c:numCache>
            </c:numRef>
          </c:val>
          <c:smooth val="0"/>
        </c:ser>
        <c:dLbls>
          <c:showLegendKey val="0"/>
          <c:showVal val="0"/>
          <c:showCatName val="0"/>
          <c:showSerName val="0"/>
          <c:showPercent val="0"/>
          <c:showBubbleSize val="0"/>
        </c:dLbls>
        <c:marker val="1"/>
        <c:smooth val="0"/>
        <c:axId val="2122002616"/>
        <c:axId val="2122007784"/>
      </c:lineChart>
      <c:catAx>
        <c:axId val="2122002616"/>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2122007784"/>
        <c:crosses val="autoZero"/>
        <c:auto val="1"/>
        <c:lblAlgn val="ctr"/>
        <c:lblOffset val="100"/>
        <c:tickLblSkip val="1"/>
        <c:tickMarkSkip val="1"/>
        <c:noMultiLvlLbl val="0"/>
      </c:catAx>
      <c:valAx>
        <c:axId val="2122007784"/>
        <c:scaling>
          <c:orientation val="minMax"/>
        </c:scaling>
        <c:delete val="0"/>
        <c:axPos val="l"/>
        <c:majorGridlines>
          <c:spPr>
            <a:ln w="3175">
              <a:solidFill>
                <a:srgbClr val="000000"/>
              </a:solidFill>
              <a:prstDash val="solid"/>
            </a:ln>
          </c:spPr>
        </c:majorGridlines>
        <c:numFmt formatCode="0.0%"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2122002616"/>
        <c:crosses val="autoZero"/>
        <c:crossBetween val="between"/>
      </c:valAx>
      <c:spPr>
        <a:solidFill>
          <a:srgbClr val="C0C0C0"/>
        </a:solidFill>
        <a:ln w="12700">
          <a:solidFill>
            <a:srgbClr val="808080"/>
          </a:solidFill>
          <a:prstDash val="solid"/>
        </a:ln>
      </c:spPr>
    </c:plotArea>
    <c:plotVisOnly val="1"/>
    <c:dispBlanksAs val="gap"/>
    <c:showDLblsOverMax val="0"/>
  </c:chart>
  <c:spPr>
    <a:noFill/>
    <a:ln w="3175">
      <a:noFill/>
      <a:prstDash val="solid"/>
    </a:ln>
  </c:spPr>
  <c:txPr>
    <a:bodyPr/>
    <a:lstStyle/>
    <a:p>
      <a:pPr>
        <a:defRPr sz="850"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2400" b="1" i="0" baseline="0" dirty="0">
                <a:effectLst/>
              </a:rPr>
              <a:t>Academic syllabi citations of selected Wellcome Trust associated research (2011-12) </a:t>
            </a:r>
            <a:endParaRPr lang="en-GB" sz="2400" dirty="0">
              <a:effectLst/>
            </a:endParaRPr>
          </a:p>
        </c:rich>
      </c:tx>
      <c:overlay val="0"/>
    </c:title>
    <c:autoTitleDeleted val="0"/>
    <c:plotArea>
      <c:layout/>
      <c:barChart>
        <c:barDir val="col"/>
        <c:grouping val="clustered"/>
        <c:varyColors val="0"/>
        <c:ser>
          <c:idx val="0"/>
          <c:order val="0"/>
          <c:invertIfNegative val="0"/>
          <c:cat>
            <c:strRef>
              <c:f>AD_Pivot!$A$27:$A$34</c:f>
              <c:strCache>
                <c:ptCount val="8"/>
                <c:pt idx="0">
                  <c:v>Cell, Developmental &amp; Phys Sciences (n=500)</c:v>
                </c:pt>
                <c:pt idx="1">
                  <c:v>Genetic &amp; Molecular Sciences         (n=622)</c:v>
                </c:pt>
                <c:pt idx="2">
                  <c:v>Infection and Immuno-Biology (n=1072)</c:v>
                </c:pt>
                <c:pt idx="3">
                  <c:v>Medical Humanities (n=116)</c:v>
                </c:pt>
                <c:pt idx="4">
                  <c:v>Molecules, Genes and Cells (n=194)</c:v>
                </c:pt>
                <c:pt idx="5">
                  <c:v>Neuroscience and Mental Health              (n=994)</c:v>
                </c:pt>
                <c:pt idx="6">
                  <c:v>Physiological Sciences        (n=66)</c:v>
                </c:pt>
                <c:pt idx="7">
                  <c:v>Population Health      (n=748)</c:v>
                </c:pt>
              </c:strCache>
            </c:strRef>
          </c:cat>
          <c:val>
            <c:numRef>
              <c:f>AD_Pivot!$B$27:$B$34</c:f>
              <c:numCache>
                <c:formatCode>General</c:formatCode>
                <c:ptCount val="8"/>
                <c:pt idx="0">
                  <c:v>0.033195020746888</c:v>
                </c:pt>
                <c:pt idx="1">
                  <c:v>0.0309810671256454</c:v>
                </c:pt>
                <c:pt idx="2">
                  <c:v>0.0237849017580145</c:v>
                </c:pt>
                <c:pt idx="3">
                  <c:v>0.00869565217391304</c:v>
                </c:pt>
                <c:pt idx="4">
                  <c:v>0.0122699386503067</c:v>
                </c:pt>
                <c:pt idx="5">
                  <c:v>0.0406320541760722</c:v>
                </c:pt>
                <c:pt idx="6">
                  <c:v>0.0</c:v>
                </c:pt>
                <c:pt idx="7">
                  <c:v>0.025518341307815</c:v>
                </c:pt>
              </c:numCache>
            </c:numRef>
          </c:val>
        </c:ser>
        <c:dLbls>
          <c:showLegendKey val="0"/>
          <c:showVal val="0"/>
          <c:showCatName val="0"/>
          <c:showSerName val="0"/>
          <c:showPercent val="0"/>
          <c:showBubbleSize val="0"/>
        </c:dLbls>
        <c:gapWidth val="150"/>
        <c:axId val="2116887336"/>
        <c:axId val="2116851624"/>
      </c:barChart>
      <c:catAx>
        <c:axId val="2116887336"/>
        <c:scaling>
          <c:orientation val="minMax"/>
        </c:scaling>
        <c:delete val="0"/>
        <c:axPos val="b"/>
        <c:title>
          <c:tx>
            <c:rich>
              <a:bodyPr/>
              <a:lstStyle/>
              <a:p>
                <a:pPr>
                  <a:defRPr/>
                </a:pPr>
                <a:r>
                  <a:rPr lang="en-GB" sz="1600" b="1" i="0" baseline="0" dirty="0">
                    <a:effectLst/>
                  </a:rPr>
                  <a:t>Funding stream</a:t>
                </a:r>
                <a:endParaRPr lang="en-GB" sz="1600" dirty="0">
                  <a:effectLst/>
                </a:endParaRPr>
              </a:p>
              <a:p>
                <a:pPr>
                  <a:defRPr/>
                </a:pPr>
                <a:r>
                  <a:rPr lang="en-GB" sz="1600" b="1" i="0" baseline="0" dirty="0">
                    <a:effectLst/>
                  </a:rPr>
                  <a:t>Base: 4,312 Wellcome Trust associated papers</a:t>
                </a:r>
                <a:endParaRPr lang="en-GB" sz="1600" dirty="0">
                  <a:effectLst/>
                </a:endParaRPr>
              </a:p>
            </c:rich>
          </c:tx>
          <c:overlay val="0"/>
        </c:title>
        <c:majorTickMark val="out"/>
        <c:minorTickMark val="none"/>
        <c:tickLblPos val="nextTo"/>
        <c:txPr>
          <a:bodyPr/>
          <a:lstStyle/>
          <a:p>
            <a:pPr>
              <a:defRPr sz="1400"/>
            </a:pPr>
            <a:endParaRPr lang="en-US"/>
          </a:p>
        </c:txPr>
        <c:crossAx val="2116851624"/>
        <c:crosses val="autoZero"/>
        <c:auto val="1"/>
        <c:lblAlgn val="ctr"/>
        <c:lblOffset val="100"/>
        <c:noMultiLvlLbl val="0"/>
      </c:catAx>
      <c:valAx>
        <c:axId val="2116851624"/>
        <c:scaling>
          <c:orientation val="minMax"/>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title>
          <c:tx>
            <c:rich>
              <a:bodyPr rot="-5400000" vert="horz"/>
              <a:lstStyle/>
              <a:p>
                <a:pPr>
                  <a:defRPr sz="1600"/>
                </a:pPr>
                <a:r>
                  <a:rPr lang="en-GB" sz="1600"/>
                  <a:t>Mean academic</a:t>
                </a:r>
                <a:r>
                  <a:rPr lang="en-GB" sz="1600" baseline="0"/>
                  <a:t> syllabi citations</a:t>
                </a:r>
                <a:endParaRPr lang="en-GB" sz="1600"/>
              </a:p>
            </c:rich>
          </c:tx>
          <c:overlay val="0"/>
        </c:title>
        <c:numFmt formatCode="General" sourceLinked="1"/>
        <c:majorTickMark val="out"/>
        <c:minorTickMark val="none"/>
        <c:tickLblPos val="nextTo"/>
        <c:crossAx val="2116887336"/>
        <c:crosses val="autoZero"/>
        <c:crossBetween val="between"/>
      </c:valAx>
    </c:plotArea>
    <c:plotVisOnly val="1"/>
    <c:dispBlanksAs val="gap"/>
    <c:showDLblsOverMax val="0"/>
  </c:chart>
  <c:spPr>
    <a:ln>
      <a:solidFill>
        <a:srgbClr val="8C5FA5"/>
      </a:solidFill>
    </a:ln>
  </c:sp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3-09-12T12:23:42.555" idx="1">
    <p:pos x="6804" y="2614"/>
    <p:text>Of these twitter accounts, only the attention of the Centre for Bioethics and possibly the journal editor are likely to be reflected in ciation metrics (eventually). </p:text>
  </p:cm>
  <p:cm authorId="0" dt="2013-10-02T12:17:13.591" idx="2">
    <p:pos x="16" y="10"/>
    <p:text>Be ggod to say something about our next job as 'the Evaluation Team' in a funder - having presented such examples - would be to track whether any policy changes were effected following this publication and tweet etc.  The challenges for us (as ever!) is to work through the policy making process to help research evidence get into policy and practice - this has always been a challenge but now we have a greater opportunity (and potentially quicker route - via open access and social media etc) for research findings to reach those we seek to influence ... 
And this kind of policy impact migh be lots quicker than it used to be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24529F-3CAC-274A-B41D-7685A8280854}" type="datetimeFigureOut">
              <a:rPr lang="en-US" smtClean="0"/>
              <a:t>04/12/2014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727322-FEE9-DC43-9170-83C051D4B7EC}" type="slidenum">
              <a:rPr lang="en-US" smtClean="0"/>
              <a:t>‹#›</a:t>
            </a:fld>
            <a:endParaRPr lang="en-US"/>
          </a:p>
        </p:txBody>
      </p:sp>
    </p:spTree>
    <p:extLst>
      <p:ext uri="{BB962C8B-B14F-4D97-AF65-F5344CB8AC3E}">
        <p14:creationId xmlns:p14="http://schemas.microsoft.com/office/powerpoint/2010/main" val="20876574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727322-FEE9-DC43-9170-83C051D4B7EC}" type="slidenum">
              <a:rPr lang="en-US" smtClean="0"/>
              <a:t>1</a:t>
            </a:fld>
            <a:endParaRPr lang="en-US"/>
          </a:p>
        </p:txBody>
      </p:sp>
    </p:spTree>
    <p:extLst>
      <p:ext uri="{BB962C8B-B14F-4D97-AF65-F5344CB8AC3E}">
        <p14:creationId xmlns:p14="http://schemas.microsoft.com/office/powerpoint/2010/main" val="1800590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13</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14</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15</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16</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4C4F33-E2CC-8F46-A415-B51A6C9F2D78}" type="slidenum">
              <a:rPr lang="en-US" smtClean="0"/>
              <a:t>24</a:t>
            </a:fld>
            <a:endParaRPr lang="en-US"/>
          </a:p>
        </p:txBody>
      </p:sp>
    </p:spTree>
    <p:extLst>
      <p:ext uri="{BB962C8B-B14F-4D97-AF65-F5344CB8AC3E}">
        <p14:creationId xmlns:p14="http://schemas.microsoft.com/office/powerpoint/2010/main" val="3207646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Jim </a:t>
            </a:r>
            <a:r>
              <a:rPr lang="en-GB" dirty="0" err="1" smtClean="0"/>
              <a:t>McCambridge</a:t>
            </a:r>
            <a:r>
              <a:rPr lang="en-GB" baseline="0" dirty="0" smtClean="0"/>
              <a:t> one </a:t>
            </a:r>
            <a:r>
              <a:rPr lang="en-GB" baseline="0" smtClean="0"/>
              <a:t>of our RCDFs (2009)</a:t>
            </a:r>
            <a:endParaRPr lang="en-GB"/>
          </a:p>
        </p:txBody>
      </p:sp>
      <p:sp>
        <p:nvSpPr>
          <p:cNvPr id="4" name="Slide Number Placeholder 3"/>
          <p:cNvSpPr>
            <a:spLocks noGrp="1"/>
          </p:cNvSpPr>
          <p:nvPr>
            <p:ph type="sldNum" sz="quarter" idx="10"/>
          </p:nvPr>
        </p:nvSpPr>
        <p:spPr/>
        <p:txBody>
          <a:bodyPr/>
          <a:lstStyle/>
          <a:p>
            <a:fld id="{7D35D4B3-0B8C-45BB-AE15-7948A0D9C61A}" type="slidenum">
              <a:rPr lang="en-GB" smtClean="0"/>
              <a:pPr/>
              <a:t>26</a:t>
            </a:fld>
            <a:endParaRPr lang="en-GB"/>
          </a:p>
        </p:txBody>
      </p:sp>
    </p:spTree>
    <p:extLst>
      <p:ext uri="{BB962C8B-B14F-4D97-AF65-F5344CB8AC3E}">
        <p14:creationId xmlns:p14="http://schemas.microsoft.com/office/powerpoint/2010/main" val="3628728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Of these twitter accounts, only the attention of the Centre for Bioethics and possibly the journal editor are likely to be visible to </a:t>
            </a:r>
            <a:r>
              <a:rPr lang="en-GB" dirty="0" err="1" smtClean="0"/>
              <a:t>ciation</a:t>
            </a:r>
            <a:r>
              <a:rPr lang="en-GB" dirty="0" smtClean="0"/>
              <a:t> metrics (eventually).</a:t>
            </a:r>
          </a:p>
          <a:p>
            <a:endParaRPr lang="en-GB" dirty="0" smtClean="0"/>
          </a:p>
          <a:p>
            <a:r>
              <a:rPr lang="en-GB" dirty="0" smtClean="0"/>
              <a:t>Our next job as 'the Evaluation Team' in a funder - having presented such examples - would be to track whether any policy changes were effected following this publication and tweet etc. Quicker.</a:t>
            </a:r>
            <a:endParaRPr lang="en-GB" dirty="0"/>
          </a:p>
        </p:txBody>
      </p:sp>
      <p:sp>
        <p:nvSpPr>
          <p:cNvPr id="4" name="Slide Number Placeholder 3"/>
          <p:cNvSpPr>
            <a:spLocks noGrp="1"/>
          </p:cNvSpPr>
          <p:nvPr>
            <p:ph type="sldNum" sz="quarter" idx="10"/>
          </p:nvPr>
        </p:nvSpPr>
        <p:spPr/>
        <p:txBody>
          <a:bodyPr/>
          <a:lstStyle/>
          <a:p>
            <a:fld id="{7D35D4B3-0B8C-45BB-AE15-7948A0D9C61A}" type="slidenum">
              <a:rPr lang="en-GB" smtClean="0"/>
              <a:pPr/>
              <a:t>27</a:t>
            </a:fld>
            <a:endParaRPr lang="en-GB"/>
          </a:p>
        </p:txBody>
      </p:sp>
    </p:spTree>
    <p:extLst>
      <p:ext uri="{BB962C8B-B14F-4D97-AF65-F5344CB8AC3E}">
        <p14:creationId xmlns:p14="http://schemas.microsoft.com/office/powerpoint/2010/main" val="2144973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Jim </a:t>
            </a:r>
            <a:r>
              <a:rPr lang="en-GB" dirty="0" err="1" smtClean="0"/>
              <a:t>McCambridge</a:t>
            </a:r>
            <a:r>
              <a:rPr lang="en-GB" baseline="0" dirty="0" smtClean="0"/>
              <a:t> one </a:t>
            </a:r>
            <a:r>
              <a:rPr lang="en-GB" baseline="0" smtClean="0"/>
              <a:t>of our RCDFs (2009)</a:t>
            </a:r>
            <a:endParaRPr lang="en-GB"/>
          </a:p>
        </p:txBody>
      </p:sp>
      <p:sp>
        <p:nvSpPr>
          <p:cNvPr id="4" name="Slide Number Placeholder 3"/>
          <p:cNvSpPr>
            <a:spLocks noGrp="1"/>
          </p:cNvSpPr>
          <p:nvPr>
            <p:ph type="sldNum" sz="quarter" idx="10"/>
          </p:nvPr>
        </p:nvSpPr>
        <p:spPr/>
        <p:txBody>
          <a:bodyPr/>
          <a:lstStyle/>
          <a:p>
            <a:fld id="{7D35D4B3-0B8C-45BB-AE15-7948A0D9C61A}" type="slidenum">
              <a:rPr lang="en-GB" smtClean="0"/>
              <a:pPr/>
              <a:t>30</a:t>
            </a:fld>
            <a:endParaRPr lang="en-GB"/>
          </a:p>
        </p:txBody>
      </p:sp>
    </p:spTree>
    <p:extLst>
      <p:ext uri="{BB962C8B-B14F-4D97-AF65-F5344CB8AC3E}">
        <p14:creationId xmlns:p14="http://schemas.microsoft.com/office/powerpoint/2010/main" val="3628728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FF0000"/>
                </a:solidFill>
              </a:rPr>
              <a:t>Again, the numbers aren’t especially important on their own. But they allow us to dig in and access stories of impact.</a:t>
            </a:r>
            <a:endParaRPr lang="en-GB" sz="1200" dirty="0">
              <a:solidFill>
                <a:srgbClr val="FF0000"/>
              </a:solidFill>
            </a:endParaRPr>
          </a:p>
        </p:txBody>
      </p:sp>
      <p:sp>
        <p:nvSpPr>
          <p:cNvPr id="4" name="Slide Number Placeholder 3"/>
          <p:cNvSpPr>
            <a:spLocks noGrp="1"/>
          </p:cNvSpPr>
          <p:nvPr>
            <p:ph type="sldNum" sz="quarter" idx="10"/>
          </p:nvPr>
        </p:nvSpPr>
        <p:spPr/>
        <p:txBody>
          <a:bodyPr/>
          <a:lstStyle/>
          <a:p>
            <a:fld id="{7D35D4B3-0B8C-45BB-AE15-7948A0D9C61A}" type="slidenum">
              <a:rPr lang="en-GB" smtClean="0"/>
              <a:pPr/>
              <a:t>31</a:t>
            </a:fld>
            <a:endParaRPr lang="en-GB"/>
          </a:p>
        </p:txBody>
      </p:sp>
    </p:spTree>
    <p:extLst>
      <p:ext uri="{BB962C8B-B14F-4D97-AF65-F5344CB8AC3E}">
        <p14:creationId xmlns:p14="http://schemas.microsoft.com/office/powerpoint/2010/main" val="3628728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4C4F33-E2CC-8F46-A415-B51A6C9F2D78}" type="slidenum">
              <a:rPr lang="en-US" smtClean="0"/>
              <a:t>43</a:t>
            </a:fld>
            <a:endParaRPr lang="en-US"/>
          </a:p>
        </p:txBody>
      </p:sp>
    </p:spTree>
    <p:extLst>
      <p:ext uri="{BB962C8B-B14F-4D97-AF65-F5344CB8AC3E}">
        <p14:creationId xmlns:p14="http://schemas.microsoft.com/office/powerpoint/2010/main" val="3207646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322083-D88C-484D-A3DD-191C5315F997}" type="slidenum">
              <a:rPr lang="en-US" smtClean="0"/>
              <a:pPr/>
              <a:t>2</a:t>
            </a:fld>
            <a:endParaRPr lang="en-US"/>
          </a:p>
        </p:txBody>
      </p:sp>
    </p:spTree>
    <p:extLst>
      <p:ext uri="{BB962C8B-B14F-4D97-AF65-F5344CB8AC3E}">
        <p14:creationId xmlns:p14="http://schemas.microsoft.com/office/powerpoint/2010/main" val="917269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4C4F33-E2CC-8F46-A415-B51A6C9F2D78}" type="slidenum">
              <a:rPr lang="en-US" smtClean="0"/>
              <a:t>44</a:t>
            </a:fld>
            <a:endParaRPr lang="en-US"/>
          </a:p>
        </p:txBody>
      </p:sp>
    </p:spTree>
    <p:extLst>
      <p:ext uri="{BB962C8B-B14F-4D97-AF65-F5344CB8AC3E}">
        <p14:creationId xmlns:p14="http://schemas.microsoft.com/office/powerpoint/2010/main" val="3207646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4C4F33-E2CC-8F46-A415-B51A6C9F2D78}" type="slidenum">
              <a:rPr lang="en-US" smtClean="0"/>
              <a:t>45</a:t>
            </a:fld>
            <a:endParaRPr lang="en-US"/>
          </a:p>
        </p:txBody>
      </p:sp>
    </p:spTree>
    <p:extLst>
      <p:ext uri="{BB962C8B-B14F-4D97-AF65-F5344CB8AC3E}">
        <p14:creationId xmlns:p14="http://schemas.microsoft.com/office/powerpoint/2010/main" val="32076464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322083-D88C-484D-A3DD-191C5315F997}" type="slidenum">
              <a:rPr lang="en-US" smtClean="0"/>
              <a:pPr/>
              <a:t>46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322083-D88C-484D-A3DD-191C5315F997}" type="slidenum">
              <a:rPr lang="en-US" smtClean="0"/>
              <a:pPr/>
              <a:t>3</a:t>
            </a:fld>
            <a:endParaRPr lang="en-US"/>
          </a:p>
        </p:txBody>
      </p:sp>
    </p:spTree>
    <p:extLst>
      <p:ext uri="{BB962C8B-B14F-4D97-AF65-F5344CB8AC3E}">
        <p14:creationId xmlns:p14="http://schemas.microsoft.com/office/powerpoint/2010/main" val="917269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322083-D88C-484D-A3DD-191C5315F997}" type="slidenum">
              <a:rPr lang="en-US" smtClean="0"/>
              <a:pPr/>
              <a:t>4</a:t>
            </a:fld>
            <a:endParaRPr lang="en-US"/>
          </a:p>
        </p:txBody>
      </p:sp>
    </p:spTree>
    <p:extLst>
      <p:ext uri="{BB962C8B-B14F-4D97-AF65-F5344CB8AC3E}">
        <p14:creationId xmlns:p14="http://schemas.microsoft.com/office/powerpoint/2010/main" val="917269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5</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8</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51DC3-8A21-5647-BC3A-DD348752528C}" type="slidenum">
              <a:rPr lang="en-US"/>
              <a:pPr/>
              <a:t>9</a:t>
            </a:fld>
            <a:endParaRPr lang="en-US"/>
          </a:p>
        </p:txBody>
      </p:sp>
      <p:sp>
        <p:nvSpPr>
          <p:cNvPr id="1410050" name="Rectangle 2"/>
          <p:cNvSpPr>
            <a:spLocks noGrp="1" noRot="1" noChangeAspect="1" noChangeArrowheads="1" noTextEdit="1"/>
          </p:cNvSpPr>
          <p:nvPr>
            <p:ph type="sldImg"/>
          </p:nvPr>
        </p:nvSpPr>
        <p:spPr>
          <a:xfrm>
            <a:off x="917575" y="685800"/>
            <a:ext cx="2132013" cy="1600200"/>
          </a:xfrm>
          <a:ln/>
          <a:extLst>
            <a:ext uri="{FAA26D3D-D897-4be2-8F04-BA451C77F1D7}">
              <ma14:placeholderFlag xmlns:ma14="http://schemas.microsoft.com/office/mac/drawingml/2011/main" val="1"/>
            </a:ext>
          </a:extLst>
        </p:spPr>
      </p:sp>
      <p:sp>
        <p:nvSpPr>
          <p:cNvPr id="1410051" name="Rectangle 3"/>
          <p:cNvSpPr>
            <a:spLocks noGrp="1" noChangeArrowheads="1"/>
          </p:cNvSpPr>
          <p:nvPr>
            <p:ph type="body" idx="1"/>
          </p:nvPr>
        </p:nvSpPr>
        <p:spPr>
          <a:xfrm>
            <a:off x="3354586" y="686405"/>
            <a:ext cx="2589609" cy="1599595"/>
          </a:xfrm>
        </p:spPr>
        <p:txBody>
          <a:bodyPr/>
          <a:lstStyle/>
          <a:p>
            <a:pPr marL="216233" indent="-216233"/>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11</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46A0DE-5782-D340-BCC9-73671D41CB26}" type="slidenum">
              <a:rPr lang="en-GB"/>
              <a:pPr eaLnBrk="1" hangingPunct="1"/>
              <a:t>12</a:t>
            </a:fld>
            <a:endParaRPr lang="en-GB"/>
          </a:p>
        </p:txBody>
      </p:sp>
      <p:sp>
        <p:nvSpPr>
          <p:cNvPr id="74755" name="Rectangle 2"/>
          <p:cNvSpPr>
            <a:spLocks noGrp="1" noRot="1" noChangeAspect="1" noChangeArrowheads="1" noTextEdit="1"/>
          </p:cNvSpPr>
          <p:nvPr>
            <p:ph type="sldImg"/>
          </p:nvPr>
        </p:nvSpPr>
        <p:spPr>
          <a:xfrm>
            <a:off x="915988" y="685800"/>
            <a:ext cx="2133600" cy="1600200"/>
          </a:xfrm>
          <a:ln/>
        </p:spPr>
      </p:sp>
      <p:sp>
        <p:nvSpPr>
          <p:cNvPr id="74756" name="Rectangle 3"/>
          <p:cNvSpPr>
            <a:spLocks noGrp="1" noChangeArrowheads="1"/>
          </p:cNvSpPr>
          <p:nvPr>
            <p:ph type="body" idx="1"/>
          </p:nvPr>
        </p:nvSpPr>
        <p:spPr>
          <a:xfrm>
            <a:off x="3354388" y="685800"/>
            <a:ext cx="2589212" cy="160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228600" indent="-228600"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4" name="Date Placeholder 3"/>
          <p:cNvSpPr>
            <a:spLocks noGrp="1"/>
          </p:cNvSpPr>
          <p:nvPr>
            <p:ph type="dt" sz="half" idx="10"/>
          </p:nvPr>
        </p:nvSpPr>
        <p:spPr/>
        <p:txBody>
          <a:bodyPr/>
          <a:lstStyle/>
          <a:p>
            <a:fld id="{D47A03DC-4570-FD43-9677-182B47048DD4}" type="datetime1">
              <a:rPr lang="en-GB" smtClean="0"/>
              <a:t>04/12/2014</a:t>
            </a:fld>
            <a:endParaRPr lang="en-US"/>
          </a:p>
        </p:txBody>
      </p:sp>
      <p:sp>
        <p:nvSpPr>
          <p:cNvPr id="5" name="Footer Placeholder 4"/>
          <p:cNvSpPr>
            <a:spLocks noGrp="1"/>
          </p:cNvSpPr>
          <p:nvPr>
            <p:ph type="ftr" sz="quarter" idx="11"/>
          </p:nvPr>
        </p:nvSpPr>
        <p:spPr/>
        <p:txBody>
          <a:bodyPr/>
          <a:lstStyle/>
          <a:p>
            <a:r>
              <a:rPr lang="en-US" smtClean="0"/>
              <a:t>v10</a:t>
            </a:r>
            <a:endParaRPr lang="en-US"/>
          </a:p>
        </p:txBody>
      </p:sp>
      <p:sp>
        <p:nvSpPr>
          <p:cNvPr id="6" name="Slide Number Placeholder 5"/>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949154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FBD1442-F5A2-7E40-B0A6-F349567571AA}" type="datetime1">
              <a:rPr lang="en-GB" smtClean="0"/>
              <a:t>04/12/2014</a:t>
            </a:fld>
            <a:endParaRPr lang="en-US"/>
          </a:p>
        </p:txBody>
      </p:sp>
      <p:sp>
        <p:nvSpPr>
          <p:cNvPr id="6" name="Footer Placeholder 5"/>
          <p:cNvSpPr>
            <a:spLocks noGrp="1"/>
          </p:cNvSpPr>
          <p:nvPr>
            <p:ph type="ftr" sz="quarter" idx="11"/>
          </p:nvPr>
        </p:nvSpPr>
        <p:spPr/>
        <p:txBody>
          <a:bodyPr/>
          <a:lstStyle/>
          <a:p>
            <a:r>
              <a:rPr lang="en-US" smtClean="0"/>
              <a:t>v10</a:t>
            </a:r>
            <a:endParaRPr lang="en-US"/>
          </a:p>
        </p:txBody>
      </p:sp>
      <p:sp>
        <p:nvSpPr>
          <p:cNvPr id="7" name="Slide Number Placeholder 6"/>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24943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00CDA90-F217-9444-AC11-86FABCD961EC}" type="datetime1">
              <a:rPr lang="en-GB" smtClean="0"/>
              <a:t>04/12/2014</a:t>
            </a:fld>
            <a:endParaRPr lang="en-US"/>
          </a:p>
        </p:txBody>
      </p:sp>
      <p:sp>
        <p:nvSpPr>
          <p:cNvPr id="5" name="Footer Placeholder 4"/>
          <p:cNvSpPr>
            <a:spLocks noGrp="1"/>
          </p:cNvSpPr>
          <p:nvPr>
            <p:ph type="ftr" sz="quarter" idx="11"/>
          </p:nvPr>
        </p:nvSpPr>
        <p:spPr/>
        <p:txBody>
          <a:bodyPr/>
          <a:lstStyle/>
          <a:p>
            <a:r>
              <a:rPr lang="en-US" smtClean="0"/>
              <a:t>v10</a:t>
            </a:r>
            <a:endParaRPr lang="en-US"/>
          </a:p>
        </p:txBody>
      </p:sp>
      <p:sp>
        <p:nvSpPr>
          <p:cNvPr id="6" name="Slide Number Placeholder 5"/>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9418494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A6F0116-41FA-5F41-ADAB-F6D39EEFB7BA}" type="datetime1">
              <a:rPr lang="en-GB" smtClean="0"/>
              <a:t>04/12/2014</a:t>
            </a:fld>
            <a:endParaRPr lang="en-US"/>
          </a:p>
        </p:txBody>
      </p:sp>
      <p:sp>
        <p:nvSpPr>
          <p:cNvPr id="5" name="Footer Placeholder 4"/>
          <p:cNvSpPr>
            <a:spLocks noGrp="1"/>
          </p:cNvSpPr>
          <p:nvPr>
            <p:ph type="ftr" sz="quarter" idx="11"/>
          </p:nvPr>
        </p:nvSpPr>
        <p:spPr/>
        <p:txBody>
          <a:bodyPr/>
          <a:lstStyle/>
          <a:p>
            <a:r>
              <a:rPr lang="en-US" smtClean="0"/>
              <a:t>v10</a:t>
            </a:r>
            <a:endParaRPr lang="en-US"/>
          </a:p>
        </p:txBody>
      </p:sp>
      <p:sp>
        <p:nvSpPr>
          <p:cNvPr id="6" name="Slide Number Placeholder 5"/>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864115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50743" y="2690093"/>
            <a:ext cx="5208351" cy="1974274"/>
          </a:xfrm>
        </p:spPr>
        <p:txBody>
          <a:bodyPr>
            <a:normAutofit/>
          </a:bodyPr>
          <a:lstStyle>
            <a:lvl1pPr algn="l">
              <a:buNone/>
              <a:defRPr sz="3600" b="0" cap="none">
                <a:solidFill>
                  <a:srgbClr val="595959"/>
                </a:solidFill>
              </a:defRPr>
            </a:lvl1pPr>
          </a:lstStyle>
          <a:p>
            <a:r>
              <a:rPr kumimoji="0" lang="en-US" dirty="0" smtClean="0"/>
              <a:t>Click to edit Master title style</a:t>
            </a:r>
            <a:endParaRPr kumimoji="0" lang="en-US" dirty="0"/>
          </a:p>
        </p:txBody>
      </p:sp>
      <p:sp>
        <p:nvSpPr>
          <p:cNvPr id="18" name="Date Placeholder 13"/>
          <p:cNvSpPr>
            <a:spLocks noGrp="1"/>
          </p:cNvSpPr>
          <p:nvPr>
            <p:ph type="dt" sz="half" idx="2"/>
          </p:nvPr>
        </p:nvSpPr>
        <p:spPr>
          <a:xfrm>
            <a:off x="4976094" y="6248401"/>
            <a:ext cx="1404867" cy="365125"/>
          </a:xfrm>
          <a:prstGeom prst="rect">
            <a:avLst/>
          </a:prstGeom>
        </p:spPr>
        <p:txBody>
          <a:bodyPr vert="horz" anchor="ctr" anchorCtr="0"/>
          <a:lstStyle>
            <a:lvl1pPr algn="l" eaLnBrk="1" latinLnBrk="0" hangingPunct="1">
              <a:defRPr kumimoji="0" sz="1400">
                <a:solidFill>
                  <a:schemeClr val="tx2"/>
                </a:solidFill>
                <a:latin typeface="Helvetica Neue"/>
                <a:cs typeface="Helvetica Neue"/>
              </a:defRPr>
            </a:lvl1pPr>
          </a:lstStyle>
          <a:p>
            <a:fld id="{561F926B-91F7-E841-848E-6B07F77358C6}" type="datetime1">
              <a:rPr lang="en-GB" smtClean="0"/>
              <a:t>04/12/2014</a:t>
            </a:fld>
            <a:endParaRPr lang="en-US" dirty="0"/>
          </a:p>
        </p:txBody>
      </p:sp>
      <p:sp>
        <p:nvSpPr>
          <p:cNvPr id="19" name="Footer Placeholder 2"/>
          <p:cNvSpPr>
            <a:spLocks noGrp="1"/>
          </p:cNvSpPr>
          <p:nvPr>
            <p:ph type="ftr" sz="quarter" idx="3"/>
          </p:nvPr>
        </p:nvSpPr>
        <p:spPr>
          <a:xfrm>
            <a:off x="609601" y="6248208"/>
            <a:ext cx="4216400" cy="365125"/>
          </a:xfrm>
          <a:prstGeom prst="rect">
            <a:avLst/>
          </a:prstGeom>
        </p:spPr>
        <p:txBody>
          <a:bodyPr vert="horz" anchor="ctr"/>
          <a:lstStyle>
            <a:lvl1pPr algn="l" eaLnBrk="1" latinLnBrk="0" hangingPunct="1">
              <a:defRPr kumimoji="0" sz="1400">
                <a:solidFill>
                  <a:schemeClr val="tx2"/>
                </a:solidFill>
                <a:latin typeface="Helvetica Neue"/>
                <a:cs typeface="Helvetica Neue"/>
              </a:defRPr>
            </a:lvl1pPr>
          </a:lstStyle>
          <a:p>
            <a:r>
              <a:rPr lang="de-DE" smtClean="0"/>
              <a:t>v10</a:t>
            </a:r>
            <a:endParaRPr lang="en-US" dirty="0"/>
          </a:p>
        </p:txBody>
      </p:sp>
      <p:pic>
        <p:nvPicPr>
          <p:cNvPr id="7" name="Picture 6" descr="Screen-Shot-2012-03-05-at-12.27Transparent.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6377" y="5955610"/>
            <a:ext cx="1690608" cy="771926"/>
          </a:xfrm>
          <a:prstGeom prst="rect">
            <a:avLst/>
          </a:prstGeom>
        </p:spPr>
      </p:pic>
    </p:spTree>
    <p:extLst>
      <p:ext uri="{BB962C8B-B14F-4D97-AF65-F5344CB8AC3E}">
        <p14:creationId xmlns:p14="http://schemas.microsoft.com/office/powerpoint/2010/main" val="3147363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70104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1447800" y="2133600"/>
            <a:ext cx="3429000" cy="3810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quarter" idx="2"/>
          </p:nvPr>
        </p:nvSpPr>
        <p:spPr>
          <a:xfrm>
            <a:off x="5029200" y="2133600"/>
            <a:ext cx="3429000" cy="1828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Content Placeholder 4"/>
          <p:cNvSpPr>
            <a:spLocks noGrp="1"/>
          </p:cNvSpPr>
          <p:nvPr>
            <p:ph sz="quarter" idx="3"/>
          </p:nvPr>
        </p:nvSpPr>
        <p:spPr>
          <a:xfrm>
            <a:off x="5029200" y="4114800"/>
            <a:ext cx="3429000" cy="1828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441478009"/>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7010400" cy="1143000"/>
          </a:xfrm>
        </p:spPr>
        <p:txBody>
          <a:bodyPr/>
          <a:lstStyle/>
          <a:p>
            <a:r>
              <a:rPr lang="en-GB" smtClean="0"/>
              <a:t>Click to edit Master title style</a:t>
            </a:r>
            <a:endParaRPr lang="en-US"/>
          </a:p>
        </p:txBody>
      </p:sp>
      <p:sp>
        <p:nvSpPr>
          <p:cNvPr id="3" name="ClipArt Placeholder 2"/>
          <p:cNvSpPr>
            <a:spLocks noGrp="1"/>
          </p:cNvSpPr>
          <p:nvPr>
            <p:ph type="clipArt" sz="half" idx="1"/>
          </p:nvPr>
        </p:nvSpPr>
        <p:spPr>
          <a:xfrm>
            <a:off x="1447800" y="2133600"/>
            <a:ext cx="3429000" cy="3810000"/>
          </a:xfrm>
        </p:spPr>
        <p:txBody>
          <a:bodyPr/>
          <a:lstStyle/>
          <a:p>
            <a:pPr lvl="0"/>
            <a:endParaRPr lang="en-US" noProof="0" smtClean="0"/>
          </a:p>
        </p:txBody>
      </p:sp>
      <p:sp>
        <p:nvSpPr>
          <p:cNvPr id="4" name="Text Placeholder 3"/>
          <p:cNvSpPr>
            <a:spLocks noGrp="1"/>
          </p:cNvSpPr>
          <p:nvPr>
            <p:ph type="body" sz="half" idx="2"/>
          </p:nvPr>
        </p:nvSpPr>
        <p:spPr>
          <a:xfrm>
            <a:off x="5029200" y="2133600"/>
            <a:ext cx="3429000" cy="3810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40841771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447800" y="762000"/>
            <a:ext cx="7010400" cy="51816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007102842"/>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70104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1447800" y="2133600"/>
            <a:ext cx="3429000" cy="3810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lipArt Placeholder 3"/>
          <p:cNvSpPr>
            <a:spLocks noGrp="1"/>
          </p:cNvSpPr>
          <p:nvPr>
            <p:ph type="clipArt" sz="half" idx="2"/>
          </p:nvPr>
        </p:nvSpPr>
        <p:spPr>
          <a:xfrm>
            <a:off x="5029200" y="2133600"/>
            <a:ext cx="3429000" cy="3810000"/>
          </a:xfrm>
        </p:spPr>
        <p:txBody>
          <a:bodyPr/>
          <a:lstStyle/>
          <a:p>
            <a:endParaRPr lang="en-US"/>
          </a:p>
        </p:txBody>
      </p:sp>
    </p:spTree>
    <p:extLst>
      <p:ext uri="{BB962C8B-B14F-4D97-AF65-F5344CB8AC3E}">
        <p14:creationId xmlns:p14="http://schemas.microsoft.com/office/powerpoint/2010/main" val="284902307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10CE2A6-B74E-174B-A7A3-453A2B6348AB}" type="datetime1">
              <a:rPr lang="en-GB" smtClean="0"/>
              <a:t>04/12/2014</a:t>
            </a:fld>
            <a:endParaRPr lang="en-US"/>
          </a:p>
        </p:txBody>
      </p:sp>
      <p:sp>
        <p:nvSpPr>
          <p:cNvPr id="5" name="Footer Placeholder 4"/>
          <p:cNvSpPr>
            <a:spLocks noGrp="1"/>
          </p:cNvSpPr>
          <p:nvPr>
            <p:ph type="ftr" sz="quarter" idx="11"/>
          </p:nvPr>
        </p:nvSpPr>
        <p:spPr/>
        <p:txBody>
          <a:bodyPr/>
          <a:lstStyle/>
          <a:p>
            <a:r>
              <a:rPr lang="en-US" smtClean="0"/>
              <a:t>v10</a:t>
            </a:r>
            <a:endParaRPr lang="en-US"/>
          </a:p>
        </p:txBody>
      </p:sp>
      <p:sp>
        <p:nvSpPr>
          <p:cNvPr id="6" name="Slide Number Placeholder 5"/>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637097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4"/>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1700497-E4C0-1F45-AFFD-F74BF4369DA7}" type="datetime1">
              <a:rPr lang="en-GB" smtClean="0"/>
              <a:t>04/12/2014</a:t>
            </a:fld>
            <a:endParaRPr lang="en-US"/>
          </a:p>
        </p:txBody>
      </p:sp>
      <p:sp>
        <p:nvSpPr>
          <p:cNvPr id="5" name="Footer Placeholder 4"/>
          <p:cNvSpPr>
            <a:spLocks noGrp="1"/>
          </p:cNvSpPr>
          <p:nvPr>
            <p:ph type="ftr" sz="quarter" idx="11"/>
          </p:nvPr>
        </p:nvSpPr>
        <p:spPr/>
        <p:txBody>
          <a:bodyPr/>
          <a:lstStyle/>
          <a:p>
            <a:r>
              <a:rPr lang="en-US" smtClean="0"/>
              <a:t>v10</a:t>
            </a:r>
            <a:endParaRPr lang="en-US"/>
          </a:p>
        </p:txBody>
      </p:sp>
      <p:sp>
        <p:nvSpPr>
          <p:cNvPr id="6" name="Slide Number Placeholder 5"/>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4238190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29710E4-07B8-C44E-B73D-3A691CCD2860}" type="datetime1">
              <a:rPr lang="en-GB" smtClean="0"/>
              <a:t>04/12/2014</a:t>
            </a:fld>
            <a:endParaRPr lang="en-US"/>
          </a:p>
        </p:txBody>
      </p:sp>
      <p:sp>
        <p:nvSpPr>
          <p:cNvPr id="6" name="Footer Placeholder 5"/>
          <p:cNvSpPr>
            <a:spLocks noGrp="1"/>
          </p:cNvSpPr>
          <p:nvPr>
            <p:ph type="ftr" sz="quarter" idx="11"/>
          </p:nvPr>
        </p:nvSpPr>
        <p:spPr/>
        <p:txBody>
          <a:bodyPr/>
          <a:lstStyle/>
          <a:p>
            <a:r>
              <a:rPr lang="en-US" smtClean="0"/>
              <a:t>v10</a:t>
            </a:r>
            <a:endParaRPr lang="en-US"/>
          </a:p>
        </p:txBody>
      </p:sp>
      <p:sp>
        <p:nvSpPr>
          <p:cNvPr id="7" name="Slide Number Placeholder 6"/>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696213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8"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E89C516-ABEC-BE4A-B427-203A7C760310}" type="datetime1">
              <a:rPr lang="en-GB" smtClean="0"/>
              <a:t>04/12/2014</a:t>
            </a:fld>
            <a:endParaRPr lang="en-US"/>
          </a:p>
        </p:txBody>
      </p:sp>
      <p:sp>
        <p:nvSpPr>
          <p:cNvPr id="8" name="Footer Placeholder 7"/>
          <p:cNvSpPr>
            <a:spLocks noGrp="1"/>
          </p:cNvSpPr>
          <p:nvPr>
            <p:ph type="ftr" sz="quarter" idx="11"/>
          </p:nvPr>
        </p:nvSpPr>
        <p:spPr/>
        <p:txBody>
          <a:bodyPr/>
          <a:lstStyle/>
          <a:p>
            <a:r>
              <a:rPr lang="en-US" smtClean="0"/>
              <a:t>v10</a:t>
            </a:r>
            <a:endParaRPr lang="en-US"/>
          </a:p>
        </p:txBody>
      </p:sp>
      <p:sp>
        <p:nvSpPr>
          <p:cNvPr id="9" name="Slide Number Placeholder 8"/>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20290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B14817E-9C2F-6F41-8902-340E28AC366C}" type="datetime1">
              <a:rPr lang="en-GB" smtClean="0"/>
              <a:t>04/12/2014</a:t>
            </a:fld>
            <a:endParaRPr lang="en-US"/>
          </a:p>
        </p:txBody>
      </p:sp>
      <p:sp>
        <p:nvSpPr>
          <p:cNvPr id="4" name="Footer Placeholder 3"/>
          <p:cNvSpPr>
            <a:spLocks noGrp="1"/>
          </p:cNvSpPr>
          <p:nvPr>
            <p:ph type="ftr" sz="quarter" idx="11"/>
          </p:nvPr>
        </p:nvSpPr>
        <p:spPr/>
        <p:txBody>
          <a:bodyPr/>
          <a:lstStyle/>
          <a:p>
            <a:r>
              <a:rPr lang="en-US" smtClean="0"/>
              <a:t>v10</a:t>
            </a:r>
            <a:endParaRPr lang="en-US"/>
          </a:p>
        </p:txBody>
      </p:sp>
      <p:sp>
        <p:nvSpPr>
          <p:cNvPr id="5" name="Slide Number Placeholder 4"/>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1329414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411E50-1742-AA4F-B95C-26262741A260}" type="datetime1">
              <a:rPr lang="en-GB" smtClean="0"/>
              <a:t>04/12/2014</a:t>
            </a:fld>
            <a:endParaRPr lang="en-US"/>
          </a:p>
        </p:txBody>
      </p:sp>
      <p:sp>
        <p:nvSpPr>
          <p:cNvPr id="3" name="Footer Placeholder 2"/>
          <p:cNvSpPr>
            <a:spLocks noGrp="1"/>
          </p:cNvSpPr>
          <p:nvPr>
            <p:ph type="ftr" sz="quarter" idx="11"/>
          </p:nvPr>
        </p:nvSpPr>
        <p:spPr/>
        <p:txBody>
          <a:bodyPr/>
          <a:lstStyle/>
          <a:p>
            <a:r>
              <a:rPr lang="en-US" smtClean="0"/>
              <a:t>v10</a:t>
            </a:r>
            <a:endParaRPr lang="en-US"/>
          </a:p>
        </p:txBody>
      </p:sp>
      <p:sp>
        <p:nvSpPr>
          <p:cNvPr id="4" name="Slide Number Placeholder 3"/>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211007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3"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C1FCA2D-BC1D-FD4E-9C5D-010B131276B2}" type="datetime1">
              <a:rPr lang="en-GB" smtClean="0"/>
              <a:t>04/12/2014</a:t>
            </a:fld>
            <a:endParaRPr lang="en-US"/>
          </a:p>
        </p:txBody>
      </p:sp>
      <p:sp>
        <p:nvSpPr>
          <p:cNvPr id="6" name="Footer Placeholder 5"/>
          <p:cNvSpPr>
            <a:spLocks noGrp="1"/>
          </p:cNvSpPr>
          <p:nvPr>
            <p:ph type="ftr" sz="quarter" idx="11"/>
          </p:nvPr>
        </p:nvSpPr>
        <p:spPr/>
        <p:txBody>
          <a:bodyPr/>
          <a:lstStyle/>
          <a:p>
            <a:r>
              <a:rPr lang="en-US" smtClean="0"/>
              <a:t>v10</a:t>
            </a:r>
            <a:endParaRPr lang="en-US"/>
          </a:p>
        </p:txBody>
      </p:sp>
      <p:sp>
        <p:nvSpPr>
          <p:cNvPr id="7" name="Slide Number Placeholder 6"/>
          <p:cNvSpPr>
            <a:spLocks noGrp="1"/>
          </p:cNvSpPr>
          <p:nvPr>
            <p:ph type="sldNum" sz="quarter" idx="12"/>
          </p:nvPr>
        </p:nvSpPr>
        <p:spPr/>
        <p:txBody>
          <a:bodyPr/>
          <a:lstStyle/>
          <a:p>
            <a:fld id="{1530761F-3D00-4D4B-9B3C-89CFEA57EFB5}" type="slidenum">
              <a:rPr lang="en-US" smtClean="0"/>
              <a:t>‹#›</a:t>
            </a:fld>
            <a:endParaRPr lang="en-US"/>
          </a:p>
        </p:txBody>
      </p:sp>
    </p:spTree>
    <p:extLst>
      <p:ext uri="{BB962C8B-B14F-4D97-AF65-F5344CB8AC3E}">
        <p14:creationId xmlns:p14="http://schemas.microsoft.com/office/powerpoint/2010/main" val="4055163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9335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15307"/>
            <a:ext cx="8229600" cy="853999"/>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1291819" y="2255436"/>
            <a:ext cx="6776578" cy="3870728"/>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0" b="0" i="0">
                <a:solidFill>
                  <a:schemeClr val="tx1">
                    <a:tint val="75000"/>
                  </a:schemeClr>
                </a:solidFill>
                <a:latin typeface="Arial"/>
                <a:cs typeface="Arial"/>
              </a:defRPr>
            </a:lvl1pPr>
          </a:lstStyle>
          <a:p>
            <a:fld id="{9D416FE1-2BB0-8243-A79D-0B16462FEC30}" type="datetime1">
              <a:rPr lang="en-GB" smtClean="0"/>
              <a:t>04/12/2014</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0" b="0" i="0">
                <a:solidFill>
                  <a:schemeClr val="tx1">
                    <a:tint val="75000"/>
                  </a:schemeClr>
                </a:solidFill>
                <a:latin typeface="Arial"/>
                <a:cs typeface="Arial"/>
              </a:defRPr>
            </a:lvl1pPr>
          </a:lstStyle>
          <a:p>
            <a:r>
              <a:rPr lang="en-US" smtClean="0"/>
              <a:t>v10</a:t>
            </a: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0" b="0" i="0">
                <a:solidFill>
                  <a:schemeClr val="tx1">
                    <a:tint val="75000"/>
                  </a:schemeClr>
                </a:solidFill>
                <a:latin typeface="Arial"/>
                <a:cs typeface="Arial"/>
              </a:defRPr>
            </a:lvl1pPr>
          </a:lstStyle>
          <a:p>
            <a:fld id="{1530761F-3D00-4D4B-9B3C-89CFEA57EFB5}" type="slidenum">
              <a:rPr lang="en-US" smtClean="0"/>
              <a:pPr/>
              <a:t>‹#›</a:t>
            </a:fld>
            <a:endParaRPr lang="en-US"/>
          </a:p>
        </p:txBody>
      </p:sp>
      <p:pic>
        <p:nvPicPr>
          <p:cNvPr id="7" name="Picture 6" descr="Screen-Shot-2012-03-05-at-12.27Transparent.png"/>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7416800" y="116882"/>
            <a:ext cx="1560401" cy="712475"/>
          </a:xfrm>
          <a:prstGeom prst="rect">
            <a:avLst/>
          </a:prstGeom>
        </p:spPr>
      </p:pic>
    </p:spTree>
    <p:extLst>
      <p:ext uri="{BB962C8B-B14F-4D97-AF65-F5344CB8AC3E}">
        <p14:creationId xmlns:p14="http://schemas.microsoft.com/office/powerpoint/2010/main" val="196681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1800" b="0" i="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1600" b="0" i="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400" b="0" i="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400" b="0" i="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g"/></Relationships>
</file>

<file path=ppt/slides/_rels/slide18.xml.rels><?xml version="1.0" encoding="UTF-8" standalone="yes"?>
<Relationships xmlns="http://schemas.openxmlformats.org/package/2006/relationships"><Relationship Id="rId11" Type="http://schemas.openxmlformats.org/officeDocument/2006/relationships/image" Target="../media/image35.png"/><Relationship Id="rId12"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20.png"/><Relationship Id="rId3" Type="http://schemas.openxmlformats.org/officeDocument/2006/relationships/image" Target="../media/image27.jpe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8" Type="http://schemas.openxmlformats.org/officeDocument/2006/relationships/image" Target="../media/image32.png"/><Relationship Id="rId9" Type="http://schemas.openxmlformats.org/officeDocument/2006/relationships/image" Target="../media/image33.png"/><Relationship Id="rId10" Type="http://schemas.openxmlformats.org/officeDocument/2006/relationships/image" Target="../media/image34.png"/></Relationships>
</file>

<file path=ppt/slides/_rels/slide19.xml.rels><?xml version="1.0" encoding="UTF-8" standalone="yes"?>
<Relationships xmlns="http://schemas.openxmlformats.org/package/2006/relationships"><Relationship Id="rId11" Type="http://schemas.openxmlformats.org/officeDocument/2006/relationships/image" Target="../media/image36.png"/><Relationship Id="rId12"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0"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1" Type="http://schemas.openxmlformats.org/officeDocument/2006/relationships/image" Target="../media/image36.png"/><Relationship Id="rId12" Type="http://schemas.openxmlformats.org/officeDocument/2006/relationships/image" Target="../media/image38.png"/><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0"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9.png"/><Relationship Id="rId3"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jp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jpe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tiff"/><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0.png"/><Relationship Id="rId5" Type="http://schemas.openxmlformats.org/officeDocument/2006/relationships/comments" Target="../comments/comment1.xml"/><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png"/><Relationship Id="rId7" Type="http://schemas.openxmlformats.org/officeDocument/2006/relationships/image" Target="../media/image57.png"/><Relationship Id="rId8" Type="http://schemas.openxmlformats.org/officeDocument/2006/relationships/image" Target="../media/image58.png"/><Relationship Id="rId9" Type="http://schemas.openxmlformats.org/officeDocument/2006/relationships/image" Target="../media/image59.png"/><Relationship Id="rId10"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 Id="rId3" Type="http://schemas.openxmlformats.org/officeDocument/2006/relationships/image" Target="../media/image6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jpg"/></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5" Type="http://schemas.openxmlformats.org/officeDocument/2006/relationships/image" Target="../media/image76.png"/><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7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8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1" Type="http://schemas.openxmlformats.org/officeDocument/2006/relationships/image" Target="../media/image16.jpeg"/><Relationship Id="rId12" Type="http://schemas.openxmlformats.org/officeDocument/2006/relationships/image" Target="../media/image17.png"/><Relationship Id="rId13" Type="http://schemas.openxmlformats.org/officeDocument/2006/relationships/image" Target="../media/image18.emf"/><Relationship Id="rId14" Type="http://schemas.openxmlformats.org/officeDocument/2006/relationships/image" Target="../media/image19.png"/><Relationship Id="rId1" Type="http://schemas.openxmlformats.org/officeDocument/2006/relationships/tags" Target="../tags/tag1.xml"/><Relationship Id="rId2" Type="http://schemas.openxmlformats.org/officeDocument/2006/relationships/slideLayout" Target="../slideLayouts/slideLayout17.xml"/><Relationship Id="rId3" Type="http://schemas.openxmlformats.org/officeDocument/2006/relationships/notesSlide" Target="../notesSlides/notesSlide7.xml"/><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life final logo rgb.eps"/>
          <p:cNvPicPr>
            <a:picLocks noChangeAspect="1"/>
          </p:cNvPicPr>
          <p:nvPr/>
        </p:nvPicPr>
        <p:blipFill rotWithShape="1">
          <a:blip r:embed="rId3" cstate="screen">
            <a:extLst>
              <a:ext uri="{28A0092B-C50C-407E-A947-70E740481C1C}">
                <a14:useLocalDpi xmlns:a14="http://schemas.microsoft.com/office/drawing/2010/main"/>
              </a:ext>
            </a:extLst>
          </a:blip>
          <a:srcRect l="17014" t="42143" r="54799"/>
          <a:stretch/>
        </p:blipFill>
        <p:spPr>
          <a:xfrm>
            <a:off x="0" y="-38796"/>
            <a:ext cx="4526463" cy="3961685"/>
          </a:xfrm>
          <a:prstGeom prst="rect">
            <a:avLst/>
          </a:prstGeom>
        </p:spPr>
      </p:pic>
      <p:sp>
        <p:nvSpPr>
          <p:cNvPr id="10" name="Rectangle 9"/>
          <p:cNvSpPr/>
          <p:nvPr/>
        </p:nvSpPr>
        <p:spPr>
          <a:xfrm>
            <a:off x="6349999" y="25400"/>
            <a:ext cx="2794000" cy="152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58332" y="5289982"/>
            <a:ext cx="7857275" cy="523220"/>
          </a:xfrm>
          <a:prstGeom prst="rect">
            <a:avLst/>
          </a:prstGeom>
        </p:spPr>
        <p:txBody>
          <a:bodyPr wrap="none">
            <a:spAutoFit/>
          </a:bodyPr>
          <a:lstStyle/>
          <a:p>
            <a:pPr algn="r"/>
            <a:r>
              <a:rPr lang="en-US" sz="2800" dirty="0" smtClean="0">
                <a:solidFill>
                  <a:schemeClr val="bg1">
                    <a:lumMod val="50000"/>
                  </a:schemeClr>
                </a:solidFill>
                <a:latin typeface="Avenir LT 55 Roman"/>
                <a:cs typeface="Avenir LT 55 Roman"/>
              </a:rPr>
              <a:t>OA Ambassadors Conference, November, 2014</a:t>
            </a:r>
            <a:endParaRPr lang="en-US" sz="2800" dirty="0">
              <a:solidFill>
                <a:schemeClr val="bg1">
                  <a:lumMod val="50000"/>
                </a:schemeClr>
              </a:solidFill>
              <a:latin typeface="Avenir LT 55 Roman"/>
              <a:cs typeface="Avenir LT 55 Roman"/>
            </a:endParaRPr>
          </a:p>
        </p:txBody>
      </p:sp>
      <p:sp>
        <p:nvSpPr>
          <p:cNvPr id="9" name="Rectangle 8"/>
          <p:cNvSpPr/>
          <p:nvPr/>
        </p:nvSpPr>
        <p:spPr>
          <a:xfrm>
            <a:off x="3922889" y="1744393"/>
            <a:ext cx="4992774" cy="2308324"/>
          </a:xfrm>
          <a:prstGeom prst="rect">
            <a:avLst/>
          </a:prstGeom>
        </p:spPr>
        <p:txBody>
          <a:bodyPr wrap="square">
            <a:spAutoFit/>
          </a:bodyPr>
          <a:lstStyle/>
          <a:p>
            <a:pPr algn="r"/>
            <a:r>
              <a:rPr lang="en-US" sz="3600" dirty="0" smtClean="0">
                <a:solidFill>
                  <a:schemeClr val="bg1">
                    <a:lumMod val="50000"/>
                  </a:schemeClr>
                </a:solidFill>
                <a:latin typeface="Avenir LT 95 Black"/>
                <a:cs typeface="Avenir LT 95 Black"/>
              </a:rPr>
              <a:t>DORA the reformer – prospects for new approaches to research assessment</a:t>
            </a:r>
            <a:endParaRPr lang="en-US" sz="3600" dirty="0">
              <a:solidFill>
                <a:schemeClr val="bg1">
                  <a:lumMod val="50000"/>
                </a:schemeClr>
              </a:solidFill>
              <a:latin typeface="Avenir LT 95 Black"/>
              <a:cs typeface="Avenir LT 95 Black"/>
            </a:endParaRPr>
          </a:p>
        </p:txBody>
      </p:sp>
      <p:sp>
        <p:nvSpPr>
          <p:cNvPr id="11" name="Rectangle 10"/>
          <p:cNvSpPr/>
          <p:nvPr/>
        </p:nvSpPr>
        <p:spPr>
          <a:xfrm>
            <a:off x="1963934" y="5986631"/>
            <a:ext cx="6751676" cy="523220"/>
          </a:xfrm>
          <a:prstGeom prst="rect">
            <a:avLst/>
          </a:prstGeom>
        </p:spPr>
        <p:txBody>
          <a:bodyPr wrap="none">
            <a:spAutoFit/>
          </a:bodyPr>
          <a:lstStyle/>
          <a:p>
            <a:pPr algn="r"/>
            <a:r>
              <a:rPr lang="en-US" sz="2800" dirty="0" smtClean="0">
                <a:solidFill>
                  <a:schemeClr val="bg1">
                    <a:lumMod val="50000"/>
                  </a:schemeClr>
                </a:solidFill>
                <a:latin typeface="Avenir LT 55 Roman"/>
                <a:cs typeface="Avenir LT 55 Roman"/>
              </a:rPr>
              <a:t>Mark Patterson, Executive Director, eLife</a:t>
            </a:r>
            <a:endParaRPr lang="en-US" sz="2800" dirty="0">
              <a:solidFill>
                <a:schemeClr val="bg1">
                  <a:lumMod val="50000"/>
                </a:schemeClr>
              </a:solidFill>
              <a:latin typeface="Avenir LT 55 Roman"/>
              <a:cs typeface="Avenir LT 55 Roman"/>
            </a:endParaRPr>
          </a:p>
        </p:txBody>
      </p:sp>
    </p:spTree>
    <p:extLst>
      <p:ext uri="{BB962C8B-B14F-4D97-AF65-F5344CB8AC3E}">
        <p14:creationId xmlns:p14="http://schemas.microsoft.com/office/powerpoint/2010/main" val="17207390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creen Shot 2013-09-15 at 09.04.44.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47674" y="2444497"/>
            <a:ext cx="1582871" cy="2051004"/>
          </a:xfrm>
          <a:prstGeom prst="rect">
            <a:avLst/>
          </a:prstGeom>
          <a:ln w="28575" cmpd="sng">
            <a:solidFill>
              <a:schemeClr val="accent1"/>
            </a:solidFill>
          </a:ln>
        </p:spPr>
      </p:pic>
      <p:sp>
        <p:nvSpPr>
          <p:cNvPr id="42" name="TextBox 41"/>
          <p:cNvSpPr txBox="1"/>
          <p:nvPr/>
        </p:nvSpPr>
        <p:spPr>
          <a:xfrm>
            <a:off x="746566" y="889354"/>
            <a:ext cx="2779946" cy="1200329"/>
          </a:xfrm>
          <a:prstGeom prst="rect">
            <a:avLst/>
          </a:prstGeom>
          <a:solidFill>
            <a:srgbClr val="FFFFFF"/>
          </a:solidFill>
        </p:spPr>
        <p:txBody>
          <a:bodyPr wrap="square" rtlCol="0">
            <a:spAutoFit/>
          </a:bodyPr>
          <a:lstStyle/>
          <a:p>
            <a:pPr algn="ctr"/>
            <a:r>
              <a:rPr lang="en-US" sz="3600" dirty="0" smtClean="0">
                <a:solidFill>
                  <a:schemeClr val="tx1">
                    <a:lumMod val="65000"/>
                    <a:lumOff val="35000"/>
                  </a:schemeClr>
                </a:solidFill>
              </a:rPr>
              <a:t>What</a:t>
            </a:r>
          </a:p>
          <a:p>
            <a:pPr algn="ctr"/>
            <a:r>
              <a:rPr lang="en-US" sz="3600" dirty="0" smtClean="0">
                <a:solidFill>
                  <a:schemeClr val="tx1">
                    <a:lumMod val="65000"/>
                    <a:lumOff val="35000"/>
                  </a:schemeClr>
                </a:solidFill>
              </a:rPr>
              <a:t>journal?</a:t>
            </a:r>
            <a:endParaRPr lang="en-US" sz="3600" dirty="0">
              <a:solidFill>
                <a:schemeClr val="tx1">
                  <a:lumMod val="65000"/>
                  <a:lumOff val="35000"/>
                </a:schemeClr>
              </a:solidFill>
            </a:endParaRPr>
          </a:p>
        </p:txBody>
      </p:sp>
      <p:sp>
        <p:nvSpPr>
          <p:cNvPr id="43" name="TextBox 42"/>
          <p:cNvSpPr txBox="1"/>
          <p:nvPr/>
        </p:nvSpPr>
        <p:spPr>
          <a:xfrm>
            <a:off x="5812807" y="4929116"/>
            <a:ext cx="2779946" cy="1200329"/>
          </a:xfrm>
          <a:prstGeom prst="rect">
            <a:avLst/>
          </a:prstGeom>
          <a:solidFill>
            <a:srgbClr val="FFFFFF"/>
          </a:solidFill>
        </p:spPr>
        <p:txBody>
          <a:bodyPr wrap="square" rtlCol="0">
            <a:spAutoFit/>
          </a:bodyPr>
          <a:lstStyle/>
          <a:p>
            <a:pPr algn="ctr"/>
            <a:r>
              <a:rPr lang="en-US" sz="3600" dirty="0" smtClean="0">
                <a:solidFill>
                  <a:schemeClr val="tx1">
                    <a:lumMod val="65000"/>
                    <a:lumOff val="35000"/>
                  </a:schemeClr>
                </a:solidFill>
              </a:rPr>
              <a:t>What impact factor?</a:t>
            </a:r>
            <a:endParaRPr lang="en-US" sz="3600" dirty="0">
              <a:solidFill>
                <a:schemeClr val="tx1">
                  <a:lumMod val="65000"/>
                  <a:lumOff val="35000"/>
                </a:schemeClr>
              </a:solidFill>
            </a:endParaRPr>
          </a:p>
        </p:txBody>
      </p:sp>
    </p:spTree>
    <p:extLst>
      <p:ext uri="{BB962C8B-B14F-4D97-AF65-F5344CB8AC3E}">
        <p14:creationId xmlns:p14="http://schemas.microsoft.com/office/powerpoint/2010/main" val="24782222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par>
                          <p:cTn id="11" fill="hold">
                            <p:stCondLst>
                              <p:cond delay="0"/>
                            </p:stCondLst>
                            <p:childTnLst>
                              <p:par>
                                <p:cTn id="12" presetID="53" presetClass="exit" presetSubtype="32" fill="hold" nodeType="afterEffect">
                                  <p:stCondLst>
                                    <p:cond delay="2000"/>
                                  </p:stCondLst>
                                  <p:childTnLst>
                                    <p:anim calcmode="lin" valueType="num">
                                      <p:cBhvr>
                                        <p:cTn id="13" dur="5000"/>
                                        <p:tgtEl>
                                          <p:spTgt spid="2"/>
                                        </p:tgtEl>
                                        <p:attrNameLst>
                                          <p:attrName>ppt_w</p:attrName>
                                        </p:attrNameLst>
                                      </p:cBhvr>
                                      <p:tavLst>
                                        <p:tav tm="0">
                                          <p:val>
                                            <p:strVal val="ppt_w"/>
                                          </p:val>
                                        </p:tav>
                                        <p:tav tm="100000">
                                          <p:val>
                                            <p:fltVal val="0"/>
                                          </p:val>
                                        </p:tav>
                                      </p:tavLst>
                                    </p:anim>
                                    <p:anim calcmode="lin" valueType="num">
                                      <p:cBhvr>
                                        <p:cTn id="14" dur="5000"/>
                                        <p:tgtEl>
                                          <p:spTgt spid="2"/>
                                        </p:tgtEl>
                                        <p:attrNameLst>
                                          <p:attrName>ppt_h</p:attrName>
                                        </p:attrNameLst>
                                      </p:cBhvr>
                                      <p:tavLst>
                                        <p:tav tm="0">
                                          <p:val>
                                            <p:strVal val="ppt_h"/>
                                          </p:val>
                                        </p:tav>
                                        <p:tav tm="100000">
                                          <p:val>
                                            <p:fltVal val="0"/>
                                          </p:val>
                                        </p:tav>
                                      </p:tavLst>
                                    </p:anim>
                                    <p:animEffect transition="out" filter="fade">
                                      <p:cBhvr>
                                        <p:cTn id="15" dur="5000"/>
                                        <p:tgtEl>
                                          <p:spTgt spid="2"/>
                                        </p:tgtEl>
                                      </p:cBhvr>
                                    </p:animEffect>
                                    <p:set>
                                      <p:cBhvr>
                                        <p:cTn id="16" dur="1" fill="hold">
                                          <p:stCondLst>
                                            <p:cond delay="4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4294967295"/>
          </p:nvPr>
        </p:nvSpPr>
        <p:spPr>
          <a:xfrm>
            <a:off x="1447800" y="2057400"/>
            <a:ext cx="6629400" cy="4114800"/>
          </a:xfrm>
        </p:spPr>
        <p:txBody>
          <a:bodyPr/>
          <a:lstStyle/>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2800">
              <a:latin typeface="Arial" charset="0"/>
            </a:endParaRPr>
          </a:p>
        </p:txBody>
      </p:sp>
      <p:pic>
        <p:nvPicPr>
          <p:cNvPr id="28679" name="Picture 7" descr="191545978_075fdff611_z"/>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 y="0"/>
            <a:ext cx="9144000" cy="6989763"/>
          </a:xfrm>
          <a:prstGeom prst="rect">
            <a:avLst/>
          </a:prstGeom>
          <a:noFill/>
          <a:extLst>
            <a:ext uri="{909E8E84-426E-40dd-AFC4-6F175D3DCCD1}">
              <a14:hiddenFill xmlns:a14="http://schemas.microsoft.com/office/drawing/2010/main">
                <a:solidFill>
                  <a:srgbClr val="FFFFFF"/>
                </a:solidFill>
              </a14:hiddenFill>
            </a:ext>
          </a:extLst>
        </p:spPr>
      </p:pic>
      <p:sp>
        <p:nvSpPr>
          <p:cNvPr id="28676" name="Rectangle 4"/>
          <p:cNvSpPr>
            <a:spLocks noChangeArrowheads="1"/>
          </p:cNvSpPr>
          <p:nvPr/>
        </p:nvSpPr>
        <p:spPr bwMode="auto">
          <a:xfrm>
            <a:off x="463550" y="360363"/>
            <a:ext cx="66294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GB" sz="3600" b="1" dirty="0">
                <a:latin typeface="Verdana" charset="0"/>
              </a:rPr>
              <a:t>The impact </a:t>
            </a:r>
          </a:p>
          <a:p>
            <a:pPr>
              <a:spcBef>
                <a:spcPct val="20000"/>
              </a:spcBef>
            </a:pPr>
            <a:r>
              <a:rPr lang="en-GB" sz="3600" b="1" dirty="0">
                <a:latin typeface="Verdana" charset="0"/>
              </a:rPr>
              <a:t>factor is…</a:t>
            </a:r>
          </a:p>
          <a:p>
            <a:pPr>
              <a:spcBef>
                <a:spcPct val="20000"/>
              </a:spcBef>
            </a:pPr>
            <a:endParaRPr lang="en-GB" sz="2800" b="1" dirty="0">
              <a:latin typeface="Verdana" charset="0"/>
            </a:endParaRPr>
          </a:p>
        </p:txBody>
      </p:sp>
      <p:sp>
        <p:nvSpPr>
          <p:cNvPr id="28680" name="Rectangle 8"/>
          <p:cNvSpPr>
            <a:spLocks noChangeArrowheads="1"/>
          </p:cNvSpPr>
          <p:nvPr/>
        </p:nvSpPr>
        <p:spPr bwMode="auto">
          <a:xfrm>
            <a:off x="1187450" y="6375400"/>
            <a:ext cx="730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a:solidFill>
                  <a:schemeClr val="bg1"/>
                </a:solidFill>
              </a:rPr>
              <a:t>http://</a:t>
            </a:r>
            <a:r>
              <a:rPr lang="en-GB" dirty="0" err="1">
                <a:solidFill>
                  <a:schemeClr val="bg1"/>
                </a:solidFill>
              </a:rPr>
              <a:t>www.flickr.com</a:t>
            </a:r>
            <a:r>
              <a:rPr lang="en-GB" dirty="0">
                <a:solidFill>
                  <a:schemeClr val="bg1"/>
                </a:solidFill>
              </a:rPr>
              <a:t>/photos/m2w2/191545978/sizes/z/in/</a:t>
            </a:r>
            <a:r>
              <a:rPr lang="en-GB" dirty="0" err="1">
                <a:solidFill>
                  <a:schemeClr val="bg1"/>
                </a:solidFill>
              </a:rPr>
              <a:t>photostream</a:t>
            </a:r>
            <a:r>
              <a:rPr lang="en-GB" dirty="0">
                <a:solidFill>
                  <a:schemeClr val="bg1"/>
                </a:solidFill>
              </a:rPr>
              <a:t>/</a:t>
            </a:r>
          </a:p>
        </p:txBody>
      </p:sp>
    </p:spTree>
    <p:extLst>
      <p:ext uri="{BB962C8B-B14F-4D97-AF65-F5344CB8AC3E}">
        <p14:creationId xmlns:p14="http://schemas.microsoft.com/office/powerpoint/2010/main" val="21469288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463549" y="727249"/>
            <a:ext cx="7862007"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GB" sz="3600" b="1" dirty="0" smtClean="0">
                <a:solidFill>
                  <a:schemeClr val="tx1">
                    <a:lumMod val="50000"/>
                    <a:lumOff val="50000"/>
                  </a:schemeClr>
                </a:solidFill>
                <a:latin typeface="Avenir LT 55 Roman"/>
                <a:cs typeface="Avenir LT 55 Roman"/>
              </a:rPr>
              <a:t>Problem 1 – the skewed distribution</a:t>
            </a:r>
            <a:endParaRPr lang="en-GB" sz="3600" b="1" dirty="0">
              <a:solidFill>
                <a:schemeClr val="tx1">
                  <a:lumMod val="50000"/>
                  <a:lumOff val="50000"/>
                </a:schemeClr>
              </a:solidFill>
              <a:latin typeface="Avenir LT 55 Roman"/>
              <a:cs typeface="Avenir LT 55 Roman"/>
            </a:endParaRPr>
          </a:p>
          <a:p>
            <a:pPr>
              <a:spcBef>
                <a:spcPct val="20000"/>
              </a:spcBef>
            </a:pPr>
            <a:endParaRPr lang="en-GB" sz="2800" b="1" dirty="0">
              <a:solidFill>
                <a:schemeClr val="tx1">
                  <a:lumMod val="50000"/>
                  <a:lumOff val="50000"/>
                </a:schemeClr>
              </a:solidFill>
              <a:latin typeface="Avenir LT 55 Roman"/>
              <a:cs typeface="Avenir LT 55 Roman"/>
            </a:endParaRPr>
          </a:p>
        </p:txBody>
      </p:sp>
      <p:pic>
        <p:nvPicPr>
          <p:cNvPr id="2" name="Picture 1"/>
          <p:cNvPicPr>
            <a:picLocks noChangeAspect="1"/>
          </p:cNvPicPr>
          <p:nvPr/>
        </p:nvPicPr>
        <p:blipFill>
          <a:blip r:embed="rId3"/>
          <a:stretch>
            <a:fillRect/>
          </a:stretch>
        </p:blipFill>
        <p:spPr>
          <a:xfrm>
            <a:off x="1291168" y="1703210"/>
            <a:ext cx="6223000" cy="4749800"/>
          </a:xfrm>
          <a:prstGeom prst="rect">
            <a:avLst/>
          </a:prstGeom>
        </p:spPr>
      </p:pic>
      <p:sp>
        <p:nvSpPr>
          <p:cNvPr id="3" name="Rectangle 2"/>
          <p:cNvSpPr/>
          <p:nvPr/>
        </p:nvSpPr>
        <p:spPr>
          <a:xfrm>
            <a:off x="3922890" y="3698499"/>
            <a:ext cx="4572000" cy="646331"/>
          </a:xfrm>
          <a:prstGeom prst="rect">
            <a:avLst/>
          </a:prstGeom>
        </p:spPr>
        <p:txBody>
          <a:bodyPr>
            <a:spAutoFit/>
          </a:bodyPr>
          <a:lstStyle/>
          <a:p>
            <a:r>
              <a:rPr lang="hr-HR" dirty="0"/>
              <a:t>Front. Comput. Neurosci., 05 December 2011 | doi: 10.3389/fncom.2011.00055</a:t>
            </a:r>
            <a:endParaRPr lang="en-US" dirty="0"/>
          </a:p>
        </p:txBody>
      </p:sp>
      <p:sp>
        <p:nvSpPr>
          <p:cNvPr id="5" name="Rectangle 4"/>
          <p:cNvSpPr/>
          <p:nvPr/>
        </p:nvSpPr>
        <p:spPr>
          <a:xfrm>
            <a:off x="6815667" y="169334"/>
            <a:ext cx="2215444" cy="635002"/>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10700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463549" y="727249"/>
            <a:ext cx="7862007" cy="85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GB" sz="3600" b="1" dirty="0" smtClean="0">
                <a:solidFill>
                  <a:schemeClr val="tx1">
                    <a:lumMod val="50000"/>
                    <a:lumOff val="50000"/>
                  </a:schemeClr>
                </a:solidFill>
                <a:latin typeface="Avenir LT 55 Roman"/>
                <a:cs typeface="Avenir LT 55 Roman"/>
              </a:rPr>
              <a:t>Problem 2 – the denominator</a:t>
            </a:r>
            <a:endParaRPr lang="en-GB" sz="2800" b="1" dirty="0">
              <a:solidFill>
                <a:schemeClr val="tx1">
                  <a:lumMod val="50000"/>
                  <a:lumOff val="50000"/>
                </a:schemeClr>
              </a:solidFill>
              <a:latin typeface="Avenir LT 55 Roman"/>
              <a:cs typeface="Avenir LT 55 Roman"/>
            </a:endParaRPr>
          </a:p>
        </p:txBody>
      </p:sp>
      <p:sp>
        <p:nvSpPr>
          <p:cNvPr id="5" name="Rectangle 4"/>
          <p:cNvSpPr/>
          <p:nvPr/>
        </p:nvSpPr>
        <p:spPr>
          <a:xfrm>
            <a:off x="696441" y="2288161"/>
            <a:ext cx="6578964" cy="523220"/>
          </a:xfrm>
          <a:prstGeom prst="rect">
            <a:avLst/>
          </a:prstGeom>
        </p:spPr>
        <p:txBody>
          <a:bodyPr wrap="square">
            <a:spAutoFit/>
          </a:bodyPr>
          <a:lstStyle/>
          <a:p>
            <a:r>
              <a:rPr lang="en-US" sz="2800" dirty="0" smtClean="0">
                <a:latin typeface="Avenir LT 35 Light"/>
                <a:cs typeface="Avenir LT 35 Light"/>
              </a:rPr>
              <a:t>Impact factor 2013…</a:t>
            </a:r>
          </a:p>
        </p:txBody>
      </p:sp>
      <p:sp>
        <p:nvSpPr>
          <p:cNvPr id="7" name="Rectangle 6"/>
          <p:cNvSpPr/>
          <p:nvPr/>
        </p:nvSpPr>
        <p:spPr>
          <a:xfrm>
            <a:off x="1165215" y="3520649"/>
            <a:ext cx="6578964" cy="830997"/>
          </a:xfrm>
          <a:prstGeom prst="rect">
            <a:avLst/>
          </a:prstGeom>
        </p:spPr>
        <p:txBody>
          <a:bodyPr wrap="square">
            <a:spAutoFit/>
          </a:bodyPr>
          <a:lstStyle/>
          <a:p>
            <a:pPr algn="ctr"/>
            <a:r>
              <a:rPr lang="en-US" sz="2400" dirty="0" smtClean="0">
                <a:latin typeface="Avenir LT 35 Light"/>
                <a:cs typeface="Avenir LT 35 Light"/>
              </a:rPr>
              <a:t>Citations in 2013 to </a:t>
            </a:r>
            <a:r>
              <a:rPr lang="en-US" sz="2400" b="1" dirty="0" smtClean="0">
                <a:latin typeface="Avenir LT 35 Light"/>
                <a:cs typeface="Avenir LT 35 Light"/>
              </a:rPr>
              <a:t>ALL</a:t>
            </a:r>
            <a:r>
              <a:rPr lang="en-US" sz="2400" dirty="0" smtClean="0">
                <a:latin typeface="Avenir LT 35 Light"/>
                <a:cs typeface="Avenir LT 35 Light"/>
              </a:rPr>
              <a:t> articles published in 2011 and 2012</a:t>
            </a:r>
          </a:p>
        </p:txBody>
      </p:sp>
      <p:sp>
        <p:nvSpPr>
          <p:cNvPr id="8" name="Rectangle 7"/>
          <p:cNvSpPr/>
          <p:nvPr/>
        </p:nvSpPr>
        <p:spPr>
          <a:xfrm>
            <a:off x="1165215" y="4676034"/>
            <a:ext cx="6578964" cy="830997"/>
          </a:xfrm>
          <a:prstGeom prst="rect">
            <a:avLst/>
          </a:prstGeom>
        </p:spPr>
        <p:txBody>
          <a:bodyPr wrap="square">
            <a:spAutoFit/>
          </a:bodyPr>
          <a:lstStyle/>
          <a:p>
            <a:pPr algn="ctr"/>
            <a:r>
              <a:rPr lang="en-US" sz="2400" dirty="0" smtClean="0">
                <a:latin typeface="Avenir LT 35 Light"/>
                <a:cs typeface="Avenir LT 35 Light"/>
              </a:rPr>
              <a:t>Number of </a:t>
            </a:r>
            <a:r>
              <a:rPr lang="en-US" sz="2400" b="1" dirty="0" smtClean="0">
                <a:latin typeface="Avenir LT 35 Light"/>
                <a:cs typeface="Avenir LT 35 Light"/>
              </a:rPr>
              <a:t>CITABLE</a:t>
            </a:r>
            <a:r>
              <a:rPr lang="en-US" sz="2400" dirty="0" smtClean="0">
                <a:latin typeface="Avenir LT 35 Light"/>
                <a:cs typeface="Avenir LT 35 Light"/>
              </a:rPr>
              <a:t> articles published in </a:t>
            </a:r>
          </a:p>
          <a:p>
            <a:pPr algn="ctr"/>
            <a:r>
              <a:rPr lang="en-US" sz="2400" dirty="0" smtClean="0">
                <a:latin typeface="Avenir LT 35 Light"/>
                <a:cs typeface="Avenir LT 35 Light"/>
              </a:rPr>
              <a:t>2011 and 2012</a:t>
            </a:r>
          </a:p>
        </p:txBody>
      </p:sp>
      <p:cxnSp>
        <p:nvCxnSpPr>
          <p:cNvPr id="9" name="Straight Connector 8"/>
          <p:cNvCxnSpPr/>
          <p:nvPr/>
        </p:nvCxnSpPr>
        <p:spPr>
          <a:xfrm>
            <a:off x="1300864" y="4487328"/>
            <a:ext cx="6307667" cy="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696441" y="3316111"/>
            <a:ext cx="7629115" cy="2413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815667" y="169334"/>
            <a:ext cx="2215444" cy="635002"/>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750429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463549" y="727249"/>
            <a:ext cx="7862007" cy="85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GB" sz="3600" b="1" dirty="0" smtClean="0">
                <a:solidFill>
                  <a:schemeClr val="tx1">
                    <a:lumMod val="50000"/>
                    <a:lumOff val="50000"/>
                  </a:schemeClr>
                </a:solidFill>
                <a:latin typeface="Avenir LT 55 Roman"/>
                <a:cs typeface="Avenir LT 55 Roman"/>
              </a:rPr>
              <a:t>Problem 3 – lack of reproducibility</a:t>
            </a:r>
            <a:endParaRPr lang="en-GB" sz="2800" b="1" dirty="0">
              <a:solidFill>
                <a:schemeClr val="tx1">
                  <a:lumMod val="50000"/>
                  <a:lumOff val="50000"/>
                </a:schemeClr>
              </a:solidFill>
              <a:latin typeface="Avenir LT 55 Roman"/>
              <a:cs typeface="Avenir LT 55 Roman"/>
            </a:endParaRPr>
          </a:p>
        </p:txBody>
      </p:sp>
      <p:sp>
        <p:nvSpPr>
          <p:cNvPr id="5" name="Rectangle 4"/>
          <p:cNvSpPr/>
          <p:nvPr/>
        </p:nvSpPr>
        <p:spPr>
          <a:xfrm>
            <a:off x="865775" y="1794270"/>
            <a:ext cx="7194308" cy="830997"/>
          </a:xfrm>
          <a:prstGeom prst="rect">
            <a:avLst/>
          </a:prstGeom>
        </p:spPr>
        <p:txBody>
          <a:bodyPr wrap="square">
            <a:spAutoFit/>
          </a:bodyPr>
          <a:lstStyle/>
          <a:p>
            <a:r>
              <a:rPr lang="en-US" sz="2400" dirty="0" smtClean="0">
                <a:latin typeface="Avenir LT 35 Light"/>
                <a:cs typeface="Avenir LT 35 Light"/>
              </a:rPr>
              <a:t>“Show me the data”</a:t>
            </a:r>
          </a:p>
          <a:p>
            <a:r>
              <a:rPr lang="en-US" sz="2400" dirty="0" err="1" smtClean="0">
                <a:latin typeface="Avenir LT 35 Light"/>
                <a:cs typeface="Avenir LT 35 Light"/>
              </a:rPr>
              <a:t>Rossner</a:t>
            </a:r>
            <a:r>
              <a:rPr lang="en-US" sz="2400" dirty="0" smtClean="0">
                <a:latin typeface="Avenir LT 35 Light"/>
                <a:cs typeface="Avenir LT 35 Light"/>
              </a:rPr>
              <a:t> M., van Epps, H., Hill, E.  J. Cell Biol. 2007</a:t>
            </a:r>
          </a:p>
        </p:txBody>
      </p:sp>
      <p:sp>
        <p:nvSpPr>
          <p:cNvPr id="2" name="Rectangle 1"/>
          <p:cNvSpPr/>
          <p:nvPr/>
        </p:nvSpPr>
        <p:spPr>
          <a:xfrm>
            <a:off x="1749778" y="3272209"/>
            <a:ext cx="5644444" cy="1938992"/>
          </a:xfrm>
          <a:prstGeom prst="rect">
            <a:avLst/>
          </a:prstGeom>
        </p:spPr>
        <p:txBody>
          <a:bodyPr wrap="square">
            <a:spAutoFit/>
          </a:bodyPr>
          <a:lstStyle/>
          <a:p>
            <a:r>
              <a:rPr lang="en-US" sz="2400" dirty="0">
                <a:solidFill>
                  <a:srgbClr val="7F7F7F"/>
                </a:solidFill>
              </a:rPr>
              <a:t>Just as scientists would not accept the findings in a scientific paper without seeing the primary data, so should they not rely on Thomson Scientific's impact factor, which is based on hidden data.</a:t>
            </a:r>
          </a:p>
        </p:txBody>
      </p:sp>
      <p:sp>
        <p:nvSpPr>
          <p:cNvPr id="10" name="Rectangle 9"/>
          <p:cNvSpPr/>
          <p:nvPr/>
        </p:nvSpPr>
        <p:spPr>
          <a:xfrm>
            <a:off x="6815667" y="169334"/>
            <a:ext cx="2215444" cy="635002"/>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536455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15667" y="169334"/>
            <a:ext cx="2215444" cy="635002"/>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1524000" y="1072439"/>
            <a:ext cx="6096000" cy="6096000"/>
          </a:xfrm>
          <a:prstGeom prst="rect">
            <a:avLst/>
          </a:prstGeom>
        </p:spPr>
      </p:pic>
      <p:pic>
        <p:nvPicPr>
          <p:cNvPr id="4" name="Picture 3" descr="Screen Shot 2014-12-04 at 08.06.0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42333"/>
            <a:ext cx="6096000" cy="1878794"/>
          </a:xfrm>
          <a:prstGeom prst="rect">
            <a:avLst/>
          </a:prstGeom>
        </p:spPr>
      </p:pic>
    </p:spTree>
    <p:extLst>
      <p:ext uri="{BB962C8B-B14F-4D97-AF65-F5344CB8AC3E}">
        <p14:creationId xmlns:p14="http://schemas.microsoft.com/office/powerpoint/2010/main" val="41962545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4294967295"/>
          </p:nvPr>
        </p:nvSpPr>
        <p:spPr>
          <a:xfrm>
            <a:off x="1447800" y="2057400"/>
            <a:ext cx="6629400" cy="4114800"/>
          </a:xfrm>
        </p:spPr>
        <p:txBody>
          <a:bodyPr/>
          <a:lstStyle/>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2800">
              <a:latin typeface="Arial" charset="0"/>
            </a:endParaRPr>
          </a:p>
        </p:txBody>
      </p:sp>
      <p:sp>
        <p:nvSpPr>
          <p:cNvPr id="28680" name="Rectangle 8"/>
          <p:cNvSpPr>
            <a:spLocks noChangeArrowheads="1"/>
          </p:cNvSpPr>
          <p:nvPr/>
        </p:nvSpPr>
        <p:spPr bwMode="auto">
          <a:xfrm>
            <a:off x="1187450" y="6375400"/>
            <a:ext cx="730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solidFill>
                  <a:schemeClr val="bg1"/>
                </a:solidFill>
              </a:rPr>
              <a:t>http://www.flickr.com/photos/m2w2/191545978/sizes/z/in/photostream/</a:t>
            </a:r>
          </a:p>
        </p:txBody>
      </p:sp>
      <p:sp>
        <p:nvSpPr>
          <p:cNvPr id="2" name="TextBox 1"/>
          <p:cNvSpPr txBox="1"/>
          <p:nvPr/>
        </p:nvSpPr>
        <p:spPr>
          <a:xfrm>
            <a:off x="2890692" y="3479800"/>
            <a:ext cx="5951684" cy="1569660"/>
          </a:xfrm>
          <a:prstGeom prst="rect">
            <a:avLst/>
          </a:prstGeom>
          <a:noFill/>
        </p:spPr>
        <p:txBody>
          <a:bodyPr wrap="square" rtlCol="0">
            <a:spAutoFit/>
          </a:bodyPr>
          <a:lstStyle/>
          <a:p>
            <a:pPr marL="457200" indent="-457200">
              <a:buFont typeface="Arial"/>
              <a:buChar char="•"/>
            </a:pPr>
            <a:r>
              <a:rPr lang="en-US" sz="3200" b="1" dirty="0">
                <a:solidFill>
                  <a:srgbClr val="FFFFFF"/>
                </a:solidFill>
                <a:latin typeface="Verdana"/>
                <a:cs typeface="Verdana"/>
              </a:rPr>
              <a:t>a</a:t>
            </a:r>
            <a:r>
              <a:rPr lang="en-US" sz="3200" b="1" dirty="0" smtClean="0">
                <a:solidFill>
                  <a:srgbClr val="FFFFFF"/>
                </a:solidFill>
                <a:latin typeface="Verdana"/>
                <a:cs typeface="Verdana"/>
              </a:rPr>
              <a:t> journal-based metric</a:t>
            </a:r>
            <a:endParaRPr lang="en-US" sz="3200" b="1" dirty="0">
              <a:solidFill>
                <a:srgbClr val="FFFFFF"/>
              </a:solidFill>
              <a:latin typeface="Verdana"/>
              <a:cs typeface="Verdana"/>
            </a:endParaRPr>
          </a:p>
          <a:p>
            <a:pPr marL="457200" indent="-457200">
              <a:buFont typeface="Arial"/>
              <a:buChar char="•"/>
            </a:pPr>
            <a:r>
              <a:rPr lang="en-US" sz="3200" b="1" dirty="0">
                <a:solidFill>
                  <a:srgbClr val="FFFFFF"/>
                </a:solidFill>
                <a:latin typeface="Verdana"/>
                <a:cs typeface="Verdana"/>
              </a:rPr>
              <a:t>p</a:t>
            </a:r>
            <a:r>
              <a:rPr lang="en-US" sz="3200" b="1" dirty="0" smtClean="0">
                <a:solidFill>
                  <a:srgbClr val="FFFFFF"/>
                </a:solidFill>
                <a:latin typeface="Verdana"/>
                <a:cs typeface="Verdana"/>
              </a:rPr>
              <a:t>roprietary</a:t>
            </a:r>
          </a:p>
          <a:p>
            <a:pPr marL="457200" indent="-457200">
              <a:buFont typeface="Arial"/>
              <a:buChar char="•"/>
            </a:pPr>
            <a:r>
              <a:rPr lang="en-US" sz="3200" b="1" dirty="0" smtClean="0">
                <a:solidFill>
                  <a:srgbClr val="FFFFFF"/>
                </a:solidFill>
                <a:latin typeface="Verdana"/>
                <a:cs typeface="Verdana"/>
              </a:rPr>
              <a:t>incomplete</a:t>
            </a:r>
          </a:p>
        </p:txBody>
      </p:sp>
      <p:pic>
        <p:nvPicPr>
          <p:cNvPr id="3" name="Picture 2" descr="Screen Shot 2013-11-01 at 17.52.08.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0800"/>
            <a:ext cx="9144000" cy="6738169"/>
          </a:xfrm>
          <a:prstGeom prst="rect">
            <a:avLst/>
          </a:prstGeom>
        </p:spPr>
      </p:pic>
    </p:spTree>
    <p:extLst>
      <p:ext uri="{BB962C8B-B14F-4D97-AF65-F5344CB8AC3E}">
        <p14:creationId xmlns:p14="http://schemas.microsoft.com/office/powerpoint/2010/main" val="2888162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396317940_1f4638b5bd_b.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38576" y="0"/>
            <a:ext cx="4105424" cy="6858000"/>
          </a:xfrm>
          <a:prstGeom prst="rect">
            <a:avLst/>
          </a:prstGeom>
        </p:spPr>
      </p:pic>
      <p:sp>
        <p:nvSpPr>
          <p:cNvPr id="5" name="Title 1"/>
          <p:cNvSpPr txBox="1">
            <a:spLocks/>
          </p:cNvSpPr>
          <p:nvPr/>
        </p:nvSpPr>
        <p:spPr>
          <a:xfrm>
            <a:off x="745075" y="1029049"/>
            <a:ext cx="4293501" cy="3458284"/>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Three reasons to be optimistic that new approaches are emerging</a:t>
            </a:r>
            <a:endParaRPr lang="en-GB" sz="3200" dirty="0"/>
          </a:p>
        </p:txBody>
      </p:sp>
      <p:sp>
        <p:nvSpPr>
          <p:cNvPr id="7" name="Rectangle 6"/>
          <p:cNvSpPr/>
          <p:nvPr/>
        </p:nvSpPr>
        <p:spPr>
          <a:xfrm>
            <a:off x="174614" y="6264112"/>
            <a:ext cx="2360104" cy="369332"/>
          </a:xfrm>
          <a:prstGeom prst="rect">
            <a:avLst/>
          </a:prstGeom>
        </p:spPr>
        <p:txBody>
          <a:bodyPr wrap="none">
            <a:spAutoFit/>
          </a:bodyPr>
          <a:lstStyle/>
          <a:p>
            <a:r>
              <a:rPr lang="en-US" dirty="0"/>
              <a:t>https://</a:t>
            </a:r>
            <a:r>
              <a:rPr lang="en-US" dirty="0" err="1"/>
              <a:t>flic.kr</a:t>
            </a:r>
            <a:r>
              <a:rPr lang="en-US" dirty="0"/>
              <a:t>/p/9dRxju</a:t>
            </a:r>
          </a:p>
        </p:txBody>
      </p:sp>
      <p:sp>
        <p:nvSpPr>
          <p:cNvPr id="8" name="Rectangle 7"/>
          <p:cNvSpPr/>
          <p:nvPr/>
        </p:nvSpPr>
        <p:spPr>
          <a:xfrm>
            <a:off x="177919" y="6565041"/>
            <a:ext cx="1511378" cy="338554"/>
          </a:xfrm>
          <a:prstGeom prst="rect">
            <a:avLst/>
          </a:prstGeom>
        </p:spPr>
        <p:txBody>
          <a:bodyPr wrap="none">
            <a:spAutoFit/>
          </a:bodyPr>
          <a:lstStyle/>
          <a:p>
            <a:r>
              <a:rPr lang="en-US" sz="1600" dirty="0">
                <a:latin typeface="Avenir LT 55 Roman"/>
                <a:cs typeface="Avenir LT 55 Roman"/>
              </a:rPr>
              <a:t>CC BY-NC-</a:t>
            </a:r>
            <a:r>
              <a:rPr lang="en-US" sz="1600" dirty="0" smtClean="0">
                <a:latin typeface="Avenir LT 55 Roman"/>
                <a:cs typeface="Avenir LT 55 Roman"/>
              </a:rPr>
              <a:t>ND</a:t>
            </a:r>
            <a:endParaRPr lang="en-US" sz="1600" dirty="0">
              <a:latin typeface="Avenir LT 55 Roman"/>
              <a:cs typeface="Avenir LT 55 Roman"/>
            </a:endParaRPr>
          </a:p>
        </p:txBody>
      </p:sp>
    </p:spTree>
    <p:extLst>
      <p:ext uri="{BB962C8B-B14F-4D97-AF65-F5344CB8AC3E}">
        <p14:creationId xmlns:p14="http://schemas.microsoft.com/office/powerpoint/2010/main" val="17310823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Arrow Connector 43"/>
          <p:cNvCxnSpPr/>
          <p:nvPr/>
        </p:nvCxnSpPr>
        <p:spPr>
          <a:xfrm rot="1676167" flipV="1">
            <a:off x="2890641" y="323823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2917215" y="200110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897958" y="195758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6824253" flipV="1">
            <a:off x="4396329" y="194369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2916316"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flipV="1">
            <a:off x="5951013"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rot="19923833" flipH="1" flipV="1">
            <a:off x="5873513" y="32612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rot="14775747">
            <a:off x="4396329" y="474362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rot="6824253" flipH="1">
            <a:off x="4398871" y="1891194"/>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14775747" flipH="1" flipV="1">
            <a:off x="4398871" y="47961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6000099"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rot="19923833">
            <a:off x="5925691" y="325484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a:off x="2867230"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1676167" flipH="1">
            <a:off x="2838463" y="323185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creen Shot 2013-09-15 at 09.04.44.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47674" y="2444497"/>
            <a:ext cx="1582871" cy="2051004"/>
          </a:xfrm>
          <a:prstGeom prst="rect">
            <a:avLst/>
          </a:prstGeom>
          <a:ln w="28575" cmpd="sng">
            <a:solidFill>
              <a:schemeClr val="accent1"/>
            </a:solidFill>
          </a:ln>
        </p:spPr>
      </p:pic>
      <p:pic>
        <p:nvPicPr>
          <p:cNvPr id="7" name="Picture 9"/>
          <p:cNvPicPr>
            <a:picLocks noChangeAspect="1" noChangeArrowheads="1"/>
          </p:cNvPicPr>
          <p:nvPr/>
        </p:nvPicPr>
        <p:blipFill>
          <a:blip r:embed="rId3">
            <a:alphaModFix/>
            <a:extLst>
              <a:ext uri="{28A0092B-C50C-407E-A947-70E740481C1C}">
                <a14:useLocalDpi xmlns:a14="http://schemas.microsoft.com/office/drawing/2010/main"/>
              </a:ext>
            </a:extLst>
          </a:blip>
          <a:srcRect/>
          <a:stretch>
            <a:fillRect/>
          </a:stretch>
        </p:blipFill>
        <p:spPr bwMode="auto">
          <a:xfrm>
            <a:off x="1318692" y="570531"/>
            <a:ext cx="973994" cy="96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247663" y="3152216"/>
            <a:ext cx="901700" cy="901700"/>
          </a:xfrm>
          <a:prstGeom prst="rect">
            <a:avLst/>
          </a:prstGeom>
        </p:spPr>
      </p:pic>
      <p:pic>
        <p:nvPicPr>
          <p:cNvPr id="11" name="Picture 10"/>
          <p:cNvPicPr>
            <a:picLocks noChangeAspect="1"/>
          </p:cNvPicPr>
          <p:nvPr/>
        </p:nvPicPr>
        <p:blipFill>
          <a:blip r:embed="rId5"/>
          <a:stretch>
            <a:fillRect/>
          </a:stretch>
        </p:blipFill>
        <p:spPr>
          <a:xfrm>
            <a:off x="4032479" y="657079"/>
            <a:ext cx="1213260" cy="897162"/>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180548" y="374644"/>
            <a:ext cx="1395188" cy="1395188"/>
          </a:xfrm>
          <a:prstGeom prst="rect">
            <a:avLst/>
          </a:prstGeom>
        </p:spPr>
      </p:pic>
      <p:pic>
        <p:nvPicPr>
          <p:cNvPr id="8" name="Picture 7"/>
          <p:cNvPicPr>
            <a:picLocks noChangeAspect="1"/>
          </p:cNvPicPr>
          <p:nvPr/>
        </p:nvPicPr>
        <p:blipFill>
          <a:blip r:embed="rId7"/>
          <a:stretch>
            <a:fillRect/>
          </a:stretch>
        </p:blipFill>
        <p:spPr>
          <a:xfrm>
            <a:off x="6623236" y="1261832"/>
            <a:ext cx="1905000" cy="321688"/>
          </a:xfrm>
          <a:prstGeom prst="rect">
            <a:avLst/>
          </a:prstGeom>
        </p:spPr>
      </p:pic>
      <p:pic>
        <p:nvPicPr>
          <p:cNvPr id="13" name="Picture 12" descr="Screen Shot 2013-09-15 at 09.25.50.png"/>
          <p:cNvPicPr>
            <a:picLocks noChangeAspect="1"/>
          </p:cNvPicPr>
          <p:nvPr/>
        </p:nvPicPr>
        <p:blipFill rotWithShape="1">
          <a:blip r:embed="rId8" cstate="print">
            <a:extLst>
              <a:ext uri="{28A0092B-C50C-407E-A947-70E740481C1C}">
                <a14:useLocalDpi xmlns:a14="http://schemas.microsoft.com/office/drawing/2010/main"/>
              </a:ext>
            </a:extLst>
          </a:blip>
          <a:srcRect l="3073" r="1523"/>
          <a:stretch/>
        </p:blipFill>
        <p:spPr>
          <a:xfrm>
            <a:off x="658305" y="2396070"/>
            <a:ext cx="1885970" cy="1354666"/>
          </a:xfrm>
          <a:prstGeom prst="rect">
            <a:avLst/>
          </a:prstGeom>
          <a:ln>
            <a:solidFill>
              <a:schemeClr val="accent1"/>
            </a:solidFill>
          </a:ln>
        </p:spPr>
      </p:pic>
      <p:pic>
        <p:nvPicPr>
          <p:cNvPr id="15" name="Picture 14"/>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246601" y="5246072"/>
            <a:ext cx="922867" cy="922867"/>
          </a:xfrm>
          <a:prstGeom prst="rect">
            <a:avLst/>
          </a:prstGeom>
        </p:spPr>
      </p:pic>
      <p:sp>
        <p:nvSpPr>
          <p:cNvPr id="16" name="TextBox 15"/>
          <p:cNvSpPr txBox="1"/>
          <p:nvPr/>
        </p:nvSpPr>
        <p:spPr>
          <a:xfrm>
            <a:off x="3454394" y="237069"/>
            <a:ext cx="1981394" cy="369332"/>
          </a:xfrm>
          <a:prstGeom prst="rect">
            <a:avLst/>
          </a:prstGeom>
          <a:noFill/>
        </p:spPr>
        <p:txBody>
          <a:bodyPr wrap="none" rtlCol="0">
            <a:spAutoFit/>
          </a:bodyPr>
          <a:lstStyle/>
          <a:p>
            <a:r>
              <a:rPr lang="en-US" b="1" dirty="0" smtClean="0"/>
              <a:t>Policy and practice</a:t>
            </a:r>
            <a:endParaRPr lang="en-US" b="1" dirty="0"/>
          </a:p>
        </p:txBody>
      </p:sp>
      <p:pic>
        <p:nvPicPr>
          <p:cNvPr id="3" name="Picture 2" descr="Screen Shot 2013-09-16 at 16.35.15.png"/>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286700" y="1689352"/>
            <a:ext cx="1427800" cy="536369"/>
          </a:xfrm>
          <a:prstGeom prst="rect">
            <a:avLst/>
          </a:prstGeom>
        </p:spPr>
      </p:pic>
      <p:pic>
        <p:nvPicPr>
          <p:cNvPr id="5" name="Picture 4" descr="Screen Shot 2013-09-16 at 16.40.41.png"/>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001203" y="4595283"/>
            <a:ext cx="1405784" cy="1805533"/>
          </a:xfrm>
          <a:prstGeom prst="rect">
            <a:avLst/>
          </a:prstGeom>
        </p:spPr>
      </p:pic>
      <p:sp>
        <p:nvSpPr>
          <p:cNvPr id="17" name="TextBox 16"/>
          <p:cNvSpPr txBox="1"/>
          <p:nvPr/>
        </p:nvSpPr>
        <p:spPr>
          <a:xfrm>
            <a:off x="6884536" y="475728"/>
            <a:ext cx="797138" cy="369332"/>
          </a:xfrm>
          <a:prstGeom prst="rect">
            <a:avLst/>
          </a:prstGeom>
          <a:noFill/>
        </p:spPr>
        <p:txBody>
          <a:bodyPr wrap="none" rtlCol="0">
            <a:spAutoFit/>
          </a:bodyPr>
          <a:lstStyle/>
          <a:p>
            <a:r>
              <a:rPr lang="en-US" b="1" dirty="0" smtClean="0"/>
              <a:t>Media</a:t>
            </a:r>
            <a:endParaRPr lang="en-US" b="1" dirty="0"/>
          </a:p>
        </p:txBody>
      </p:sp>
      <p:sp>
        <p:nvSpPr>
          <p:cNvPr id="18" name="TextBox 17"/>
          <p:cNvSpPr txBox="1"/>
          <p:nvPr/>
        </p:nvSpPr>
        <p:spPr>
          <a:xfrm>
            <a:off x="1031182" y="4077216"/>
            <a:ext cx="1176186" cy="369332"/>
          </a:xfrm>
          <a:prstGeom prst="rect">
            <a:avLst/>
          </a:prstGeom>
          <a:noFill/>
        </p:spPr>
        <p:txBody>
          <a:bodyPr wrap="none" rtlCol="0">
            <a:spAutoFit/>
          </a:bodyPr>
          <a:lstStyle/>
          <a:p>
            <a:r>
              <a:rPr lang="en-US" b="1" dirty="0" smtClean="0"/>
              <a:t>Textbooks</a:t>
            </a:r>
            <a:endParaRPr lang="en-US" b="1" dirty="0"/>
          </a:p>
        </p:txBody>
      </p:sp>
      <p:sp>
        <p:nvSpPr>
          <p:cNvPr id="19" name="TextBox 18"/>
          <p:cNvSpPr txBox="1"/>
          <p:nvPr/>
        </p:nvSpPr>
        <p:spPr>
          <a:xfrm>
            <a:off x="496482" y="1889470"/>
            <a:ext cx="767044" cy="369332"/>
          </a:xfrm>
          <a:prstGeom prst="rect">
            <a:avLst/>
          </a:prstGeom>
          <a:noFill/>
        </p:spPr>
        <p:txBody>
          <a:bodyPr wrap="none" rtlCol="0">
            <a:spAutoFit/>
          </a:bodyPr>
          <a:lstStyle/>
          <a:p>
            <a:r>
              <a:rPr lang="en-US" b="1" dirty="0" smtClean="0"/>
              <a:t>Usage</a:t>
            </a:r>
            <a:endParaRPr lang="en-US" b="1" dirty="0"/>
          </a:p>
        </p:txBody>
      </p:sp>
      <p:sp>
        <p:nvSpPr>
          <p:cNvPr id="20" name="TextBox 19"/>
          <p:cNvSpPr txBox="1"/>
          <p:nvPr/>
        </p:nvSpPr>
        <p:spPr>
          <a:xfrm>
            <a:off x="1049850" y="170934"/>
            <a:ext cx="1032705" cy="369332"/>
          </a:xfrm>
          <a:prstGeom prst="rect">
            <a:avLst/>
          </a:prstGeom>
          <a:noFill/>
        </p:spPr>
        <p:txBody>
          <a:bodyPr wrap="none" rtlCol="0">
            <a:spAutoFit/>
          </a:bodyPr>
          <a:lstStyle/>
          <a:p>
            <a:r>
              <a:rPr lang="en-US" b="1" dirty="0" smtClean="0"/>
              <a:t>Citations</a:t>
            </a:r>
            <a:endParaRPr lang="en-US" b="1" dirty="0"/>
          </a:p>
        </p:txBody>
      </p:sp>
      <p:sp>
        <p:nvSpPr>
          <p:cNvPr id="22" name="TextBox 21"/>
          <p:cNvSpPr txBox="1"/>
          <p:nvPr/>
        </p:nvSpPr>
        <p:spPr>
          <a:xfrm>
            <a:off x="6533922" y="4750772"/>
            <a:ext cx="2146742" cy="369332"/>
          </a:xfrm>
          <a:prstGeom prst="rect">
            <a:avLst/>
          </a:prstGeom>
          <a:noFill/>
        </p:spPr>
        <p:txBody>
          <a:bodyPr wrap="none" rtlCol="0">
            <a:spAutoFit/>
          </a:bodyPr>
          <a:lstStyle/>
          <a:p>
            <a:r>
              <a:rPr lang="en-US" b="1" dirty="0" smtClean="0"/>
              <a:t>Reference managers</a:t>
            </a:r>
            <a:endParaRPr lang="en-US" b="1" dirty="0"/>
          </a:p>
        </p:txBody>
      </p:sp>
      <p:sp>
        <p:nvSpPr>
          <p:cNvPr id="23" name="TextBox 22"/>
          <p:cNvSpPr txBox="1"/>
          <p:nvPr/>
        </p:nvSpPr>
        <p:spPr>
          <a:xfrm>
            <a:off x="7247663" y="2782884"/>
            <a:ext cx="877389" cy="369332"/>
          </a:xfrm>
          <a:prstGeom prst="rect">
            <a:avLst/>
          </a:prstGeom>
          <a:noFill/>
        </p:spPr>
        <p:txBody>
          <a:bodyPr wrap="none" rtlCol="0">
            <a:spAutoFit/>
          </a:bodyPr>
          <a:lstStyle/>
          <a:p>
            <a:r>
              <a:rPr lang="en-US" b="1" dirty="0" smtClean="0"/>
              <a:t>Twitter</a:t>
            </a:r>
            <a:endParaRPr lang="en-US" b="1" dirty="0"/>
          </a:p>
        </p:txBody>
      </p:sp>
      <p:pic>
        <p:nvPicPr>
          <p:cNvPr id="9" name="Picture 8"/>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823881" y="5542927"/>
            <a:ext cx="1630456" cy="1108710"/>
          </a:xfrm>
          <a:prstGeom prst="rect">
            <a:avLst/>
          </a:prstGeom>
        </p:spPr>
      </p:pic>
      <p:sp>
        <p:nvSpPr>
          <p:cNvPr id="24" name="TextBox 23"/>
          <p:cNvSpPr txBox="1"/>
          <p:nvPr/>
        </p:nvSpPr>
        <p:spPr>
          <a:xfrm>
            <a:off x="3925877" y="5207462"/>
            <a:ext cx="1152629" cy="369332"/>
          </a:xfrm>
          <a:prstGeom prst="rect">
            <a:avLst/>
          </a:prstGeom>
          <a:noFill/>
        </p:spPr>
        <p:txBody>
          <a:bodyPr wrap="none" rtlCol="0">
            <a:spAutoFit/>
          </a:bodyPr>
          <a:lstStyle/>
          <a:p>
            <a:r>
              <a:rPr lang="en-US" b="1" dirty="0" smtClean="0"/>
              <a:t>Wikipedia</a:t>
            </a:r>
            <a:endParaRPr lang="en-US" b="1" dirty="0"/>
          </a:p>
        </p:txBody>
      </p:sp>
      <p:cxnSp>
        <p:nvCxnSpPr>
          <p:cNvPr id="26" name="Straight Arrow Connector 25"/>
          <p:cNvCxnSpPr/>
          <p:nvPr/>
        </p:nvCxnSpPr>
        <p:spPr>
          <a:xfrm flipV="1">
            <a:off x="5947044" y="193877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H="1" flipV="1">
            <a:off x="2868129" y="198229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12395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6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Arrow Connector 43"/>
          <p:cNvCxnSpPr/>
          <p:nvPr/>
        </p:nvCxnSpPr>
        <p:spPr>
          <a:xfrm rot="1676167" flipV="1">
            <a:off x="2890641" y="323823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2917215" y="200110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897958" y="195758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6824253" flipV="1">
            <a:off x="4396329" y="194369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2916316"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flipV="1">
            <a:off x="5951013"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rot="19923833" flipH="1" flipV="1">
            <a:off x="5873513" y="32612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rot="14775747">
            <a:off x="4396329" y="474362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rot="6824253" flipH="1">
            <a:off x="4398871" y="1891194"/>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14775747" flipH="1" flipV="1">
            <a:off x="4398871" y="47961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6000099"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rot="19923833">
            <a:off x="5925691" y="325484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a:off x="2867230"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1676167" flipH="1">
            <a:off x="2838463" y="323185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9"/>
          <p:cNvPicPr>
            <a:picLocks noChangeAspect="1" noChangeArrowheads="1"/>
          </p:cNvPicPr>
          <p:nvPr/>
        </p:nvPicPr>
        <p:blipFill>
          <a:blip r:embed="rId2">
            <a:alphaModFix/>
            <a:extLst>
              <a:ext uri="{28A0092B-C50C-407E-A947-70E740481C1C}">
                <a14:useLocalDpi xmlns:a14="http://schemas.microsoft.com/office/drawing/2010/main"/>
              </a:ext>
            </a:extLst>
          </a:blip>
          <a:srcRect/>
          <a:stretch>
            <a:fillRect/>
          </a:stretch>
        </p:blipFill>
        <p:spPr bwMode="auto">
          <a:xfrm>
            <a:off x="1318692" y="570531"/>
            <a:ext cx="973994" cy="96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47663" y="3152216"/>
            <a:ext cx="901700" cy="901700"/>
          </a:xfrm>
          <a:prstGeom prst="rect">
            <a:avLst/>
          </a:prstGeom>
        </p:spPr>
      </p:pic>
      <p:pic>
        <p:nvPicPr>
          <p:cNvPr id="11" name="Picture 10"/>
          <p:cNvPicPr>
            <a:picLocks noChangeAspect="1"/>
          </p:cNvPicPr>
          <p:nvPr/>
        </p:nvPicPr>
        <p:blipFill>
          <a:blip r:embed="rId4"/>
          <a:stretch>
            <a:fillRect/>
          </a:stretch>
        </p:blipFill>
        <p:spPr>
          <a:xfrm>
            <a:off x="4032479" y="657079"/>
            <a:ext cx="1213260" cy="897162"/>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80548" y="374644"/>
            <a:ext cx="1395188" cy="1395188"/>
          </a:xfrm>
          <a:prstGeom prst="rect">
            <a:avLst/>
          </a:prstGeom>
        </p:spPr>
      </p:pic>
      <p:pic>
        <p:nvPicPr>
          <p:cNvPr id="8" name="Picture 7"/>
          <p:cNvPicPr>
            <a:picLocks noChangeAspect="1"/>
          </p:cNvPicPr>
          <p:nvPr/>
        </p:nvPicPr>
        <p:blipFill>
          <a:blip r:embed="rId6"/>
          <a:stretch>
            <a:fillRect/>
          </a:stretch>
        </p:blipFill>
        <p:spPr>
          <a:xfrm>
            <a:off x="6623236" y="1261832"/>
            <a:ext cx="1905000" cy="321688"/>
          </a:xfrm>
          <a:prstGeom prst="rect">
            <a:avLst/>
          </a:prstGeom>
        </p:spPr>
      </p:pic>
      <p:pic>
        <p:nvPicPr>
          <p:cNvPr id="13" name="Picture 12" descr="Screen Shot 2013-09-15 at 09.25.50.png"/>
          <p:cNvPicPr>
            <a:picLocks noChangeAspect="1"/>
          </p:cNvPicPr>
          <p:nvPr/>
        </p:nvPicPr>
        <p:blipFill rotWithShape="1">
          <a:blip r:embed="rId7" cstate="print">
            <a:extLst>
              <a:ext uri="{28A0092B-C50C-407E-A947-70E740481C1C}">
                <a14:useLocalDpi xmlns:a14="http://schemas.microsoft.com/office/drawing/2010/main"/>
              </a:ext>
            </a:extLst>
          </a:blip>
          <a:srcRect l="3073" r="1523"/>
          <a:stretch/>
        </p:blipFill>
        <p:spPr>
          <a:xfrm>
            <a:off x="658305" y="2396070"/>
            <a:ext cx="1885970" cy="1354666"/>
          </a:xfrm>
          <a:prstGeom prst="rect">
            <a:avLst/>
          </a:prstGeom>
          <a:ln>
            <a:solidFill>
              <a:schemeClr val="accent1"/>
            </a:solidFill>
          </a:ln>
        </p:spPr>
      </p:pic>
      <p:pic>
        <p:nvPicPr>
          <p:cNvPr id="15" name="Picture 14"/>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246601" y="5246072"/>
            <a:ext cx="922867" cy="922867"/>
          </a:xfrm>
          <a:prstGeom prst="rect">
            <a:avLst/>
          </a:prstGeom>
        </p:spPr>
      </p:pic>
      <p:sp>
        <p:nvSpPr>
          <p:cNvPr id="16" name="TextBox 15"/>
          <p:cNvSpPr txBox="1"/>
          <p:nvPr/>
        </p:nvSpPr>
        <p:spPr>
          <a:xfrm>
            <a:off x="3454394" y="237069"/>
            <a:ext cx="1981394" cy="369332"/>
          </a:xfrm>
          <a:prstGeom prst="rect">
            <a:avLst/>
          </a:prstGeom>
          <a:noFill/>
        </p:spPr>
        <p:txBody>
          <a:bodyPr wrap="none" rtlCol="0">
            <a:spAutoFit/>
          </a:bodyPr>
          <a:lstStyle/>
          <a:p>
            <a:r>
              <a:rPr lang="en-US" b="1" dirty="0" smtClean="0"/>
              <a:t>Policy and practice</a:t>
            </a:r>
            <a:endParaRPr lang="en-US" b="1" dirty="0"/>
          </a:p>
        </p:txBody>
      </p:sp>
      <p:pic>
        <p:nvPicPr>
          <p:cNvPr id="3" name="Picture 2" descr="Screen Shot 2013-09-16 at 16.35.15.pn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7286700" y="1689352"/>
            <a:ext cx="1427800" cy="536369"/>
          </a:xfrm>
          <a:prstGeom prst="rect">
            <a:avLst/>
          </a:prstGeom>
        </p:spPr>
      </p:pic>
      <p:pic>
        <p:nvPicPr>
          <p:cNvPr id="5" name="Picture 4" descr="Screen Shot 2013-09-16 at 16.40.41.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01203" y="4595283"/>
            <a:ext cx="1405784" cy="1805533"/>
          </a:xfrm>
          <a:prstGeom prst="rect">
            <a:avLst/>
          </a:prstGeom>
        </p:spPr>
      </p:pic>
      <p:sp>
        <p:nvSpPr>
          <p:cNvPr id="17" name="TextBox 16"/>
          <p:cNvSpPr txBox="1"/>
          <p:nvPr/>
        </p:nvSpPr>
        <p:spPr>
          <a:xfrm>
            <a:off x="6884536" y="475728"/>
            <a:ext cx="797138" cy="369332"/>
          </a:xfrm>
          <a:prstGeom prst="rect">
            <a:avLst/>
          </a:prstGeom>
          <a:noFill/>
        </p:spPr>
        <p:txBody>
          <a:bodyPr wrap="none" rtlCol="0">
            <a:spAutoFit/>
          </a:bodyPr>
          <a:lstStyle/>
          <a:p>
            <a:r>
              <a:rPr lang="en-US" b="1" dirty="0" smtClean="0"/>
              <a:t>Media</a:t>
            </a:r>
            <a:endParaRPr lang="en-US" b="1" dirty="0"/>
          </a:p>
        </p:txBody>
      </p:sp>
      <p:sp>
        <p:nvSpPr>
          <p:cNvPr id="18" name="TextBox 17"/>
          <p:cNvSpPr txBox="1"/>
          <p:nvPr/>
        </p:nvSpPr>
        <p:spPr>
          <a:xfrm>
            <a:off x="1031182" y="4077216"/>
            <a:ext cx="1176186" cy="369332"/>
          </a:xfrm>
          <a:prstGeom prst="rect">
            <a:avLst/>
          </a:prstGeom>
          <a:noFill/>
        </p:spPr>
        <p:txBody>
          <a:bodyPr wrap="none" rtlCol="0">
            <a:spAutoFit/>
          </a:bodyPr>
          <a:lstStyle/>
          <a:p>
            <a:r>
              <a:rPr lang="en-US" b="1" dirty="0" smtClean="0"/>
              <a:t>Textbooks</a:t>
            </a:r>
            <a:endParaRPr lang="en-US" b="1" dirty="0"/>
          </a:p>
        </p:txBody>
      </p:sp>
      <p:sp>
        <p:nvSpPr>
          <p:cNvPr id="19" name="TextBox 18"/>
          <p:cNvSpPr txBox="1"/>
          <p:nvPr/>
        </p:nvSpPr>
        <p:spPr>
          <a:xfrm>
            <a:off x="496482" y="1889470"/>
            <a:ext cx="767044" cy="369332"/>
          </a:xfrm>
          <a:prstGeom prst="rect">
            <a:avLst/>
          </a:prstGeom>
          <a:noFill/>
        </p:spPr>
        <p:txBody>
          <a:bodyPr wrap="none" rtlCol="0">
            <a:spAutoFit/>
          </a:bodyPr>
          <a:lstStyle/>
          <a:p>
            <a:r>
              <a:rPr lang="en-US" b="1" dirty="0" smtClean="0"/>
              <a:t>Usage</a:t>
            </a:r>
            <a:endParaRPr lang="en-US" b="1" dirty="0"/>
          </a:p>
        </p:txBody>
      </p:sp>
      <p:sp>
        <p:nvSpPr>
          <p:cNvPr id="20" name="TextBox 19"/>
          <p:cNvSpPr txBox="1"/>
          <p:nvPr/>
        </p:nvSpPr>
        <p:spPr>
          <a:xfrm>
            <a:off x="1049850" y="170934"/>
            <a:ext cx="1032705" cy="369332"/>
          </a:xfrm>
          <a:prstGeom prst="rect">
            <a:avLst/>
          </a:prstGeom>
          <a:noFill/>
        </p:spPr>
        <p:txBody>
          <a:bodyPr wrap="none" rtlCol="0">
            <a:spAutoFit/>
          </a:bodyPr>
          <a:lstStyle/>
          <a:p>
            <a:r>
              <a:rPr lang="en-US" b="1" dirty="0" smtClean="0"/>
              <a:t>Citations</a:t>
            </a:r>
            <a:endParaRPr lang="en-US" b="1" dirty="0"/>
          </a:p>
        </p:txBody>
      </p:sp>
      <p:sp>
        <p:nvSpPr>
          <p:cNvPr id="22" name="TextBox 21"/>
          <p:cNvSpPr txBox="1"/>
          <p:nvPr/>
        </p:nvSpPr>
        <p:spPr>
          <a:xfrm>
            <a:off x="6533922" y="4750772"/>
            <a:ext cx="2146742" cy="369332"/>
          </a:xfrm>
          <a:prstGeom prst="rect">
            <a:avLst/>
          </a:prstGeom>
          <a:noFill/>
        </p:spPr>
        <p:txBody>
          <a:bodyPr wrap="none" rtlCol="0">
            <a:spAutoFit/>
          </a:bodyPr>
          <a:lstStyle/>
          <a:p>
            <a:r>
              <a:rPr lang="en-US" b="1" dirty="0" smtClean="0"/>
              <a:t>Reference managers</a:t>
            </a:r>
            <a:endParaRPr lang="en-US" b="1" dirty="0"/>
          </a:p>
        </p:txBody>
      </p:sp>
      <p:sp>
        <p:nvSpPr>
          <p:cNvPr id="23" name="TextBox 22"/>
          <p:cNvSpPr txBox="1"/>
          <p:nvPr/>
        </p:nvSpPr>
        <p:spPr>
          <a:xfrm>
            <a:off x="7247663" y="2782884"/>
            <a:ext cx="877389" cy="369332"/>
          </a:xfrm>
          <a:prstGeom prst="rect">
            <a:avLst/>
          </a:prstGeom>
          <a:noFill/>
        </p:spPr>
        <p:txBody>
          <a:bodyPr wrap="none" rtlCol="0">
            <a:spAutoFit/>
          </a:bodyPr>
          <a:lstStyle/>
          <a:p>
            <a:r>
              <a:rPr lang="en-US" b="1" dirty="0" smtClean="0"/>
              <a:t>Twitter</a:t>
            </a:r>
            <a:endParaRPr lang="en-US" b="1" dirty="0"/>
          </a:p>
        </p:txBody>
      </p:sp>
      <p:pic>
        <p:nvPicPr>
          <p:cNvPr id="9" name="Picture 8"/>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823881" y="5542927"/>
            <a:ext cx="1630456" cy="1108710"/>
          </a:xfrm>
          <a:prstGeom prst="rect">
            <a:avLst/>
          </a:prstGeom>
        </p:spPr>
      </p:pic>
      <p:sp>
        <p:nvSpPr>
          <p:cNvPr id="24" name="TextBox 23"/>
          <p:cNvSpPr txBox="1"/>
          <p:nvPr/>
        </p:nvSpPr>
        <p:spPr>
          <a:xfrm>
            <a:off x="3925877" y="5207462"/>
            <a:ext cx="1152629" cy="369332"/>
          </a:xfrm>
          <a:prstGeom prst="rect">
            <a:avLst/>
          </a:prstGeom>
          <a:noFill/>
        </p:spPr>
        <p:txBody>
          <a:bodyPr wrap="none" rtlCol="0">
            <a:spAutoFit/>
          </a:bodyPr>
          <a:lstStyle/>
          <a:p>
            <a:r>
              <a:rPr lang="en-US" b="1" dirty="0" smtClean="0"/>
              <a:t>Wikipedia</a:t>
            </a:r>
            <a:endParaRPr lang="en-US" b="1" dirty="0"/>
          </a:p>
        </p:txBody>
      </p:sp>
      <p:cxnSp>
        <p:nvCxnSpPr>
          <p:cNvPr id="26" name="Straight Arrow Connector 25"/>
          <p:cNvCxnSpPr/>
          <p:nvPr/>
        </p:nvCxnSpPr>
        <p:spPr>
          <a:xfrm flipV="1">
            <a:off x="5947044" y="193877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H="1" flipV="1">
            <a:off x="2868129" y="198229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6" name="Picture 5" descr="Screen Shot 2014-11-30 at 14.45.56.png"/>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711221" y="2460889"/>
            <a:ext cx="1894487" cy="2103878"/>
          </a:xfrm>
          <a:prstGeom prst="rect">
            <a:avLst/>
          </a:prstGeom>
        </p:spPr>
      </p:pic>
    </p:spTree>
    <p:extLst>
      <p:ext uri="{BB962C8B-B14F-4D97-AF65-F5344CB8AC3E}">
        <p14:creationId xmlns:p14="http://schemas.microsoft.com/office/powerpoint/2010/main" val="2432515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35000" y="453305"/>
            <a:ext cx="8229600" cy="853998"/>
          </a:xfrm>
        </p:spPr>
        <p:txBody>
          <a:bodyPr>
            <a:normAutofit/>
          </a:bodyPr>
          <a:lstStyle/>
          <a:p>
            <a:pPr algn="l"/>
            <a:r>
              <a:rPr lang="en-US" dirty="0" smtClean="0">
                <a:solidFill>
                  <a:srgbClr val="6D6E70"/>
                </a:solidFill>
                <a:latin typeface="Avenir LT 55 Roman"/>
                <a:cs typeface="Avenir LT 55 Roman"/>
              </a:rPr>
              <a:t>Disclaimer – this is not about…</a:t>
            </a:r>
            <a:endParaRPr lang="en-US" dirty="0">
              <a:solidFill>
                <a:srgbClr val="6D6E70"/>
              </a:solidFill>
              <a:latin typeface="Avenir LT 55 Roman"/>
              <a:cs typeface="Avenir LT 55 Roman"/>
            </a:endParaRPr>
          </a:p>
        </p:txBody>
      </p:sp>
      <p:pic>
        <p:nvPicPr>
          <p:cNvPr id="2" name="Picture 1"/>
          <p:cNvPicPr>
            <a:picLocks noChangeAspect="1"/>
          </p:cNvPicPr>
          <p:nvPr/>
        </p:nvPicPr>
        <p:blipFill>
          <a:blip r:embed="rId3"/>
          <a:stretch>
            <a:fillRect/>
          </a:stretch>
        </p:blipFill>
        <p:spPr>
          <a:xfrm>
            <a:off x="1460500" y="1796347"/>
            <a:ext cx="6223000" cy="3886200"/>
          </a:xfrm>
          <a:prstGeom prst="rect">
            <a:avLst/>
          </a:prstGeom>
        </p:spPr>
      </p:pic>
      <p:sp>
        <p:nvSpPr>
          <p:cNvPr id="6" name="Rectangle 5"/>
          <p:cNvSpPr/>
          <p:nvPr/>
        </p:nvSpPr>
        <p:spPr>
          <a:xfrm>
            <a:off x="56444" y="6231002"/>
            <a:ext cx="4572000" cy="646331"/>
          </a:xfrm>
          <a:prstGeom prst="rect">
            <a:avLst/>
          </a:prstGeom>
        </p:spPr>
        <p:txBody>
          <a:bodyPr>
            <a:spAutoFit/>
          </a:bodyPr>
          <a:lstStyle/>
          <a:p>
            <a:r>
              <a:rPr lang="en-US" dirty="0"/>
              <a:t>http://</a:t>
            </a:r>
            <a:r>
              <a:rPr lang="en-US" dirty="0" err="1"/>
              <a:t>fantheories.wikia.com</a:t>
            </a:r>
            <a:r>
              <a:rPr lang="en-US" dirty="0"/>
              <a:t>/wiki/File:Dora-the-explorer-logo1.jpg</a:t>
            </a:r>
          </a:p>
        </p:txBody>
      </p:sp>
      <p:sp>
        <p:nvSpPr>
          <p:cNvPr id="9" name="Rectangle 8"/>
          <p:cNvSpPr/>
          <p:nvPr/>
        </p:nvSpPr>
        <p:spPr>
          <a:xfrm>
            <a:off x="8009580" y="6508597"/>
            <a:ext cx="1095172" cy="338554"/>
          </a:xfrm>
          <a:prstGeom prst="rect">
            <a:avLst/>
          </a:prstGeom>
        </p:spPr>
        <p:txBody>
          <a:bodyPr wrap="none">
            <a:spAutoFit/>
          </a:bodyPr>
          <a:lstStyle/>
          <a:p>
            <a:r>
              <a:rPr lang="en-US" sz="1600" dirty="0">
                <a:latin typeface="Avenir LT 55 Roman"/>
                <a:cs typeface="Avenir LT 55 Roman"/>
              </a:rPr>
              <a:t>CC BY</a:t>
            </a:r>
            <a:r>
              <a:rPr lang="en-US" sz="1600" dirty="0" smtClean="0">
                <a:latin typeface="Avenir LT 55 Roman"/>
                <a:cs typeface="Avenir LT 55 Roman"/>
              </a:rPr>
              <a:t>-SA</a:t>
            </a:r>
            <a:endParaRPr lang="en-US" sz="1600" dirty="0">
              <a:latin typeface="Avenir LT 55 Roman"/>
              <a:cs typeface="Avenir LT 55 Roman"/>
            </a:endParaRPr>
          </a:p>
        </p:txBody>
      </p:sp>
      <p:sp>
        <p:nvSpPr>
          <p:cNvPr id="7" name="Rectangle 6"/>
          <p:cNvSpPr/>
          <p:nvPr/>
        </p:nvSpPr>
        <p:spPr>
          <a:xfrm>
            <a:off x="6815667" y="28224"/>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563848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Arrow Connector 43"/>
          <p:cNvCxnSpPr/>
          <p:nvPr/>
        </p:nvCxnSpPr>
        <p:spPr>
          <a:xfrm rot="1676167" flipV="1">
            <a:off x="2890641" y="323823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2917215" y="200110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897958" y="1957582"/>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6824253" flipV="1">
            <a:off x="4396329" y="194369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2916316"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flipV="1">
            <a:off x="5951013" y="454042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rot="19923833" flipH="1" flipV="1">
            <a:off x="5873513" y="32612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rot="14775747">
            <a:off x="4396329" y="474362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rot="6824253" flipH="1">
            <a:off x="4398871" y="1891194"/>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14775747" flipH="1" flipV="1">
            <a:off x="4398871" y="4796128"/>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6000099"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rot="19923833">
            <a:off x="5925691" y="3254849"/>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a:off x="2867230" y="4559235"/>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1676167" flipH="1">
            <a:off x="2838463" y="323185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9"/>
          <p:cNvPicPr>
            <a:picLocks noChangeAspect="1" noChangeArrowheads="1"/>
          </p:cNvPicPr>
          <p:nvPr/>
        </p:nvPicPr>
        <p:blipFill>
          <a:blip r:embed="rId2">
            <a:alphaModFix/>
            <a:extLst>
              <a:ext uri="{28A0092B-C50C-407E-A947-70E740481C1C}">
                <a14:useLocalDpi xmlns:a14="http://schemas.microsoft.com/office/drawing/2010/main"/>
              </a:ext>
            </a:extLst>
          </a:blip>
          <a:srcRect/>
          <a:stretch>
            <a:fillRect/>
          </a:stretch>
        </p:blipFill>
        <p:spPr bwMode="auto">
          <a:xfrm>
            <a:off x="1318692" y="570531"/>
            <a:ext cx="973994" cy="96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47663" y="3152216"/>
            <a:ext cx="901700" cy="901700"/>
          </a:xfrm>
          <a:prstGeom prst="rect">
            <a:avLst/>
          </a:prstGeom>
        </p:spPr>
      </p:pic>
      <p:pic>
        <p:nvPicPr>
          <p:cNvPr id="11" name="Picture 10"/>
          <p:cNvPicPr>
            <a:picLocks noChangeAspect="1"/>
          </p:cNvPicPr>
          <p:nvPr/>
        </p:nvPicPr>
        <p:blipFill>
          <a:blip r:embed="rId4"/>
          <a:stretch>
            <a:fillRect/>
          </a:stretch>
        </p:blipFill>
        <p:spPr>
          <a:xfrm>
            <a:off x="4032479" y="657079"/>
            <a:ext cx="1213260" cy="897162"/>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80548" y="374644"/>
            <a:ext cx="1395188" cy="1395188"/>
          </a:xfrm>
          <a:prstGeom prst="rect">
            <a:avLst/>
          </a:prstGeom>
        </p:spPr>
      </p:pic>
      <p:pic>
        <p:nvPicPr>
          <p:cNvPr id="8" name="Picture 7"/>
          <p:cNvPicPr>
            <a:picLocks noChangeAspect="1"/>
          </p:cNvPicPr>
          <p:nvPr/>
        </p:nvPicPr>
        <p:blipFill>
          <a:blip r:embed="rId6"/>
          <a:stretch>
            <a:fillRect/>
          </a:stretch>
        </p:blipFill>
        <p:spPr>
          <a:xfrm>
            <a:off x="6623236" y="1261832"/>
            <a:ext cx="1905000" cy="321688"/>
          </a:xfrm>
          <a:prstGeom prst="rect">
            <a:avLst/>
          </a:prstGeom>
        </p:spPr>
      </p:pic>
      <p:pic>
        <p:nvPicPr>
          <p:cNvPr id="13" name="Picture 12" descr="Screen Shot 2013-09-15 at 09.25.50.png"/>
          <p:cNvPicPr>
            <a:picLocks noChangeAspect="1"/>
          </p:cNvPicPr>
          <p:nvPr/>
        </p:nvPicPr>
        <p:blipFill rotWithShape="1">
          <a:blip r:embed="rId7" cstate="print">
            <a:extLst>
              <a:ext uri="{28A0092B-C50C-407E-A947-70E740481C1C}">
                <a14:useLocalDpi xmlns:a14="http://schemas.microsoft.com/office/drawing/2010/main"/>
              </a:ext>
            </a:extLst>
          </a:blip>
          <a:srcRect l="3073" r="1523"/>
          <a:stretch/>
        </p:blipFill>
        <p:spPr>
          <a:xfrm>
            <a:off x="658305" y="2396070"/>
            <a:ext cx="1885970" cy="1354666"/>
          </a:xfrm>
          <a:prstGeom prst="rect">
            <a:avLst/>
          </a:prstGeom>
          <a:ln>
            <a:solidFill>
              <a:schemeClr val="accent1"/>
            </a:solidFill>
          </a:ln>
        </p:spPr>
      </p:pic>
      <p:pic>
        <p:nvPicPr>
          <p:cNvPr id="15" name="Picture 14"/>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246601" y="5246072"/>
            <a:ext cx="922867" cy="922867"/>
          </a:xfrm>
          <a:prstGeom prst="rect">
            <a:avLst/>
          </a:prstGeom>
        </p:spPr>
      </p:pic>
      <p:sp>
        <p:nvSpPr>
          <p:cNvPr id="16" name="TextBox 15"/>
          <p:cNvSpPr txBox="1"/>
          <p:nvPr/>
        </p:nvSpPr>
        <p:spPr>
          <a:xfrm>
            <a:off x="3454394" y="237069"/>
            <a:ext cx="1981394" cy="369332"/>
          </a:xfrm>
          <a:prstGeom prst="rect">
            <a:avLst/>
          </a:prstGeom>
          <a:noFill/>
        </p:spPr>
        <p:txBody>
          <a:bodyPr wrap="none" rtlCol="0">
            <a:spAutoFit/>
          </a:bodyPr>
          <a:lstStyle/>
          <a:p>
            <a:r>
              <a:rPr lang="en-US" b="1" dirty="0" smtClean="0"/>
              <a:t>Policy and practice</a:t>
            </a:r>
            <a:endParaRPr lang="en-US" b="1" dirty="0"/>
          </a:p>
        </p:txBody>
      </p:sp>
      <p:pic>
        <p:nvPicPr>
          <p:cNvPr id="3" name="Picture 2" descr="Screen Shot 2013-09-16 at 16.35.15.pn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7286700" y="1689352"/>
            <a:ext cx="1427800" cy="536369"/>
          </a:xfrm>
          <a:prstGeom prst="rect">
            <a:avLst/>
          </a:prstGeom>
        </p:spPr>
      </p:pic>
      <p:pic>
        <p:nvPicPr>
          <p:cNvPr id="5" name="Picture 4" descr="Screen Shot 2013-09-16 at 16.40.41.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01203" y="4595283"/>
            <a:ext cx="1405784" cy="1805533"/>
          </a:xfrm>
          <a:prstGeom prst="rect">
            <a:avLst/>
          </a:prstGeom>
        </p:spPr>
      </p:pic>
      <p:sp>
        <p:nvSpPr>
          <p:cNvPr id="17" name="TextBox 16"/>
          <p:cNvSpPr txBox="1"/>
          <p:nvPr/>
        </p:nvSpPr>
        <p:spPr>
          <a:xfrm>
            <a:off x="6884536" y="475728"/>
            <a:ext cx="797138" cy="369332"/>
          </a:xfrm>
          <a:prstGeom prst="rect">
            <a:avLst/>
          </a:prstGeom>
          <a:noFill/>
        </p:spPr>
        <p:txBody>
          <a:bodyPr wrap="none" rtlCol="0">
            <a:spAutoFit/>
          </a:bodyPr>
          <a:lstStyle/>
          <a:p>
            <a:r>
              <a:rPr lang="en-US" b="1" dirty="0" smtClean="0"/>
              <a:t>Media</a:t>
            </a:r>
            <a:endParaRPr lang="en-US" b="1" dirty="0"/>
          </a:p>
        </p:txBody>
      </p:sp>
      <p:sp>
        <p:nvSpPr>
          <p:cNvPr id="18" name="TextBox 17"/>
          <p:cNvSpPr txBox="1"/>
          <p:nvPr/>
        </p:nvSpPr>
        <p:spPr>
          <a:xfrm>
            <a:off x="1031182" y="4077216"/>
            <a:ext cx="1176186" cy="369332"/>
          </a:xfrm>
          <a:prstGeom prst="rect">
            <a:avLst/>
          </a:prstGeom>
          <a:noFill/>
        </p:spPr>
        <p:txBody>
          <a:bodyPr wrap="none" rtlCol="0">
            <a:spAutoFit/>
          </a:bodyPr>
          <a:lstStyle/>
          <a:p>
            <a:r>
              <a:rPr lang="en-US" b="1" dirty="0" smtClean="0"/>
              <a:t>Textbooks</a:t>
            </a:r>
            <a:endParaRPr lang="en-US" b="1" dirty="0"/>
          </a:p>
        </p:txBody>
      </p:sp>
      <p:sp>
        <p:nvSpPr>
          <p:cNvPr id="19" name="TextBox 18"/>
          <p:cNvSpPr txBox="1"/>
          <p:nvPr/>
        </p:nvSpPr>
        <p:spPr>
          <a:xfrm>
            <a:off x="496482" y="1889470"/>
            <a:ext cx="767044" cy="369332"/>
          </a:xfrm>
          <a:prstGeom prst="rect">
            <a:avLst/>
          </a:prstGeom>
          <a:noFill/>
        </p:spPr>
        <p:txBody>
          <a:bodyPr wrap="none" rtlCol="0">
            <a:spAutoFit/>
          </a:bodyPr>
          <a:lstStyle/>
          <a:p>
            <a:r>
              <a:rPr lang="en-US" b="1" dirty="0" smtClean="0"/>
              <a:t>Usage</a:t>
            </a:r>
            <a:endParaRPr lang="en-US" b="1" dirty="0"/>
          </a:p>
        </p:txBody>
      </p:sp>
      <p:sp>
        <p:nvSpPr>
          <p:cNvPr id="20" name="TextBox 19"/>
          <p:cNvSpPr txBox="1"/>
          <p:nvPr/>
        </p:nvSpPr>
        <p:spPr>
          <a:xfrm>
            <a:off x="1049850" y="170934"/>
            <a:ext cx="1032705" cy="369332"/>
          </a:xfrm>
          <a:prstGeom prst="rect">
            <a:avLst/>
          </a:prstGeom>
          <a:noFill/>
        </p:spPr>
        <p:txBody>
          <a:bodyPr wrap="none" rtlCol="0">
            <a:spAutoFit/>
          </a:bodyPr>
          <a:lstStyle/>
          <a:p>
            <a:r>
              <a:rPr lang="en-US" b="1" dirty="0" smtClean="0"/>
              <a:t>Citations</a:t>
            </a:r>
            <a:endParaRPr lang="en-US" b="1" dirty="0"/>
          </a:p>
        </p:txBody>
      </p:sp>
      <p:sp>
        <p:nvSpPr>
          <p:cNvPr id="22" name="TextBox 21"/>
          <p:cNvSpPr txBox="1"/>
          <p:nvPr/>
        </p:nvSpPr>
        <p:spPr>
          <a:xfrm>
            <a:off x="6533922" y="4750772"/>
            <a:ext cx="2146742" cy="369332"/>
          </a:xfrm>
          <a:prstGeom prst="rect">
            <a:avLst/>
          </a:prstGeom>
          <a:noFill/>
        </p:spPr>
        <p:txBody>
          <a:bodyPr wrap="none" rtlCol="0">
            <a:spAutoFit/>
          </a:bodyPr>
          <a:lstStyle/>
          <a:p>
            <a:r>
              <a:rPr lang="en-US" b="1" dirty="0" smtClean="0"/>
              <a:t>Reference managers</a:t>
            </a:r>
            <a:endParaRPr lang="en-US" b="1" dirty="0"/>
          </a:p>
        </p:txBody>
      </p:sp>
      <p:sp>
        <p:nvSpPr>
          <p:cNvPr id="23" name="TextBox 22"/>
          <p:cNvSpPr txBox="1"/>
          <p:nvPr/>
        </p:nvSpPr>
        <p:spPr>
          <a:xfrm>
            <a:off x="7247663" y="2782884"/>
            <a:ext cx="877389" cy="369332"/>
          </a:xfrm>
          <a:prstGeom prst="rect">
            <a:avLst/>
          </a:prstGeom>
          <a:noFill/>
        </p:spPr>
        <p:txBody>
          <a:bodyPr wrap="none" rtlCol="0">
            <a:spAutoFit/>
          </a:bodyPr>
          <a:lstStyle/>
          <a:p>
            <a:r>
              <a:rPr lang="en-US" b="1" dirty="0" smtClean="0"/>
              <a:t>Twitter</a:t>
            </a:r>
            <a:endParaRPr lang="en-US" b="1" dirty="0"/>
          </a:p>
        </p:txBody>
      </p:sp>
      <p:pic>
        <p:nvPicPr>
          <p:cNvPr id="9" name="Picture 8"/>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823881" y="5542927"/>
            <a:ext cx="1630456" cy="1108710"/>
          </a:xfrm>
          <a:prstGeom prst="rect">
            <a:avLst/>
          </a:prstGeom>
        </p:spPr>
      </p:pic>
      <p:sp>
        <p:nvSpPr>
          <p:cNvPr id="24" name="TextBox 23"/>
          <p:cNvSpPr txBox="1"/>
          <p:nvPr/>
        </p:nvSpPr>
        <p:spPr>
          <a:xfrm>
            <a:off x="3925877" y="5207462"/>
            <a:ext cx="1152629" cy="369332"/>
          </a:xfrm>
          <a:prstGeom prst="rect">
            <a:avLst/>
          </a:prstGeom>
          <a:noFill/>
        </p:spPr>
        <p:txBody>
          <a:bodyPr wrap="none" rtlCol="0">
            <a:spAutoFit/>
          </a:bodyPr>
          <a:lstStyle/>
          <a:p>
            <a:r>
              <a:rPr lang="en-US" b="1" dirty="0" smtClean="0"/>
              <a:t>Wikipedia</a:t>
            </a:r>
            <a:endParaRPr lang="en-US" b="1" dirty="0"/>
          </a:p>
        </p:txBody>
      </p:sp>
      <p:cxnSp>
        <p:nvCxnSpPr>
          <p:cNvPr id="26" name="Straight Arrow Connector 25"/>
          <p:cNvCxnSpPr/>
          <p:nvPr/>
        </p:nvCxnSpPr>
        <p:spPr>
          <a:xfrm flipV="1">
            <a:off x="5947044" y="1938773"/>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H="1" flipV="1">
            <a:off x="2868129" y="1982296"/>
            <a:ext cx="516441" cy="23656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 name="Picture 1" descr="Screen Shot 2014-11-30 at 14.47.41.png"/>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3742091" y="2419620"/>
            <a:ext cx="1765761" cy="2120806"/>
          </a:xfrm>
          <a:prstGeom prst="rect">
            <a:avLst/>
          </a:prstGeom>
        </p:spPr>
      </p:pic>
    </p:spTree>
    <p:extLst>
      <p:ext uri="{BB962C8B-B14F-4D97-AF65-F5344CB8AC3E}">
        <p14:creationId xmlns:p14="http://schemas.microsoft.com/office/powerpoint/2010/main" val="195363493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3-10-19 at 15.37.1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050" y="0"/>
            <a:ext cx="7964466" cy="6858000"/>
          </a:xfrm>
          <a:prstGeom prst="rect">
            <a:avLst/>
          </a:prstGeom>
        </p:spPr>
      </p:pic>
      <p:pic>
        <p:nvPicPr>
          <p:cNvPr id="4" name="Picture 3" descr="Screen Shot 2013-10-19 at 15.38.16.png"/>
          <p:cNvPicPr>
            <a:picLocks noChangeAspect="1"/>
          </p:cNvPicPr>
          <p:nvPr/>
        </p:nvPicPr>
        <p:blipFill rotWithShape="1">
          <a:blip r:embed="rId3" cstate="print">
            <a:extLst>
              <a:ext uri="{28A0092B-C50C-407E-A947-70E740481C1C}">
                <a14:useLocalDpi xmlns:a14="http://schemas.microsoft.com/office/drawing/2010/main"/>
              </a:ext>
            </a:extLst>
          </a:blip>
          <a:srcRect r="4412"/>
          <a:stretch/>
        </p:blipFill>
        <p:spPr>
          <a:xfrm>
            <a:off x="3403600" y="476250"/>
            <a:ext cx="5375275" cy="6858000"/>
          </a:xfrm>
          <a:prstGeom prst="rect">
            <a:avLst/>
          </a:prstGeom>
          <a:ln>
            <a:solidFill>
              <a:schemeClr val="bg1">
                <a:lumMod val="50000"/>
              </a:schemeClr>
            </a:solidFill>
          </a:ln>
        </p:spPr>
      </p:pic>
    </p:spTree>
    <p:extLst>
      <p:ext uri="{BB962C8B-B14F-4D97-AF65-F5344CB8AC3E}">
        <p14:creationId xmlns:p14="http://schemas.microsoft.com/office/powerpoint/2010/main" val="19847214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45075" y="1029049"/>
            <a:ext cx="7518400" cy="853998"/>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Metrics service providers</a:t>
            </a:r>
            <a:endParaRPr lang="en-GB" sz="32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impactstory-logo.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94249" y="4781803"/>
            <a:ext cx="4175125" cy="768223"/>
          </a:xfrm>
          <a:prstGeom prst="rect">
            <a:avLst/>
          </a:prstGeom>
        </p:spPr>
      </p:pic>
      <p:pic>
        <p:nvPicPr>
          <p:cNvPr id="7" name="Picture 6" descr="PLOS_ALMs.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2750" y="2814116"/>
            <a:ext cx="4381500" cy="931069"/>
          </a:xfrm>
          <a:prstGeom prst="rect">
            <a:avLst/>
          </a:prstGeom>
        </p:spPr>
      </p:pic>
      <p:pic>
        <p:nvPicPr>
          <p:cNvPr id="8" name="Picture 7" descr="tumblr_static_plumanalytics.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01025" y="2816224"/>
            <a:ext cx="3351391" cy="1508126"/>
          </a:xfrm>
          <a:prstGeom prst="rect">
            <a:avLst/>
          </a:prstGeom>
        </p:spPr>
      </p:pic>
      <p:pic>
        <p:nvPicPr>
          <p:cNvPr id="9" name="Picture 8" descr="altmetric_logo_600px.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2750" y="4324350"/>
            <a:ext cx="3434367" cy="1219200"/>
          </a:xfrm>
          <a:prstGeom prst="rect">
            <a:avLst/>
          </a:prstGeom>
        </p:spPr>
      </p:pic>
    </p:spTree>
    <p:extLst>
      <p:ext uri="{BB962C8B-B14F-4D97-AF65-F5344CB8AC3E}">
        <p14:creationId xmlns:p14="http://schemas.microsoft.com/office/powerpoint/2010/main" val="41977499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180157078_d61855ba73_b.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11708"/>
            <a:ext cx="9143999" cy="6869708"/>
          </a:xfrm>
          <a:prstGeom prst="rect">
            <a:avLst/>
          </a:prstGeom>
        </p:spPr>
      </p:pic>
      <p:sp>
        <p:nvSpPr>
          <p:cNvPr id="3" name="Rectangle 2"/>
          <p:cNvSpPr/>
          <p:nvPr/>
        </p:nvSpPr>
        <p:spPr>
          <a:xfrm>
            <a:off x="-696" y="-183445"/>
            <a:ext cx="9144000" cy="3711223"/>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02361" y="6335280"/>
            <a:ext cx="2443284" cy="369332"/>
          </a:xfrm>
          <a:prstGeom prst="rect">
            <a:avLst/>
          </a:prstGeom>
        </p:spPr>
        <p:txBody>
          <a:bodyPr wrap="none">
            <a:spAutoFit/>
          </a:bodyPr>
          <a:lstStyle/>
          <a:p>
            <a:r>
              <a:rPr lang="en-US" dirty="0">
                <a:solidFill>
                  <a:schemeClr val="bg1"/>
                </a:solidFill>
              </a:rPr>
              <a:t>https://</a:t>
            </a:r>
            <a:r>
              <a:rPr lang="en-US" dirty="0" err="1">
                <a:solidFill>
                  <a:schemeClr val="bg1"/>
                </a:solidFill>
              </a:rPr>
              <a:t>flic.kr</a:t>
            </a:r>
            <a:r>
              <a:rPr lang="en-US" dirty="0">
                <a:solidFill>
                  <a:schemeClr val="bg1"/>
                </a:solidFill>
              </a:rPr>
              <a:t>/p/aq7Voo</a:t>
            </a:r>
          </a:p>
        </p:txBody>
      </p:sp>
      <p:sp>
        <p:nvSpPr>
          <p:cNvPr id="7" name="Rectangle 6"/>
          <p:cNvSpPr/>
          <p:nvPr/>
        </p:nvSpPr>
        <p:spPr>
          <a:xfrm>
            <a:off x="0" y="3556002"/>
            <a:ext cx="9144000" cy="3301998"/>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45645" y="6335280"/>
            <a:ext cx="1374107" cy="369332"/>
          </a:xfrm>
          <a:prstGeom prst="rect">
            <a:avLst/>
          </a:prstGeom>
        </p:spPr>
        <p:txBody>
          <a:bodyPr wrap="none">
            <a:spAutoFit/>
          </a:bodyPr>
          <a:lstStyle/>
          <a:p>
            <a:r>
              <a:rPr lang="pl-PL" dirty="0">
                <a:solidFill>
                  <a:srgbClr val="FFFFFF"/>
                </a:solidFill>
              </a:rPr>
              <a:t>CC BY-</a:t>
            </a:r>
            <a:r>
              <a:rPr lang="pl-PL" dirty="0" smtClean="0">
                <a:solidFill>
                  <a:srgbClr val="FFFFFF"/>
                </a:solidFill>
              </a:rPr>
              <a:t>NC-SA</a:t>
            </a:r>
            <a:endParaRPr lang="en-US" dirty="0">
              <a:solidFill>
                <a:srgbClr val="FFFFFF"/>
              </a:solidFill>
            </a:endParaRPr>
          </a:p>
        </p:txBody>
      </p:sp>
    </p:spTree>
    <p:extLst>
      <p:ext uri="{BB962C8B-B14F-4D97-AF65-F5344CB8AC3E}">
        <p14:creationId xmlns:p14="http://schemas.microsoft.com/office/powerpoint/2010/main" val="15735003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3200"/>
                                        <p:tgtEl>
                                          <p:spTgt spid="3"/>
                                        </p:tgtEl>
                                      </p:cBhvr>
                                    </p:animEffect>
                                    <p:set>
                                      <p:cBhvr>
                                        <p:cTn id="7" dur="1" fill="hold">
                                          <p:stCondLst>
                                            <p:cond delay="3199"/>
                                          </p:stCondLst>
                                        </p:cTn>
                                        <p:tgtEl>
                                          <p:spTgt spid="3"/>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3200"/>
                                        <p:tgtEl>
                                          <p:spTgt spid="7"/>
                                        </p:tgtEl>
                                      </p:cBhvr>
                                    </p:animEffect>
                                    <p:set>
                                      <p:cBhvr>
                                        <p:cTn id="10" dur="1" fill="hold">
                                          <p:stCondLst>
                                            <p:cond delay="31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duotone>
              <a:schemeClr val="bg2">
                <a:shade val="45000"/>
                <a:satMod val="135000"/>
              </a:schemeClr>
              <a:prstClr val="white"/>
            </a:duotone>
          </a:blip>
          <a:stretch>
            <a:fillRect/>
          </a:stretch>
        </p:blipFill>
        <p:spPr>
          <a:xfrm>
            <a:off x="-155130" y="-11112"/>
            <a:ext cx="9454260" cy="6869112"/>
          </a:xfrm>
          <a:prstGeom prst="rect">
            <a:avLst/>
          </a:prstGeom>
        </p:spPr>
      </p:pic>
      <p:sp>
        <p:nvSpPr>
          <p:cNvPr id="9" name="Content Placeholder 2"/>
          <p:cNvSpPr txBox="1">
            <a:spLocks/>
          </p:cNvSpPr>
          <p:nvPr/>
        </p:nvSpPr>
        <p:spPr>
          <a:xfrm>
            <a:off x="2518812" y="2984502"/>
            <a:ext cx="4940300" cy="3162300"/>
          </a:xfrm>
          <a:prstGeom prst="rect">
            <a:avLst/>
          </a:prstGeom>
        </p:spPr>
        <p:txBody>
          <a:bodyPr>
            <a:noAutofit/>
          </a:bodyPr>
          <a:lstStyle>
            <a:lvl1pPr marL="342900" indent="-3429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1800" b="0" i="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1600" b="0" i="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400" b="0" i="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400" b="0" i="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b="1" dirty="0">
                <a:solidFill>
                  <a:schemeClr val="tx1"/>
                </a:solidFill>
              </a:rPr>
              <a:t>R</a:t>
            </a:r>
            <a:r>
              <a:rPr lang="en-GB" sz="2400" b="1" dirty="0" smtClean="0">
                <a:solidFill>
                  <a:schemeClr val="tx1"/>
                </a:solidFill>
              </a:rPr>
              <a:t>ecommendations for publishers, funders, institutions, metrics suppliers, and researchers</a:t>
            </a:r>
            <a:endParaRPr lang="en-GB" sz="2200" b="1" dirty="0" smtClean="0">
              <a:solidFill>
                <a:schemeClr val="tx1"/>
              </a:solidFill>
            </a:endParaRPr>
          </a:p>
          <a:p>
            <a:r>
              <a:rPr lang="en-GB" sz="2400" b="1" dirty="0" smtClean="0">
                <a:solidFill>
                  <a:schemeClr val="tx1"/>
                </a:solidFill>
              </a:rPr>
              <a:t>&gt;12,000 signatories</a:t>
            </a:r>
          </a:p>
          <a:p>
            <a:r>
              <a:rPr lang="en-GB" sz="2400" b="1" dirty="0">
                <a:solidFill>
                  <a:schemeClr val="tx1"/>
                </a:solidFill>
              </a:rPr>
              <a:t>http://</a:t>
            </a:r>
            <a:r>
              <a:rPr lang="en-GB" sz="2400" b="1" dirty="0" err="1">
                <a:solidFill>
                  <a:schemeClr val="tx1"/>
                </a:solidFill>
              </a:rPr>
              <a:t>www.ascb.org</a:t>
            </a:r>
            <a:r>
              <a:rPr lang="en-GB" sz="2400" b="1" dirty="0">
                <a:solidFill>
                  <a:schemeClr val="tx1"/>
                </a:solidFill>
              </a:rPr>
              <a:t>/</a:t>
            </a:r>
            <a:r>
              <a:rPr lang="en-GB" sz="2400" b="1" dirty="0" err="1">
                <a:solidFill>
                  <a:schemeClr val="tx1"/>
                </a:solidFill>
              </a:rPr>
              <a:t>dora</a:t>
            </a:r>
            <a:r>
              <a:rPr lang="en-GB" sz="2400" b="1" dirty="0">
                <a:solidFill>
                  <a:schemeClr val="tx1"/>
                </a:solidFill>
              </a:rPr>
              <a:t>/</a:t>
            </a:r>
            <a:endParaRPr lang="en-GB" sz="2400" b="1" dirty="0" smtClean="0">
              <a:solidFill>
                <a:schemeClr val="tx1"/>
              </a:solidFill>
            </a:endParaRPr>
          </a:p>
          <a:p>
            <a:endParaRPr lang="en-GB" sz="2400" b="1" dirty="0" smtClean="0"/>
          </a:p>
          <a:p>
            <a:endParaRPr lang="en-GB" sz="2400" b="1" dirty="0" smtClean="0"/>
          </a:p>
        </p:txBody>
      </p:sp>
      <p:sp>
        <p:nvSpPr>
          <p:cNvPr id="5" name="Rectangle 4"/>
          <p:cNvSpPr/>
          <p:nvPr/>
        </p:nvSpPr>
        <p:spPr>
          <a:xfrm>
            <a:off x="-15313" y="6465147"/>
            <a:ext cx="8261851" cy="369332"/>
          </a:xfrm>
          <a:prstGeom prst="rect">
            <a:avLst/>
          </a:prstGeom>
        </p:spPr>
        <p:txBody>
          <a:bodyPr wrap="square">
            <a:spAutoFit/>
          </a:bodyPr>
          <a:lstStyle/>
          <a:p>
            <a:r>
              <a:rPr lang="pl-PL" dirty="0"/>
              <a:t>http://www.flickr.com/photos/24736216@N07/7758828268</a:t>
            </a:r>
            <a:r>
              <a:rPr lang="pl-PL" dirty="0" smtClean="0"/>
              <a:t>/    (CC BY-NC)</a:t>
            </a:r>
            <a:endParaRPr lang="en-US" dirty="0"/>
          </a:p>
        </p:txBody>
      </p:sp>
      <p:pic>
        <p:nvPicPr>
          <p:cNvPr id="7" name="Picture 6" descr="DORA-Logo.tif"/>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14867" y="317500"/>
            <a:ext cx="4648200" cy="2173112"/>
          </a:xfrm>
          <a:prstGeom prst="rect">
            <a:avLst/>
          </a:prstGeom>
        </p:spPr>
      </p:pic>
    </p:spTree>
    <p:extLst>
      <p:ext uri="{BB962C8B-B14F-4D97-AF65-F5344CB8AC3E}">
        <p14:creationId xmlns:p14="http://schemas.microsoft.com/office/powerpoint/2010/main" val="20601676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266780"/>
            <a:ext cx="6578964" cy="3539431"/>
          </a:xfrm>
          <a:prstGeom prst="rect">
            <a:avLst/>
          </a:prstGeom>
        </p:spPr>
        <p:txBody>
          <a:bodyPr wrap="square">
            <a:spAutoFit/>
          </a:bodyPr>
          <a:lstStyle/>
          <a:p>
            <a:pPr marL="457200" lvl="0" indent="-457200">
              <a:buFont typeface="Arial"/>
              <a:buChar char="•"/>
            </a:pPr>
            <a:r>
              <a:rPr lang="en-GB" sz="2800" dirty="0" smtClean="0"/>
              <a:t>eliminate </a:t>
            </a:r>
            <a:r>
              <a:rPr lang="en-GB" sz="2800" dirty="0"/>
              <a:t>the use of </a:t>
            </a:r>
            <a:r>
              <a:rPr lang="en-GB" sz="2800" dirty="0" smtClean="0"/>
              <a:t>impact factors in decisions about funding and careers</a:t>
            </a:r>
            <a:endParaRPr lang="en-GB" sz="2800" dirty="0"/>
          </a:p>
          <a:p>
            <a:pPr marL="457200" lvl="0" indent="-457200">
              <a:buFont typeface="Arial"/>
              <a:buChar char="•"/>
            </a:pPr>
            <a:r>
              <a:rPr lang="en-GB" sz="2800" dirty="0" smtClean="0"/>
              <a:t>opportunities </a:t>
            </a:r>
            <a:r>
              <a:rPr lang="en-GB" sz="2800" dirty="0"/>
              <a:t>provided by online publication (such as </a:t>
            </a:r>
            <a:r>
              <a:rPr lang="en-GB" sz="2800" dirty="0" smtClean="0"/>
              <a:t>new </a:t>
            </a:r>
            <a:r>
              <a:rPr lang="en-GB" sz="2800" dirty="0"/>
              <a:t>indicators of significance and impact</a:t>
            </a:r>
            <a:r>
              <a:rPr lang="en-GB" sz="2800" dirty="0" smtClean="0"/>
              <a:t>)</a:t>
            </a:r>
          </a:p>
          <a:p>
            <a:pPr marL="457200" indent="-457200">
              <a:buFont typeface="Arial"/>
              <a:buChar char="•"/>
            </a:pPr>
            <a:r>
              <a:rPr lang="en-GB" sz="2800" dirty="0"/>
              <a:t>assess research on its own merits </a:t>
            </a:r>
          </a:p>
          <a:p>
            <a:endParaRPr lang="en-US" sz="2800" dirty="0" smtClean="0"/>
          </a:p>
          <a:p>
            <a:endParaRPr lang="en-US" sz="2800" dirty="0"/>
          </a:p>
        </p:txBody>
      </p:sp>
      <p:sp>
        <p:nvSpPr>
          <p:cNvPr id="6" name="Title 1"/>
          <p:cNvSpPr txBox="1">
            <a:spLocks/>
          </p:cNvSpPr>
          <p:nvPr/>
        </p:nvSpPr>
        <p:spPr>
          <a:xfrm>
            <a:off x="745075" y="1029049"/>
            <a:ext cx="7518400" cy="853998"/>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Three themes</a:t>
            </a:r>
            <a:endParaRPr lang="en-GB" sz="32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605600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4395" y="1613771"/>
            <a:ext cx="7370130" cy="2558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27628" y="4187870"/>
            <a:ext cx="5884253" cy="1901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259456" y="548681"/>
            <a:ext cx="84248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78145" tIns="39072" rIns="78145" bIns="39072" numCol="1" anchor="t" anchorCtr="0" compatLnSpc="1">
            <a:prstTxWarp prst="textNoShape">
              <a:avLst/>
            </a:prstTxWarp>
          </a:bodyPr>
          <a:lstStyle>
            <a:lvl1pPr algn="l" rtl="0" eaLnBrk="1" fontAlgn="base" hangingPunct="1">
              <a:spcBef>
                <a:spcPct val="0"/>
              </a:spcBef>
              <a:spcAft>
                <a:spcPct val="0"/>
              </a:spcAft>
              <a:defRPr sz="3600">
                <a:solidFill>
                  <a:srgbClr val="00B9BE"/>
                </a:solidFill>
                <a:latin typeface="+mn-lt"/>
                <a:ea typeface="+mj-ea"/>
                <a:cs typeface="+mj-cs"/>
              </a:defRPr>
            </a:lvl1pPr>
            <a:lvl2pPr algn="l" rtl="0" eaLnBrk="1" fontAlgn="base" hangingPunct="1">
              <a:spcBef>
                <a:spcPct val="0"/>
              </a:spcBef>
              <a:spcAft>
                <a:spcPct val="0"/>
              </a:spcAft>
              <a:defRPr sz="3600">
                <a:solidFill>
                  <a:srgbClr val="8C5FA5"/>
                </a:solidFill>
                <a:latin typeface="Times New Roman" pitchFamily="18" charset="0"/>
                <a:ea typeface="ＭＳ Ｐゴシック" charset="-128"/>
              </a:defRPr>
            </a:lvl2pPr>
            <a:lvl3pPr algn="l" rtl="0" eaLnBrk="1" fontAlgn="base" hangingPunct="1">
              <a:spcBef>
                <a:spcPct val="0"/>
              </a:spcBef>
              <a:spcAft>
                <a:spcPct val="0"/>
              </a:spcAft>
              <a:defRPr sz="3600">
                <a:solidFill>
                  <a:srgbClr val="8C5FA5"/>
                </a:solidFill>
                <a:latin typeface="Times New Roman" pitchFamily="18" charset="0"/>
                <a:ea typeface="ＭＳ Ｐゴシック" charset="-128"/>
              </a:defRPr>
            </a:lvl3pPr>
            <a:lvl4pPr algn="l" rtl="0" eaLnBrk="1" fontAlgn="base" hangingPunct="1">
              <a:spcBef>
                <a:spcPct val="0"/>
              </a:spcBef>
              <a:spcAft>
                <a:spcPct val="0"/>
              </a:spcAft>
              <a:defRPr sz="3600">
                <a:solidFill>
                  <a:srgbClr val="8C5FA5"/>
                </a:solidFill>
                <a:latin typeface="Times New Roman" pitchFamily="18" charset="0"/>
                <a:ea typeface="ＭＳ Ｐゴシック" charset="-128"/>
              </a:defRPr>
            </a:lvl4pPr>
            <a:lvl5pPr algn="l" rtl="0" eaLnBrk="1" fontAlgn="base" hangingPunct="1">
              <a:spcBef>
                <a:spcPct val="0"/>
              </a:spcBef>
              <a:spcAft>
                <a:spcPct val="0"/>
              </a:spcAft>
              <a:defRPr sz="3600">
                <a:solidFill>
                  <a:srgbClr val="8C5FA5"/>
                </a:solidFill>
                <a:latin typeface="Times New Roman" pitchFamily="18" charset="0"/>
                <a:ea typeface="ＭＳ Ｐゴシック" charset="-128"/>
              </a:defRPr>
            </a:lvl5pPr>
            <a:lvl6pPr marL="457200" algn="l" rtl="0" eaLnBrk="1" fontAlgn="base" hangingPunct="1">
              <a:spcBef>
                <a:spcPct val="0"/>
              </a:spcBef>
              <a:spcAft>
                <a:spcPct val="0"/>
              </a:spcAft>
              <a:defRPr sz="3600">
                <a:solidFill>
                  <a:srgbClr val="8C5FA5"/>
                </a:solidFill>
                <a:latin typeface="Times New Roman" pitchFamily="18" charset="0"/>
                <a:ea typeface="ＭＳ Ｐゴシック" charset="-128"/>
              </a:defRPr>
            </a:lvl6pPr>
            <a:lvl7pPr marL="914400" algn="l" rtl="0" eaLnBrk="1" fontAlgn="base" hangingPunct="1">
              <a:spcBef>
                <a:spcPct val="0"/>
              </a:spcBef>
              <a:spcAft>
                <a:spcPct val="0"/>
              </a:spcAft>
              <a:defRPr sz="3600">
                <a:solidFill>
                  <a:srgbClr val="8C5FA5"/>
                </a:solidFill>
                <a:latin typeface="Times New Roman" pitchFamily="18" charset="0"/>
                <a:ea typeface="ＭＳ Ｐゴシック" charset="-128"/>
              </a:defRPr>
            </a:lvl7pPr>
            <a:lvl8pPr marL="1371600" algn="l" rtl="0" eaLnBrk="1" fontAlgn="base" hangingPunct="1">
              <a:spcBef>
                <a:spcPct val="0"/>
              </a:spcBef>
              <a:spcAft>
                <a:spcPct val="0"/>
              </a:spcAft>
              <a:defRPr sz="3600">
                <a:solidFill>
                  <a:srgbClr val="8C5FA5"/>
                </a:solidFill>
                <a:latin typeface="Times New Roman" pitchFamily="18" charset="0"/>
                <a:ea typeface="ＭＳ Ｐゴシック" charset="-128"/>
              </a:defRPr>
            </a:lvl8pPr>
            <a:lvl9pPr marL="1828800" algn="l" rtl="0" eaLnBrk="1" fontAlgn="base" hangingPunct="1">
              <a:spcBef>
                <a:spcPct val="0"/>
              </a:spcBef>
              <a:spcAft>
                <a:spcPct val="0"/>
              </a:spcAft>
              <a:defRPr sz="3600">
                <a:solidFill>
                  <a:srgbClr val="8C5FA5"/>
                </a:solidFill>
                <a:latin typeface="Times New Roman" pitchFamily="18" charset="0"/>
                <a:ea typeface="ＭＳ Ｐゴシック" charset="-128"/>
              </a:defRPr>
            </a:lvl9pPr>
          </a:lstStyle>
          <a:p>
            <a:pPr>
              <a:defRPr/>
            </a:pPr>
            <a:r>
              <a:rPr lang="en-GB" b="1" kern="0" dirty="0">
                <a:solidFill>
                  <a:srgbClr val="7030A0"/>
                </a:solidFill>
                <a:latin typeface="Calibri" pitchFamily="34" charset="0"/>
                <a:ea typeface="ＭＳ Ｐゴシック"/>
                <a:cs typeface="ＭＳ Ｐゴシック"/>
              </a:rPr>
              <a:t>Current use of altmetrics at Wellcome</a:t>
            </a:r>
          </a:p>
          <a:p>
            <a:pPr>
              <a:defRPr/>
            </a:pPr>
            <a:r>
              <a:rPr lang="en-GB" sz="2400" b="1" kern="0" dirty="0">
                <a:solidFill>
                  <a:schemeClr val="tx2">
                    <a:lumMod val="75000"/>
                  </a:schemeClr>
                </a:solidFill>
                <a:latin typeface="Calibri" pitchFamily="34" charset="0"/>
                <a:ea typeface="ＭＳ Ｐゴシック"/>
                <a:cs typeface="ＭＳ Ｐゴシック"/>
              </a:rPr>
              <a:t>Engagement/Influence beyond citations</a:t>
            </a:r>
            <a:endParaRPr lang="en-US" sz="2400" b="1" kern="0" dirty="0">
              <a:solidFill>
                <a:schemeClr val="tx2">
                  <a:lumMod val="75000"/>
                </a:schemeClr>
              </a:solidFill>
              <a:latin typeface="Calibri" pitchFamily="34" charset="0"/>
              <a:ea typeface="ＭＳ Ｐゴシック"/>
              <a:cs typeface="ＭＳ Ｐゴシック"/>
            </a:endParaRPr>
          </a:p>
        </p:txBody>
      </p:sp>
      <p:pic>
        <p:nvPicPr>
          <p:cNvPr id="7" name="Picture 6" descr="WE_logotype_black"/>
          <p:cNvPicPr>
            <a:picLocks noChangeAspect="1" noChangeArrowheads="1"/>
          </p:cNvPicPr>
          <p:nvPr/>
        </p:nvPicPr>
        <p:blipFill>
          <a:blip r:embed="rId5" cstate="print">
            <a:lum bright="14000"/>
            <a:extLst>
              <a:ext uri="{28A0092B-C50C-407E-A947-70E740481C1C}">
                <a14:useLocalDpi xmlns:a14="http://schemas.microsoft.com/office/drawing/2010/main"/>
              </a:ext>
            </a:extLst>
          </a:blip>
          <a:srcRect/>
          <a:stretch>
            <a:fillRect/>
          </a:stretch>
        </p:blipFill>
        <p:spPr bwMode="auto">
          <a:xfrm>
            <a:off x="705643"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96041"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1428495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8"/>
          <p:cNvSpPr txBox="1">
            <a:spLocks noChangeArrowheads="1"/>
          </p:cNvSpPr>
          <p:nvPr/>
        </p:nvSpPr>
        <p:spPr bwMode="auto">
          <a:xfrm>
            <a:off x="6912903" y="1100306"/>
            <a:ext cx="2195702" cy="376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9" tIns="45714" rIns="91429" bIns="45714" numCol="1" anchor="t" anchorCtr="0" compatLnSpc="1">
            <a:prstTxWarp prst="textNoShape">
              <a:avLst/>
            </a:prstTxWarp>
          </a:bodyPr>
          <a:lstStyle>
            <a:lvl1pPr algn="l" rtl="0" eaLnBrk="1" fontAlgn="base" hangingPunct="1">
              <a:spcBef>
                <a:spcPct val="20000"/>
              </a:spcBef>
              <a:spcAft>
                <a:spcPct val="0"/>
              </a:spcAft>
              <a:defRPr sz="2400">
                <a:solidFill>
                  <a:srgbClr val="D2D2D2"/>
                </a:solidFill>
                <a:latin typeface="+mn-lt"/>
                <a:ea typeface="+mn-ea"/>
                <a:cs typeface="+mn-cs"/>
              </a:defRPr>
            </a:lvl1pPr>
            <a:lvl2pPr marL="361950" indent="-182563" algn="l" rtl="0" eaLnBrk="1" fontAlgn="base" hangingPunct="1">
              <a:spcBef>
                <a:spcPct val="20000"/>
              </a:spcBef>
              <a:spcAft>
                <a:spcPct val="0"/>
              </a:spcAft>
              <a:buClr>
                <a:srgbClr val="00B9BE"/>
              </a:buClr>
              <a:buSzPct val="130000"/>
              <a:buChar char="•"/>
              <a:defRPr sz="2400">
                <a:solidFill>
                  <a:srgbClr val="D2D2D2"/>
                </a:solidFill>
                <a:latin typeface="+mn-lt"/>
                <a:ea typeface="+mn-ea"/>
              </a:defRPr>
            </a:lvl2pPr>
            <a:lvl3pPr marL="712788" indent="-169863" algn="l" rtl="0" eaLnBrk="1" fontAlgn="base" hangingPunct="1">
              <a:spcBef>
                <a:spcPct val="20000"/>
              </a:spcBef>
              <a:spcAft>
                <a:spcPct val="0"/>
              </a:spcAft>
              <a:buClr>
                <a:srgbClr val="00B9BE"/>
              </a:buClr>
              <a:buSzPct val="130000"/>
              <a:buChar char="•"/>
              <a:defRPr sz="2400">
                <a:solidFill>
                  <a:srgbClr val="D2D2D2"/>
                </a:solidFill>
                <a:latin typeface="+mn-lt"/>
                <a:ea typeface="+mn-ea"/>
              </a:defRPr>
            </a:lvl3pPr>
            <a:lvl4pPr marL="1073150" indent="-179388" algn="l" rtl="0" eaLnBrk="1" fontAlgn="base" hangingPunct="1">
              <a:spcBef>
                <a:spcPct val="20000"/>
              </a:spcBef>
              <a:spcAft>
                <a:spcPct val="0"/>
              </a:spcAft>
              <a:buClr>
                <a:srgbClr val="00B9BE"/>
              </a:buClr>
              <a:buSzPct val="130000"/>
              <a:buChar char="•"/>
              <a:defRPr sz="2400">
                <a:solidFill>
                  <a:srgbClr val="D2D2D2"/>
                </a:solidFill>
                <a:latin typeface="+mn-lt"/>
                <a:ea typeface="+mn-ea"/>
              </a:defRPr>
            </a:lvl4pPr>
            <a:lvl5pPr marL="1435100" indent="-180975" algn="l" rtl="0" eaLnBrk="1" fontAlgn="base" hangingPunct="1">
              <a:spcBef>
                <a:spcPct val="20000"/>
              </a:spcBef>
              <a:spcAft>
                <a:spcPct val="0"/>
              </a:spcAft>
              <a:buClr>
                <a:srgbClr val="00B9BE"/>
              </a:buClr>
              <a:buSzPct val="130000"/>
              <a:buChar char="•"/>
              <a:defRPr sz="2400">
                <a:solidFill>
                  <a:srgbClr val="D2D2D2"/>
                </a:solidFill>
                <a:latin typeface="+mn-lt"/>
                <a:ea typeface="+mn-ea"/>
              </a:defRPr>
            </a:lvl5pPr>
            <a:lvl6pPr marL="1892300" indent="-180975" algn="l" rtl="0" eaLnBrk="1" fontAlgn="base" hangingPunct="1">
              <a:spcBef>
                <a:spcPct val="20000"/>
              </a:spcBef>
              <a:spcAft>
                <a:spcPct val="0"/>
              </a:spcAft>
              <a:buClr>
                <a:srgbClr val="8C5FA5"/>
              </a:buClr>
              <a:buSzPct val="130000"/>
              <a:buChar char="•"/>
              <a:defRPr sz="2400">
                <a:solidFill>
                  <a:srgbClr val="D2D2D2"/>
                </a:solidFill>
                <a:latin typeface="+mn-lt"/>
                <a:ea typeface="+mn-ea"/>
              </a:defRPr>
            </a:lvl6pPr>
            <a:lvl7pPr marL="2349500" indent="-180975" algn="l" rtl="0" eaLnBrk="1" fontAlgn="base" hangingPunct="1">
              <a:spcBef>
                <a:spcPct val="20000"/>
              </a:spcBef>
              <a:spcAft>
                <a:spcPct val="0"/>
              </a:spcAft>
              <a:buClr>
                <a:srgbClr val="8C5FA5"/>
              </a:buClr>
              <a:buSzPct val="130000"/>
              <a:buChar char="•"/>
              <a:defRPr sz="2400">
                <a:solidFill>
                  <a:srgbClr val="D2D2D2"/>
                </a:solidFill>
                <a:latin typeface="+mn-lt"/>
                <a:ea typeface="+mn-ea"/>
              </a:defRPr>
            </a:lvl7pPr>
            <a:lvl8pPr marL="2806700" indent="-180975" algn="l" rtl="0" eaLnBrk="1" fontAlgn="base" hangingPunct="1">
              <a:spcBef>
                <a:spcPct val="20000"/>
              </a:spcBef>
              <a:spcAft>
                <a:spcPct val="0"/>
              </a:spcAft>
              <a:buClr>
                <a:srgbClr val="8C5FA5"/>
              </a:buClr>
              <a:buSzPct val="130000"/>
              <a:buChar char="•"/>
              <a:defRPr sz="2400">
                <a:solidFill>
                  <a:srgbClr val="D2D2D2"/>
                </a:solidFill>
                <a:latin typeface="+mn-lt"/>
                <a:ea typeface="+mn-ea"/>
              </a:defRPr>
            </a:lvl8pPr>
            <a:lvl9pPr marL="3263900" indent="-180975" algn="l" rtl="0" eaLnBrk="1" fontAlgn="base" hangingPunct="1">
              <a:spcBef>
                <a:spcPct val="20000"/>
              </a:spcBef>
              <a:spcAft>
                <a:spcPct val="0"/>
              </a:spcAft>
              <a:buClr>
                <a:srgbClr val="8C5FA5"/>
              </a:buClr>
              <a:buSzPct val="130000"/>
              <a:buChar char="•"/>
              <a:defRPr sz="2400">
                <a:solidFill>
                  <a:srgbClr val="D2D2D2"/>
                </a:solidFill>
                <a:latin typeface="+mn-lt"/>
                <a:ea typeface="+mn-ea"/>
              </a:defRPr>
            </a:lvl9pPr>
          </a:lstStyle>
          <a:p>
            <a:pPr algn="ctr"/>
            <a:r>
              <a:rPr lang="en-GB" sz="1700" b="1" kern="0" dirty="0">
                <a:solidFill>
                  <a:srgbClr val="8C5FA5"/>
                </a:solidFill>
                <a:latin typeface="Calibri" pitchFamily="34" charset="0"/>
              </a:rPr>
              <a:t>MEP</a:t>
            </a:r>
          </a:p>
          <a:p>
            <a:pPr algn="ctr"/>
            <a:endParaRPr lang="en-GB" sz="1500" b="1" kern="0" dirty="0">
              <a:solidFill>
                <a:srgbClr val="8C5FA5"/>
              </a:solidFill>
              <a:latin typeface="Calibri" pitchFamily="34" charset="0"/>
            </a:endParaRPr>
          </a:p>
          <a:p>
            <a:pPr algn="ctr"/>
            <a:r>
              <a:rPr lang="en-GB" sz="1500" kern="0" dirty="0">
                <a:solidFill>
                  <a:srgbClr val="8C5FA5"/>
                </a:solidFill>
                <a:latin typeface="Calibri" pitchFamily="34" charset="0"/>
              </a:rPr>
              <a:t>Centre for Bioethics</a:t>
            </a:r>
          </a:p>
          <a:p>
            <a:pPr algn="ctr"/>
            <a:endParaRPr lang="en-GB" sz="1500" b="1" kern="0" dirty="0">
              <a:solidFill>
                <a:srgbClr val="8C5FA5"/>
              </a:solidFill>
              <a:latin typeface="Calibri" pitchFamily="34" charset="0"/>
            </a:endParaRPr>
          </a:p>
          <a:p>
            <a:pPr algn="ctr"/>
            <a:r>
              <a:rPr lang="en-GB" sz="1500" b="1" kern="0" dirty="0">
                <a:solidFill>
                  <a:srgbClr val="8C5FA5"/>
                </a:solidFill>
                <a:latin typeface="Calibri" pitchFamily="34" charset="0"/>
              </a:rPr>
              <a:t>MEP</a:t>
            </a:r>
          </a:p>
          <a:p>
            <a:pPr algn="ctr"/>
            <a:endParaRPr lang="en-GB" sz="1500" b="1" kern="0" dirty="0">
              <a:solidFill>
                <a:srgbClr val="8C5FA5"/>
              </a:solidFill>
              <a:latin typeface="Calibri" pitchFamily="34" charset="0"/>
            </a:endParaRPr>
          </a:p>
          <a:p>
            <a:pPr algn="ctr"/>
            <a:r>
              <a:rPr lang="en-GB" sz="1500" kern="0" dirty="0">
                <a:solidFill>
                  <a:srgbClr val="8C5FA5"/>
                </a:solidFill>
                <a:latin typeface="Calibri" pitchFamily="34" charset="0"/>
              </a:rPr>
              <a:t>Professor of EBM</a:t>
            </a:r>
          </a:p>
          <a:p>
            <a:pPr algn="ctr"/>
            <a:endParaRPr lang="en-GB" sz="1500" b="1" kern="0" dirty="0">
              <a:solidFill>
                <a:srgbClr val="8C5FA5"/>
              </a:solidFill>
              <a:latin typeface="Calibri" pitchFamily="34" charset="0"/>
            </a:endParaRPr>
          </a:p>
          <a:p>
            <a:pPr algn="ctr"/>
            <a:r>
              <a:rPr lang="en-GB" sz="1500" b="1" kern="0" dirty="0">
                <a:solidFill>
                  <a:srgbClr val="8C5FA5"/>
                </a:solidFill>
                <a:latin typeface="Calibri" pitchFamily="34" charset="0"/>
              </a:rPr>
              <a:t>Journal editor</a:t>
            </a:r>
          </a:p>
          <a:p>
            <a:pPr algn="ctr"/>
            <a:endParaRPr lang="en-GB" sz="1500" b="1" kern="0" dirty="0">
              <a:solidFill>
                <a:srgbClr val="8C5FA5"/>
              </a:solidFill>
              <a:latin typeface="Calibri" pitchFamily="34" charset="0"/>
            </a:endParaRPr>
          </a:p>
          <a:p>
            <a:pPr algn="ctr"/>
            <a:r>
              <a:rPr lang="en-GB" sz="1500" kern="0" dirty="0">
                <a:solidFill>
                  <a:srgbClr val="8C5FA5"/>
                </a:solidFill>
                <a:latin typeface="Calibri" pitchFamily="34" charset="0"/>
              </a:rPr>
              <a:t>Health journalist</a:t>
            </a:r>
          </a:p>
          <a:p>
            <a:pPr algn="ctr"/>
            <a:endParaRPr lang="en-GB" sz="1500" b="1" kern="0" dirty="0">
              <a:solidFill>
                <a:srgbClr val="8C5FA5"/>
              </a:solidFill>
              <a:latin typeface="Calibri" pitchFamily="34" charset="0"/>
            </a:endParaRPr>
          </a:p>
          <a:p>
            <a:pPr algn="ctr"/>
            <a:r>
              <a:rPr lang="en-GB" sz="1500" b="1" kern="0" dirty="0">
                <a:solidFill>
                  <a:srgbClr val="8C5FA5"/>
                </a:solidFill>
                <a:latin typeface="Calibri" pitchFamily="34" charset="0"/>
              </a:rPr>
              <a:t>NGO</a:t>
            </a:r>
          </a:p>
          <a:p>
            <a:pPr algn="ctr"/>
            <a:endParaRPr lang="en-GB" sz="1500" b="1" kern="0" dirty="0">
              <a:solidFill>
                <a:srgbClr val="8C5FA5"/>
              </a:solidFill>
              <a:latin typeface="Calibri" pitchFamily="34" charset="0"/>
            </a:endParaRPr>
          </a:p>
          <a:p>
            <a:pPr algn="ctr"/>
            <a:r>
              <a:rPr lang="en-GB" sz="1500" kern="0" dirty="0">
                <a:solidFill>
                  <a:srgbClr val="8C5FA5"/>
                </a:solidFill>
                <a:latin typeface="Calibri" pitchFamily="34" charset="0"/>
              </a:rPr>
              <a:t>Health, Population &amp; Nutrition @ The World Bank</a:t>
            </a:r>
          </a:p>
          <a:p>
            <a:endParaRPr lang="en-GB" sz="1500" b="1" kern="0" dirty="0">
              <a:latin typeface="Calibri" pitchFamily="34" charset="0"/>
            </a:endParaRPr>
          </a:p>
          <a:p>
            <a:endParaRPr lang="en-GB" sz="1500" b="1" kern="0" dirty="0">
              <a:latin typeface="Calibri" pitchFamily="34" charset="0"/>
            </a:endParaRPr>
          </a:p>
          <a:p>
            <a:endParaRPr lang="en-GB" sz="3100" kern="0" dirty="0">
              <a:solidFill>
                <a:schemeClr val="accent3">
                  <a:lumMod val="75000"/>
                </a:schemeClr>
              </a:solidFill>
              <a:latin typeface="Calibri" pitchFamily="34" charset="0"/>
            </a:endParaRPr>
          </a:p>
          <a:p>
            <a:endParaRPr lang="en-GB" sz="1700" kern="0" dirty="0"/>
          </a:p>
          <a:p>
            <a:pPr marL="390723" indent="-390723">
              <a:buFont typeface="Wingdings" pitchFamily="2" charset="2"/>
              <a:buChar char="q"/>
            </a:pPr>
            <a:endParaRPr lang="en-GB" sz="1700" kern="0" dirty="0"/>
          </a:p>
          <a:p>
            <a:pPr marL="390723" indent="-390723">
              <a:buFont typeface="Wingdings" pitchFamily="2" charset="2"/>
              <a:buChar char="q"/>
            </a:pPr>
            <a:endParaRPr lang="en-GB" sz="1700" kern="0" dirty="0"/>
          </a:p>
          <a:p>
            <a:pPr marL="390723" indent="-390723">
              <a:buFont typeface="Wingdings" pitchFamily="2" charset="2"/>
              <a:buChar char="q"/>
            </a:pPr>
            <a:endParaRPr lang="en-GB" sz="1700" kern="0" dirty="0"/>
          </a:p>
          <a:p>
            <a:pPr marL="390723" indent="-390723">
              <a:buFont typeface="Wingdings" pitchFamily="2" charset="2"/>
              <a:buChar char="q"/>
            </a:pPr>
            <a:endParaRPr lang="en-GB" sz="1700" kern="0" dirty="0"/>
          </a:p>
          <a:p>
            <a:pPr marL="390723" indent="-390723">
              <a:buFont typeface="Wingdings" pitchFamily="2" charset="2"/>
              <a:buChar char="q"/>
            </a:pPr>
            <a:endParaRPr lang="en-GB" sz="1700" kern="0" dirty="0"/>
          </a:p>
          <a:p>
            <a:pPr marL="342860" indent="-342860"/>
            <a:endParaRPr lang="en-GB" kern="0" dirty="0"/>
          </a:p>
        </p:txBody>
      </p:sp>
      <p:sp>
        <p:nvSpPr>
          <p:cNvPr id="7" name="Rectangle 2"/>
          <p:cNvSpPr txBox="1">
            <a:spLocks noChangeArrowheads="1"/>
          </p:cNvSpPr>
          <p:nvPr/>
        </p:nvSpPr>
        <p:spPr bwMode="auto">
          <a:xfrm>
            <a:off x="267128" y="274365"/>
            <a:ext cx="84248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78145" tIns="39072" rIns="78145" bIns="39072" numCol="1" anchor="t" anchorCtr="0" compatLnSpc="1">
            <a:prstTxWarp prst="textNoShape">
              <a:avLst/>
            </a:prstTxWarp>
          </a:bodyPr>
          <a:lstStyle>
            <a:lvl1pPr algn="l" rtl="0" eaLnBrk="1" fontAlgn="base" hangingPunct="1">
              <a:spcBef>
                <a:spcPct val="0"/>
              </a:spcBef>
              <a:spcAft>
                <a:spcPct val="0"/>
              </a:spcAft>
              <a:defRPr sz="3600">
                <a:solidFill>
                  <a:srgbClr val="00B9BE"/>
                </a:solidFill>
                <a:latin typeface="+mn-lt"/>
                <a:ea typeface="+mj-ea"/>
                <a:cs typeface="+mj-cs"/>
              </a:defRPr>
            </a:lvl1pPr>
            <a:lvl2pPr algn="l" rtl="0" eaLnBrk="1" fontAlgn="base" hangingPunct="1">
              <a:spcBef>
                <a:spcPct val="0"/>
              </a:spcBef>
              <a:spcAft>
                <a:spcPct val="0"/>
              </a:spcAft>
              <a:defRPr sz="3600">
                <a:solidFill>
                  <a:srgbClr val="8C5FA5"/>
                </a:solidFill>
                <a:latin typeface="Times New Roman" pitchFamily="18" charset="0"/>
                <a:ea typeface="ＭＳ Ｐゴシック" charset="-128"/>
              </a:defRPr>
            </a:lvl2pPr>
            <a:lvl3pPr algn="l" rtl="0" eaLnBrk="1" fontAlgn="base" hangingPunct="1">
              <a:spcBef>
                <a:spcPct val="0"/>
              </a:spcBef>
              <a:spcAft>
                <a:spcPct val="0"/>
              </a:spcAft>
              <a:defRPr sz="3600">
                <a:solidFill>
                  <a:srgbClr val="8C5FA5"/>
                </a:solidFill>
                <a:latin typeface="Times New Roman" pitchFamily="18" charset="0"/>
                <a:ea typeface="ＭＳ Ｐゴシック" charset="-128"/>
              </a:defRPr>
            </a:lvl3pPr>
            <a:lvl4pPr algn="l" rtl="0" eaLnBrk="1" fontAlgn="base" hangingPunct="1">
              <a:spcBef>
                <a:spcPct val="0"/>
              </a:spcBef>
              <a:spcAft>
                <a:spcPct val="0"/>
              </a:spcAft>
              <a:defRPr sz="3600">
                <a:solidFill>
                  <a:srgbClr val="8C5FA5"/>
                </a:solidFill>
                <a:latin typeface="Times New Roman" pitchFamily="18" charset="0"/>
                <a:ea typeface="ＭＳ Ｐゴシック" charset="-128"/>
              </a:defRPr>
            </a:lvl4pPr>
            <a:lvl5pPr algn="l" rtl="0" eaLnBrk="1" fontAlgn="base" hangingPunct="1">
              <a:spcBef>
                <a:spcPct val="0"/>
              </a:spcBef>
              <a:spcAft>
                <a:spcPct val="0"/>
              </a:spcAft>
              <a:defRPr sz="3600">
                <a:solidFill>
                  <a:srgbClr val="8C5FA5"/>
                </a:solidFill>
                <a:latin typeface="Times New Roman" pitchFamily="18" charset="0"/>
                <a:ea typeface="ＭＳ Ｐゴシック" charset="-128"/>
              </a:defRPr>
            </a:lvl5pPr>
            <a:lvl6pPr marL="457200" algn="l" rtl="0" eaLnBrk="1" fontAlgn="base" hangingPunct="1">
              <a:spcBef>
                <a:spcPct val="0"/>
              </a:spcBef>
              <a:spcAft>
                <a:spcPct val="0"/>
              </a:spcAft>
              <a:defRPr sz="3600">
                <a:solidFill>
                  <a:srgbClr val="8C5FA5"/>
                </a:solidFill>
                <a:latin typeface="Times New Roman" pitchFamily="18" charset="0"/>
                <a:ea typeface="ＭＳ Ｐゴシック" charset="-128"/>
              </a:defRPr>
            </a:lvl6pPr>
            <a:lvl7pPr marL="914400" algn="l" rtl="0" eaLnBrk="1" fontAlgn="base" hangingPunct="1">
              <a:spcBef>
                <a:spcPct val="0"/>
              </a:spcBef>
              <a:spcAft>
                <a:spcPct val="0"/>
              </a:spcAft>
              <a:defRPr sz="3600">
                <a:solidFill>
                  <a:srgbClr val="8C5FA5"/>
                </a:solidFill>
                <a:latin typeface="Times New Roman" pitchFamily="18" charset="0"/>
                <a:ea typeface="ＭＳ Ｐゴシック" charset="-128"/>
              </a:defRPr>
            </a:lvl7pPr>
            <a:lvl8pPr marL="1371600" algn="l" rtl="0" eaLnBrk="1" fontAlgn="base" hangingPunct="1">
              <a:spcBef>
                <a:spcPct val="0"/>
              </a:spcBef>
              <a:spcAft>
                <a:spcPct val="0"/>
              </a:spcAft>
              <a:defRPr sz="3600">
                <a:solidFill>
                  <a:srgbClr val="8C5FA5"/>
                </a:solidFill>
                <a:latin typeface="Times New Roman" pitchFamily="18" charset="0"/>
                <a:ea typeface="ＭＳ Ｐゴシック" charset="-128"/>
              </a:defRPr>
            </a:lvl8pPr>
            <a:lvl9pPr marL="1828800" algn="l" rtl="0" eaLnBrk="1" fontAlgn="base" hangingPunct="1">
              <a:spcBef>
                <a:spcPct val="0"/>
              </a:spcBef>
              <a:spcAft>
                <a:spcPct val="0"/>
              </a:spcAft>
              <a:defRPr sz="3600">
                <a:solidFill>
                  <a:srgbClr val="8C5FA5"/>
                </a:solidFill>
                <a:latin typeface="Times New Roman" pitchFamily="18" charset="0"/>
                <a:ea typeface="ＭＳ Ｐゴシック" charset="-128"/>
              </a:defRPr>
            </a:lvl9pPr>
          </a:lstStyle>
          <a:p>
            <a:pPr>
              <a:defRPr/>
            </a:pPr>
            <a:r>
              <a:rPr lang="en-GB" b="1" kern="0" dirty="0">
                <a:solidFill>
                  <a:srgbClr val="8C5FA5"/>
                </a:solidFill>
                <a:latin typeface="Calibri" pitchFamily="34" charset="0"/>
                <a:ea typeface="ＭＳ Ｐゴシック"/>
                <a:cs typeface="ＭＳ Ｐゴシック"/>
              </a:rPr>
              <a:t>Engagement/Influence beyond citations</a:t>
            </a:r>
            <a:endParaRPr lang="en-US" b="1" kern="0" dirty="0">
              <a:solidFill>
                <a:srgbClr val="8C5FA5"/>
              </a:solidFill>
              <a:latin typeface="Calibri" pitchFamily="34" charset="0"/>
              <a:ea typeface="ＭＳ Ｐゴシック"/>
              <a:cs typeface="ＭＳ Ｐゴシック"/>
            </a:endParaRP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3191" y="1106777"/>
            <a:ext cx="6636896" cy="5083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WE_logotype_black"/>
          <p:cNvPicPr>
            <a:picLocks noChangeAspect="1" noChangeArrowheads="1"/>
          </p:cNvPicPr>
          <p:nvPr/>
        </p:nvPicPr>
        <p:blipFill>
          <a:blip r:embed="rId4" cstate="print">
            <a:lum bright="14000"/>
            <a:extLst>
              <a:ext uri="{28A0092B-C50C-407E-A947-70E740481C1C}">
                <a14:useLocalDpi xmlns:a14="http://schemas.microsoft.com/office/drawing/2010/main"/>
              </a:ext>
            </a:extLst>
          </a:blip>
          <a:srcRect/>
          <a:stretch>
            <a:fillRect/>
          </a:stretch>
        </p:blipFill>
        <p:spPr bwMode="auto">
          <a:xfrm>
            <a:off x="705643"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696041"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23592549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39" name="Picture 1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77641" y="4135621"/>
            <a:ext cx="2284534" cy="1021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Content Placeholder 2"/>
          <p:cNvSpPr txBox="1">
            <a:spLocks/>
          </p:cNvSpPr>
          <p:nvPr/>
        </p:nvSpPr>
        <p:spPr>
          <a:xfrm>
            <a:off x="6012160" y="2917708"/>
            <a:ext cx="2952328" cy="1589419"/>
          </a:xfrm>
          <a:prstGeom prst="rect">
            <a:avLst/>
          </a:prstGeom>
        </p:spPr>
        <p:txBody>
          <a:bodyPr lIns="91429" tIns="45714" rIns="91429" bIns="45714"/>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GB" sz="1800" dirty="0"/>
              <a:t>Paper cited 9 times to year end 2012.</a:t>
            </a:r>
          </a:p>
          <a:p>
            <a:pPr>
              <a:spcAft>
                <a:spcPts val="600"/>
              </a:spcAft>
            </a:pPr>
            <a:r>
              <a:rPr lang="en-GB" sz="1800" dirty="0"/>
              <a:t>However, tweeted about 164 times; among the highest ever for </a:t>
            </a:r>
            <a:r>
              <a:rPr lang="en-GB" sz="1800" i="1" dirty="0"/>
              <a:t>Nat. Neuroscience</a:t>
            </a:r>
            <a:r>
              <a:rPr lang="en-GB" sz="1800" dirty="0"/>
              <a:t>.</a:t>
            </a:r>
          </a:p>
          <a:p>
            <a:pPr>
              <a:spcAft>
                <a:spcPts val="600"/>
              </a:spcAft>
            </a:pPr>
            <a:r>
              <a:rPr lang="en-GB" sz="1800" dirty="0"/>
              <a:t>Identity of tweeters possibly indicative of impact on policy, public debate.</a:t>
            </a:r>
          </a:p>
          <a:p>
            <a:endParaRPr lang="en-GB" sz="2000" dirty="0"/>
          </a:p>
        </p:txBody>
      </p:sp>
      <p:pic>
        <p:nvPicPr>
          <p:cNvPr id="1035" name="Picture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7129" y="1768663"/>
            <a:ext cx="1590675" cy="456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07704" y="995008"/>
            <a:ext cx="5720983" cy="1555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411760" y="3017091"/>
            <a:ext cx="2087488" cy="1105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411760" y="3068961"/>
            <a:ext cx="70485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Content Placeholder 2"/>
          <p:cNvSpPr txBox="1">
            <a:spLocks/>
          </p:cNvSpPr>
          <p:nvPr/>
        </p:nvSpPr>
        <p:spPr>
          <a:xfrm>
            <a:off x="4528235" y="3249849"/>
            <a:ext cx="1591858" cy="2792562"/>
          </a:xfrm>
          <a:prstGeom prst="rect">
            <a:avLst/>
          </a:prstGeom>
        </p:spPr>
        <p:txBody>
          <a:bodyPr lIns="91429" tIns="45714" rIns="91429" bIns="45714"/>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GB" sz="1200" b="1" dirty="0"/>
              <a:t>Science journalist, Author</a:t>
            </a:r>
          </a:p>
          <a:p>
            <a:pPr marL="0" indent="0">
              <a:spcAft>
                <a:spcPts val="600"/>
              </a:spcAft>
              <a:buNone/>
            </a:pPr>
            <a:endParaRPr lang="en-GB" sz="1200" b="1" dirty="0"/>
          </a:p>
          <a:p>
            <a:pPr marL="0" indent="0">
              <a:spcAft>
                <a:spcPts val="600"/>
              </a:spcAft>
              <a:buNone/>
            </a:pPr>
            <a:endParaRPr lang="en-GB" sz="1200" b="1" dirty="0"/>
          </a:p>
          <a:p>
            <a:pPr marL="0" indent="0">
              <a:spcAft>
                <a:spcPts val="600"/>
              </a:spcAft>
              <a:buNone/>
            </a:pPr>
            <a:r>
              <a:rPr lang="en-GB" sz="1200" b="1" dirty="0"/>
              <a:t>Editor, </a:t>
            </a:r>
            <a:r>
              <a:rPr lang="en-GB" sz="1200" b="1" i="1" dirty="0"/>
              <a:t>Medical History</a:t>
            </a:r>
          </a:p>
          <a:p>
            <a:pPr marL="0" indent="0">
              <a:spcAft>
                <a:spcPts val="600"/>
              </a:spcAft>
              <a:buNone/>
            </a:pPr>
            <a:endParaRPr lang="en-GB" sz="1200" b="1" i="1" dirty="0"/>
          </a:p>
          <a:p>
            <a:pPr marL="0" indent="0">
              <a:spcAft>
                <a:spcPts val="600"/>
              </a:spcAft>
              <a:buNone/>
            </a:pPr>
            <a:endParaRPr lang="en-GB" sz="1200" b="1" i="1" dirty="0"/>
          </a:p>
          <a:p>
            <a:pPr marL="0" indent="0">
              <a:spcAft>
                <a:spcPts val="600"/>
              </a:spcAft>
              <a:buNone/>
            </a:pPr>
            <a:r>
              <a:rPr lang="en-GB" sz="1200" b="1" dirty="0"/>
              <a:t>Intelligence Consultant</a:t>
            </a:r>
          </a:p>
          <a:p>
            <a:pPr marL="0" indent="0">
              <a:spcAft>
                <a:spcPts val="600"/>
              </a:spcAft>
              <a:buNone/>
            </a:pPr>
            <a:endParaRPr lang="en-GB" sz="1200" b="1" dirty="0"/>
          </a:p>
          <a:p>
            <a:pPr marL="0" indent="0">
              <a:spcAft>
                <a:spcPts val="600"/>
              </a:spcAft>
              <a:buNone/>
            </a:pPr>
            <a:endParaRPr lang="en-GB" sz="2000" dirty="0"/>
          </a:p>
        </p:txBody>
      </p:sp>
      <p:pic>
        <p:nvPicPr>
          <p:cNvPr id="1040" name="Picture 16"/>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411760" y="4145177"/>
            <a:ext cx="723900"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1" name="Picture 17"/>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312753" y="5229201"/>
            <a:ext cx="2285501" cy="110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2" name="Picture 18"/>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312753" y="5418220"/>
            <a:ext cx="723900"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2"/>
          <p:cNvSpPr txBox="1">
            <a:spLocks noChangeArrowheads="1"/>
          </p:cNvSpPr>
          <p:nvPr/>
        </p:nvSpPr>
        <p:spPr bwMode="auto">
          <a:xfrm>
            <a:off x="267128" y="274365"/>
            <a:ext cx="84248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78145" tIns="39072" rIns="78145" bIns="39072" numCol="1" anchor="t" anchorCtr="0" compatLnSpc="1">
            <a:prstTxWarp prst="textNoShape">
              <a:avLst/>
            </a:prstTxWarp>
          </a:bodyPr>
          <a:lstStyle>
            <a:lvl1pPr algn="l" rtl="0" eaLnBrk="1" fontAlgn="base" hangingPunct="1">
              <a:spcBef>
                <a:spcPct val="0"/>
              </a:spcBef>
              <a:spcAft>
                <a:spcPct val="0"/>
              </a:spcAft>
              <a:defRPr sz="3600">
                <a:solidFill>
                  <a:srgbClr val="00B9BE"/>
                </a:solidFill>
                <a:latin typeface="+mn-lt"/>
                <a:ea typeface="+mj-ea"/>
                <a:cs typeface="+mj-cs"/>
              </a:defRPr>
            </a:lvl1pPr>
            <a:lvl2pPr algn="l" rtl="0" eaLnBrk="1" fontAlgn="base" hangingPunct="1">
              <a:spcBef>
                <a:spcPct val="0"/>
              </a:spcBef>
              <a:spcAft>
                <a:spcPct val="0"/>
              </a:spcAft>
              <a:defRPr sz="3600">
                <a:solidFill>
                  <a:srgbClr val="8C5FA5"/>
                </a:solidFill>
                <a:latin typeface="Times New Roman" pitchFamily="18" charset="0"/>
                <a:ea typeface="ＭＳ Ｐゴシック" charset="-128"/>
              </a:defRPr>
            </a:lvl2pPr>
            <a:lvl3pPr algn="l" rtl="0" eaLnBrk="1" fontAlgn="base" hangingPunct="1">
              <a:spcBef>
                <a:spcPct val="0"/>
              </a:spcBef>
              <a:spcAft>
                <a:spcPct val="0"/>
              </a:spcAft>
              <a:defRPr sz="3600">
                <a:solidFill>
                  <a:srgbClr val="8C5FA5"/>
                </a:solidFill>
                <a:latin typeface="Times New Roman" pitchFamily="18" charset="0"/>
                <a:ea typeface="ＭＳ Ｐゴシック" charset="-128"/>
              </a:defRPr>
            </a:lvl3pPr>
            <a:lvl4pPr algn="l" rtl="0" eaLnBrk="1" fontAlgn="base" hangingPunct="1">
              <a:spcBef>
                <a:spcPct val="0"/>
              </a:spcBef>
              <a:spcAft>
                <a:spcPct val="0"/>
              </a:spcAft>
              <a:defRPr sz="3600">
                <a:solidFill>
                  <a:srgbClr val="8C5FA5"/>
                </a:solidFill>
                <a:latin typeface="Times New Roman" pitchFamily="18" charset="0"/>
                <a:ea typeface="ＭＳ Ｐゴシック" charset="-128"/>
              </a:defRPr>
            </a:lvl4pPr>
            <a:lvl5pPr algn="l" rtl="0" eaLnBrk="1" fontAlgn="base" hangingPunct="1">
              <a:spcBef>
                <a:spcPct val="0"/>
              </a:spcBef>
              <a:spcAft>
                <a:spcPct val="0"/>
              </a:spcAft>
              <a:defRPr sz="3600">
                <a:solidFill>
                  <a:srgbClr val="8C5FA5"/>
                </a:solidFill>
                <a:latin typeface="Times New Roman" pitchFamily="18" charset="0"/>
                <a:ea typeface="ＭＳ Ｐゴシック" charset="-128"/>
              </a:defRPr>
            </a:lvl5pPr>
            <a:lvl6pPr marL="457200" algn="l" rtl="0" eaLnBrk="1" fontAlgn="base" hangingPunct="1">
              <a:spcBef>
                <a:spcPct val="0"/>
              </a:spcBef>
              <a:spcAft>
                <a:spcPct val="0"/>
              </a:spcAft>
              <a:defRPr sz="3600">
                <a:solidFill>
                  <a:srgbClr val="8C5FA5"/>
                </a:solidFill>
                <a:latin typeface="Times New Roman" pitchFamily="18" charset="0"/>
                <a:ea typeface="ＭＳ Ｐゴシック" charset="-128"/>
              </a:defRPr>
            </a:lvl6pPr>
            <a:lvl7pPr marL="914400" algn="l" rtl="0" eaLnBrk="1" fontAlgn="base" hangingPunct="1">
              <a:spcBef>
                <a:spcPct val="0"/>
              </a:spcBef>
              <a:spcAft>
                <a:spcPct val="0"/>
              </a:spcAft>
              <a:defRPr sz="3600">
                <a:solidFill>
                  <a:srgbClr val="8C5FA5"/>
                </a:solidFill>
                <a:latin typeface="Times New Roman" pitchFamily="18" charset="0"/>
                <a:ea typeface="ＭＳ Ｐゴシック" charset="-128"/>
              </a:defRPr>
            </a:lvl7pPr>
            <a:lvl8pPr marL="1371600" algn="l" rtl="0" eaLnBrk="1" fontAlgn="base" hangingPunct="1">
              <a:spcBef>
                <a:spcPct val="0"/>
              </a:spcBef>
              <a:spcAft>
                <a:spcPct val="0"/>
              </a:spcAft>
              <a:defRPr sz="3600">
                <a:solidFill>
                  <a:srgbClr val="8C5FA5"/>
                </a:solidFill>
                <a:latin typeface="Times New Roman" pitchFamily="18" charset="0"/>
                <a:ea typeface="ＭＳ Ｐゴシック" charset="-128"/>
              </a:defRPr>
            </a:lvl8pPr>
            <a:lvl9pPr marL="1828800" algn="l" rtl="0" eaLnBrk="1" fontAlgn="base" hangingPunct="1">
              <a:spcBef>
                <a:spcPct val="0"/>
              </a:spcBef>
              <a:spcAft>
                <a:spcPct val="0"/>
              </a:spcAft>
              <a:defRPr sz="3600">
                <a:solidFill>
                  <a:srgbClr val="8C5FA5"/>
                </a:solidFill>
                <a:latin typeface="Times New Roman" pitchFamily="18" charset="0"/>
                <a:ea typeface="ＭＳ Ｐゴシック" charset="-128"/>
              </a:defRPr>
            </a:lvl9pPr>
          </a:lstStyle>
          <a:p>
            <a:pPr>
              <a:defRPr/>
            </a:pPr>
            <a:r>
              <a:rPr lang="en-GB" b="1" kern="0" dirty="0">
                <a:solidFill>
                  <a:srgbClr val="8C5FA5"/>
                </a:solidFill>
                <a:latin typeface="Calibri" pitchFamily="34" charset="0"/>
                <a:ea typeface="ＭＳ Ｐゴシック"/>
                <a:cs typeface="ＭＳ Ｐゴシック"/>
              </a:rPr>
              <a:t>Engagement/Influence beyond citations</a:t>
            </a:r>
            <a:endParaRPr lang="en-US" b="1" kern="0" dirty="0">
              <a:solidFill>
                <a:srgbClr val="8C5FA5"/>
              </a:solidFill>
              <a:latin typeface="Calibri" pitchFamily="34" charset="0"/>
              <a:ea typeface="ＭＳ Ｐゴシック"/>
              <a:cs typeface="ＭＳ Ｐゴシック"/>
            </a:endParaRPr>
          </a:p>
        </p:txBody>
      </p:sp>
      <p:sp>
        <p:nvSpPr>
          <p:cNvPr id="5" name="Rectangle 4"/>
          <p:cNvSpPr/>
          <p:nvPr/>
        </p:nvSpPr>
        <p:spPr>
          <a:xfrm>
            <a:off x="457484" y="3712417"/>
            <a:ext cx="1257213" cy="7947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8145" tIns="39072" rIns="78145" bIns="39072" rtlCol="0" anchor="ctr"/>
          <a:lstStyle/>
          <a:p>
            <a:pPr algn="ctr"/>
            <a:endParaRPr lang="en-GB"/>
          </a:p>
        </p:txBody>
      </p:sp>
      <p:pic>
        <p:nvPicPr>
          <p:cNvPr id="17" name="Picture 16" descr="WE_logotype_black"/>
          <p:cNvPicPr>
            <a:picLocks noChangeAspect="1" noChangeArrowheads="1"/>
          </p:cNvPicPr>
          <p:nvPr/>
        </p:nvPicPr>
        <p:blipFill>
          <a:blip r:embed="rId10" cstate="print">
            <a:lum bright="14000"/>
            <a:extLst>
              <a:ext uri="{28A0092B-C50C-407E-A947-70E740481C1C}">
                <a14:useLocalDpi xmlns:a14="http://schemas.microsoft.com/office/drawing/2010/main"/>
              </a:ext>
            </a:extLst>
          </a:blip>
          <a:srcRect/>
          <a:stretch>
            <a:fillRect/>
          </a:stretch>
        </p:blipFill>
        <p:spPr bwMode="auto">
          <a:xfrm>
            <a:off x="705643"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2696041"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79795500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1" y="2917708"/>
            <a:ext cx="5572125"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1982" y="4422658"/>
            <a:ext cx="579120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5769" y="548680"/>
            <a:ext cx="8324850" cy="2147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Content Placeholder 2"/>
          <p:cNvSpPr txBox="1">
            <a:spLocks/>
          </p:cNvSpPr>
          <p:nvPr/>
        </p:nvSpPr>
        <p:spPr>
          <a:xfrm>
            <a:off x="5933182" y="2917708"/>
            <a:ext cx="3039064" cy="1589419"/>
          </a:xfrm>
          <a:prstGeom prst="rect">
            <a:avLst/>
          </a:prstGeom>
        </p:spPr>
        <p:txBody>
          <a:bodyPr lIns="91429" tIns="45714" rIns="91429" bIns="45714"/>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GB" sz="1800" dirty="0"/>
              <a:t>2012 Trust-associated paper in </a:t>
            </a:r>
            <a:r>
              <a:rPr lang="en-GB" sz="1800" i="1" dirty="0"/>
              <a:t>PLOS Neglected Tropical Diseases</a:t>
            </a:r>
            <a:r>
              <a:rPr lang="en-GB" sz="1800" dirty="0"/>
              <a:t>.</a:t>
            </a:r>
          </a:p>
          <a:p>
            <a:pPr>
              <a:spcAft>
                <a:spcPts val="600"/>
              </a:spcAft>
            </a:pPr>
            <a:r>
              <a:rPr lang="en-GB" sz="1800" dirty="0"/>
              <a:t>Cited very few times, but discussed extensively on social media.</a:t>
            </a:r>
          </a:p>
          <a:p>
            <a:pPr>
              <a:spcAft>
                <a:spcPts val="600"/>
              </a:spcAft>
            </a:pPr>
            <a:r>
              <a:rPr lang="en-GB" sz="1800" dirty="0"/>
              <a:t>However, likely due to funny title rather than genuine public engagement.</a:t>
            </a:r>
          </a:p>
          <a:p>
            <a:endParaRPr lang="en-GB" sz="2000" dirty="0"/>
          </a:p>
        </p:txBody>
      </p:sp>
      <p:cxnSp>
        <p:nvCxnSpPr>
          <p:cNvPr id="3" name="Straight Connector 2"/>
          <p:cNvCxnSpPr/>
          <p:nvPr/>
        </p:nvCxnSpPr>
        <p:spPr>
          <a:xfrm>
            <a:off x="415769" y="1920261"/>
            <a:ext cx="416242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WE_logotype_black"/>
          <p:cNvPicPr>
            <a:picLocks noChangeAspect="1" noChangeArrowheads="1"/>
          </p:cNvPicPr>
          <p:nvPr/>
        </p:nvPicPr>
        <p:blipFill>
          <a:blip r:embed="rId5" cstate="print">
            <a:lum bright="14000"/>
            <a:extLst>
              <a:ext uri="{28A0092B-C50C-407E-A947-70E740481C1C}">
                <a14:useLocalDpi xmlns:a14="http://schemas.microsoft.com/office/drawing/2010/main"/>
              </a:ext>
            </a:extLst>
          </a:blip>
          <a:srcRect/>
          <a:stretch>
            <a:fillRect/>
          </a:stretch>
        </p:blipFill>
        <p:spPr bwMode="auto">
          <a:xfrm>
            <a:off x="705643"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696041"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3594078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35000" y="453305"/>
            <a:ext cx="8229600" cy="853998"/>
          </a:xfrm>
        </p:spPr>
        <p:txBody>
          <a:bodyPr>
            <a:normAutofit/>
          </a:bodyPr>
          <a:lstStyle/>
          <a:p>
            <a:pPr algn="l"/>
            <a:r>
              <a:rPr lang="en-US" dirty="0" smtClean="0">
                <a:solidFill>
                  <a:srgbClr val="6D6E70"/>
                </a:solidFill>
                <a:latin typeface="Avenir LT 55 Roman"/>
                <a:cs typeface="Avenir LT 55 Roman"/>
              </a:rPr>
              <a:t>Genomics circa 1985</a:t>
            </a:r>
            <a:endParaRPr lang="en-US" dirty="0">
              <a:solidFill>
                <a:srgbClr val="6D6E70"/>
              </a:solidFill>
              <a:latin typeface="Avenir LT 55 Roman"/>
              <a:cs typeface="Avenir LT 55 Roman"/>
            </a:endParaRPr>
          </a:p>
        </p:txBody>
      </p:sp>
      <p:sp>
        <p:nvSpPr>
          <p:cNvPr id="5" name="Content Placeholder 4"/>
          <p:cNvSpPr>
            <a:spLocks noGrp="1"/>
          </p:cNvSpPr>
          <p:nvPr>
            <p:ph idx="1"/>
          </p:nvPr>
        </p:nvSpPr>
        <p:spPr>
          <a:xfrm>
            <a:off x="952501" y="2439010"/>
            <a:ext cx="3801918" cy="3290094"/>
          </a:xfrm>
        </p:spPr>
        <p:txBody>
          <a:bodyPr>
            <a:normAutofit/>
          </a:bodyPr>
          <a:lstStyle/>
          <a:p>
            <a:pPr>
              <a:buClrTx/>
              <a:buSzPct val="100000"/>
            </a:pPr>
            <a:r>
              <a:rPr lang="en-US" sz="2800" dirty="0">
                <a:solidFill>
                  <a:srgbClr val="6D6E70"/>
                </a:solidFill>
                <a:latin typeface="Avenir LT 55 Roman" pitchFamily="34" charset="0"/>
              </a:rPr>
              <a:t>Sequencing in Manchester</a:t>
            </a:r>
          </a:p>
          <a:p>
            <a:pPr marL="0" indent="0">
              <a:buClrTx/>
              <a:buSzPct val="100000"/>
              <a:buNone/>
            </a:pPr>
            <a:endParaRPr lang="en-US" sz="2800" dirty="0">
              <a:solidFill>
                <a:srgbClr val="6D6E70"/>
              </a:solidFill>
              <a:latin typeface="Avenir LT 55 Roman" pitchFamily="34" charset="0"/>
            </a:endParaRPr>
          </a:p>
          <a:p>
            <a:pPr>
              <a:buClrTx/>
              <a:buSzPct val="100000"/>
            </a:pPr>
            <a:r>
              <a:rPr lang="en-US" sz="2800" dirty="0">
                <a:solidFill>
                  <a:srgbClr val="6D6E70"/>
                </a:solidFill>
                <a:latin typeface="Avenir LT 55 Roman" pitchFamily="34" charset="0"/>
              </a:rPr>
              <a:t>Sequence comparison in London</a:t>
            </a:r>
          </a:p>
          <a:p>
            <a:endParaRPr lang="en-US" sz="2800" dirty="0"/>
          </a:p>
        </p:txBody>
      </p:sp>
      <p:pic>
        <p:nvPicPr>
          <p:cNvPr id="7" name="Picture 6" descr="photo.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4343567" y="2415108"/>
            <a:ext cx="4715846" cy="3183217"/>
          </a:xfrm>
          <a:prstGeom prst="rect">
            <a:avLst/>
          </a:prstGeom>
        </p:spPr>
      </p:pic>
      <p:sp>
        <p:nvSpPr>
          <p:cNvPr id="6" name="Rectangle 5"/>
          <p:cNvSpPr/>
          <p:nvPr/>
        </p:nvSpPr>
        <p:spPr>
          <a:xfrm>
            <a:off x="6815667" y="127001"/>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43334237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 name="Chart 3"/>
          <p:cNvGraphicFramePr>
            <a:graphicFrameLocks/>
          </p:cNvGraphicFramePr>
          <p:nvPr>
            <p:extLst>
              <p:ext uri="{D42A27DB-BD31-4B8C-83A1-F6EECF244321}">
                <p14:modId xmlns:p14="http://schemas.microsoft.com/office/powerpoint/2010/main" val="2950036667"/>
              </p:ext>
            </p:extLst>
          </p:nvPr>
        </p:nvGraphicFramePr>
        <p:xfrm>
          <a:off x="343192" y="1006718"/>
          <a:ext cx="8514762" cy="521200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txBox="1">
            <a:spLocks noChangeArrowheads="1"/>
          </p:cNvSpPr>
          <p:nvPr/>
        </p:nvSpPr>
        <p:spPr bwMode="auto">
          <a:xfrm>
            <a:off x="259456" y="274365"/>
            <a:ext cx="84248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78145" tIns="39072" rIns="78145" bIns="39072" numCol="1" anchor="t" anchorCtr="0" compatLnSpc="1">
            <a:prstTxWarp prst="textNoShape">
              <a:avLst/>
            </a:prstTxWarp>
          </a:bodyPr>
          <a:lstStyle>
            <a:lvl1pPr algn="l" rtl="0" eaLnBrk="1" fontAlgn="base" hangingPunct="1">
              <a:spcBef>
                <a:spcPct val="0"/>
              </a:spcBef>
              <a:spcAft>
                <a:spcPct val="0"/>
              </a:spcAft>
              <a:defRPr sz="3600">
                <a:solidFill>
                  <a:srgbClr val="00B9BE"/>
                </a:solidFill>
                <a:latin typeface="+mn-lt"/>
                <a:ea typeface="+mj-ea"/>
                <a:cs typeface="+mj-cs"/>
              </a:defRPr>
            </a:lvl1pPr>
            <a:lvl2pPr algn="l" rtl="0" eaLnBrk="1" fontAlgn="base" hangingPunct="1">
              <a:spcBef>
                <a:spcPct val="0"/>
              </a:spcBef>
              <a:spcAft>
                <a:spcPct val="0"/>
              </a:spcAft>
              <a:defRPr sz="3600">
                <a:solidFill>
                  <a:srgbClr val="8C5FA5"/>
                </a:solidFill>
                <a:latin typeface="Times New Roman" pitchFamily="18" charset="0"/>
                <a:ea typeface="ＭＳ Ｐゴシック" charset="-128"/>
              </a:defRPr>
            </a:lvl2pPr>
            <a:lvl3pPr algn="l" rtl="0" eaLnBrk="1" fontAlgn="base" hangingPunct="1">
              <a:spcBef>
                <a:spcPct val="0"/>
              </a:spcBef>
              <a:spcAft>
                <a:spcPct val="0"/>
              </a:spcAft>
              <a:defRPr sz="3600">
                <a:solidFill>
                  <a:srgbClr val="8C5FA5"/>
                </a:solidFill>
                <a:latin typeface="Times New Roman" pitchFamily="18" charset="0"/>
                <a:ea typeface="ＭＳ Ｐゴシック" charset="-128"/>
              </a:defRPr>
            </a:lvl3pPr>
            <a:lvl4pPr algn="l" rtl="0" eaLnBrk="1" fontAlgn="base" hangingPunct="1">
              <a:spcBef>
                <a:spcPct val="0"/>
              </a:spcBef>
              <a:spcAft>
                <a:spcPct val="0"/>
              </a:spcAft>
              <a:defRPr sz="3600">
                <a:solidFill>
                  <a:srgbClr val="8C5FA5"/>
                </a:solidFill>
                <a:latin typeface="Times New Roman" pitchFamily="18" charset="0"/>
                <a:ea typeface="ＭＳ Ｐゴシック" charset="-128"/>
              </a:defRPr>
            </a:lvl4pPr>
            <a:lvl5pPr algn="l" rtl="0" eaLnBrk="1" fontAlgn="base" hangingPunct="1">
              <a:spcBef>
                <a:spcPct val="0"/>
              </a:spcBef>
              <a:spcAft>
                <a:spcPct val="0"/>
              </a:spcAft>
              <a:defRPr sz="3600">
                <a:solidFill>
                  <a:srgbClr val="8C5FA5"/>
                </a:solidFill>
                <a:latin typeface="Times New Roman" pitchFamily="18" charset="0"/>
                <a:ea typeface="ＭＳ Ｐゴシック" charset="-128"/>
              </a:defRPr>
            </a:lvl5pPr>
            <a:lvl6pPr marL="457200" algn="l" rtl="0" eaLnBrk="1" fontAlgn="base" hangingPunct="1">
              <a:spcBef>
                <a:spcPct val="0"/>
              </a:spcBef>
              <a:spcAft>
                <a:spcPct val="0"/>
              </a:spcAft>
              <a:defRPr sz="3600">
                <a:solidFill>
                  <a:srgbClr val="8C5FA5"/>
                </a:solidFill>
                <a:latin typeface="Times New Roman" pitchFamily="18" charset="0"/>
                <a:ea typeface="ＭＳ Ｐゴシック" charset="-128"/>
              </a:defRPr>
            </a:lvl6pPr>
            <a:lvl7pPr marL="914400" algn="l" rtl="0" eaLnBrk="1" fontAlgn="base" hangingPunct="1">
              <a:spcBef>
                <a:spcPct val="0"/>
              </a:spcBef>
              <a:spcAft>
                <a:spcPct val="0"/>
              </a:spcAft>
              <a:defRPr sz="3600">
                <a:solidFill>
                  <a:srgbClr val="8C5FA5"/>
                </a:solidFill>
                <a:latin typeface="Times New Roman" pitchFamily="18" charset="0"/>
                <a:ea typeface="ＭＳ Ｐゴシック" charset="-128"/>
              </a:defRPr>
            </a:lvl7pPr>
            <a:lvl8pPr marL="1371600" algn="l" rtl="0" eaLnBrk="1" fontAlgn="base" hangingPunct="1">
              <a:spcBef>
                <a:spcPct val="0"/>
              </a:spcBef>
              <a:spcAft>
                <a:spcPct val="0"/>
              </a:spcAft>
              <a:defRPr sz="3600">
                <a:solidFill>
                  <a:srgbClr val="8C5FA5"/>
                </a:solidFill>
                <a:latin typeface="Times New Roman" pitchFamily="18" charset="0"/>
                <a:ea typeface="ＭＳ Ｐゴシック" charset="-128"/>
              </a:defRPr>
            </a:lvl8pPr>
            <a:lvl9pPr marL="1828800" algn="l" rtl="0" eaLnBrk="1" fontAlgn="base" hangingPunct="1">
              <a:spcBef>
                <a:spcPct val="0"/>
              </a:spcBef>
              <a:spcAft>
                <a:spcPct val="0"/>
              </a:spcAft>
              <a:defRPr sz="3600">
                <a:solidFill>
                  <a:srgbClr val="8C5FA5"/>
                </a:solidFill>
                <a:latin typeface="Times New Roman" pitchFamily="18" charset="0"/>
                <a:ea typeface="ＭＳ Ｐゴシック" charset="-128"/>
              </a:defRPr>
            </a:lvl9pPr>
          </a:lstStyle>
          <a:p>
            <a:pPr>
              <a:defRPr/>
            </a:pPr>
            <a:r>
              <a:rPr lang="en-GB" b="1" kern="0" dirty="0" smtClean="0">
                <a:solidFill>
                  <a:srgbClr val="7030A0"/>
                </a:solidFill>
                <a:latin typeface="Calibri" pitchFamily="34" charset="0"/>
                <a:ea typeface="ＭＳ Ｐゴシック"/>
                <a:cs typeface="ＭＳ Ｐゴシック"/>
              </a:rPr>
              <a:t>New </a:t>
            </a:r>
            <a:r>
              <a:rPr lang="en-GB" b="1" kern="0" dirty="0" err="1" smtClean="0">
                <a:solidFill>
                  <a:srgbClr val="7030A0"/>
                </a:solidFill>
                <a:latin typeface="Calibri" pitchFamily="34" charset="0"/>
                <a:ea typeface="ＭＳ Ｐゴシック"/>
                <a:cs typeface="ＭＳ Ｐゴシック"/>
              </a:rPr>
              <a:t>altmetrics</a:t>
            </a:r>
            <a:endParaRPr lang="en-GB" b="1" kern="0" dirty="0">
              <a:solidFill>
                <a:srgbClr val="7030A0"/>
              </a:solidFill>
              <a:latin typeface="Calibri" pitchFamily="34" charset="0"/>
              <a:ea typeface="ＭＳ Ｐゴシック"/>
              <a:cs typeface="ＭＳ Ｐゴシック"/>
            </a:endParaRPr>
          </a:p>
        </p:txBody>
      </p:sp>
      <p:sp>
        <p:nvSpPr>
          <p:cNvPr id="10" name="TextBox 9"/>
          <p:cNvSpPr txBox="1"/>
          <p:nvPr/>
        </p:nvSpPr>
        <p:spPr>
          <a:xfrm>
            <a:off x="4572000" y="6341195"/>
            <a:ext cx="4285954" cy="509794"/>
          </a:xfrm>
          <a:prstGeom prst="rect">
            <a:avLst/>
          </a:prstGeom>
          <a:noFill/>
        </p:spPr>
        <p:txBody>
          <a:bodyPr wrap="square" lIns="78145" tIns="39072" rIns="78145" bIns="39072" rtlCol="0">
            <a:spAutoFit/>
          </a:bodyPr>
          <a:lstStyle/>
          <a:p>
            <a:pPr algn="r"/>
            <a:r>
              <a:rPr lang="en-GB" sz="1400" dirty="0" smtClean="0">
                <a:latin typeface="Calibri" pitchFamily="34" charset="0"/>
              </a:rPr>
              <a:t>Analysis: </a:t>
            </a:r>
            <a:r>
              <a:rPr lang="en-GB" sz="1400" dirty="0">
                <a:latin typeface="Calibri" pitchFamily="34" charset="0"/>
              </a:rPr>
              <a:t>Statistical </a:t>
            </a:r>
            <a:r>
              <a:rPr lang="en-GB" sz="1400" dirty="0" err="1">
                <a:latin typeface="Calibri" pitchFamily="34" charset="0"/>
              </a:rPr>
              <a:t>Cybermetrics</a:t>
            </a:r>
            <a:r>
              <a:rPr lang="en-GB" sz="1400" dirty="0">
                <a:latin typeface="Calibri" pitchFamily="34" charset="0"/>
              </a:rPr>
              <a:t> Research Group, </a:t>
            </a:r>
            <a:endParaRPr lang="en-GB" sz="1400" dirty="0" smtClean="0">
              <a:latin typeface="Calibri" pitchFamily="34" charset="0"/>
            </a:endParaRPr>
          </a:p>
          <a:p>
            <a:pPr algn="r"/>
            <a:r>
              <a:rPr lang="en-GB" sz="1400" dirty="0" smtClean="0">
                <a:latin typeface="Calibri" pitchFamily="34" charset="0"/>
              </a:rPr>
              <a:t>University </a:t>
            </a:r>
            <a:r>
              <a:rPr lang="en-GB" sz="1400" dirty="0">
                <a:latin typeface="Calibri" pitchFamily="34" charset="0"/>
              </a:rPr>
              <a:t>of Wolverhampton.</a:t>
            </a:r>
          </a:p>
        </p:txBody>
      </p:sp>
      <p:pic>
        <p:nvPicPr>
          <p:cNvPr id="6" name="Picture 5" descr="WE_logotype_black"/>
          <p:cNvPicPr>
            <a:picLocks noChangeAspect="1" noChangeArrowheads="1"/>
          </p:cNvPicPr>
          <p:nvPr/>
        </p:nvPicPr>
        <p:blipFill>
          <a:blip r:embed="rId4" cstate="print">
            <a:lum bright="14000"/>
            <a:extLst>
              <a:ext uri="{28A0092B-C50C-407E-A947-70E740481C1C}">
                <a14:useLocalDpi xmlns:a14="http://schemas.microsoft.com/office/drawing/2010/main"/>
              </a:ext>
            </a:extLst>
          </a:blip>
          <a:srcRect/>
          <a:stretch>
            <a:fillRect/>
          </a:stretch>
        </p:blipFill>
        <p:spPr bwMode="auto">
          <a:xfrm>
            <a:off x="211758"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02156"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101694916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2674" y="1303050"/>
            <a:ext cx="5893041" cy="2125950"/>
          </a:xfrm>
          <a:prstGeom prst="rect">
            <a:avLst/>
          </a:prstGeom>
          <a:noFill/>
          <a:ln w="25400">
            <a:solidFill>
              <a:srgbClr val="7030A0"/>
            </a:solidFill>
            <a:miter lim="800000"/>
            <a:headEnd/>
            <a:tailEnd/>
          </a:ln>
          <a:extLst>
            <a:ext uri="{909E8E84-426E-40dd-AFC4-6F175D3DCCD1}">
              <a14:hiddenFill xmlns:a14="http://schemas.microsoft.com/office/drawing/2010/main">
                <a:solidFill>
                  <a:schemeClr val="accent1"/>
                </a:solidFill>
              </a14:hiddenFill>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43370" y="2518370"/>
            <a:ext cx="4973893" cy="2530929"/>
          </a:xfrm>
          <a:prstGeom prst="rect">
            <a:avLst/>
          </a:prstGeom>
          <a:noFill/>
          <a:ln w="25400">
            <a:solidFill>
              <a:srgbClr val="7030A0"/>
            </a:solidFill>
            <a:miter lim="800000"/>
            <a:headEnd/>
            <a:tailEnd/>
          </a:ln>
          <a:extLst>
            <a:ext uri="{909E8E84-426E-40dd-AFC4-6F175D3DCCD1}">
              <a14:hiddenFill xmlns:a14="http://schemas.microsoft.com/office/drawing/2010/main">
                <a:solidFill>
                  <a:schemeClr val="accent1"/>
                </a:solidFill>
              </a14:hiddenFill>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707" y="4445056"/>
            <a:ext cx="5843190" cy="1297214"/>
          </a:xfrm>
          <a:prstGeom prst="rect">
            <a:avLst/>
          </a:prstGeom>
          <a:noFill/>
          <a:ln w="25400">
            <a:solidFill>
              <a:srgbClr val="7030A0"/>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2"/>
          <p:cNvSpPr txBox="1">
            <a:spLocks noChangeArrowheads="1"/>
          </p:cNvSpPr>
          <p:nvPr/>
        </p:nvSpPr>
        <p:spPr bwMode="auto">
          <a:xfrm>
            <a:off x="259456" y="274365"/>
            <a:ext cx="84248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78145" tIns="39072" rIns="78145" bIns="39072" numCol="1" anchor="t" anchorCtr="0" compatLnSpc="1">
            <a:prstTxWarp prst="textNoShape">
              <a:avLst/>
            </a:prstTxWarp>
          </a:bodyPr>
          <a:lstStyle>
            <a:lvl1pPr algn="l" rtl="0" eaLnBrk="1" fontAlgn="base" hangingPunct="1">
              <a:spcBef>
                <a:spcPct val="0"/>
              </a:spcBef>
              <a:spcAft>
                <a:spcPct val="0"/>
              </a:spcAft>
              <a:defRPr sz="3600">
                <a:solidFill>
                  <a:srgbClr val="00B9BE"/>
                </a:solidFill>
                <a:latin typeface="+mn-lt"/>
                <a:ea typeface="+mj-ea"/>
                <a:cs typeface="+mj-cs"/>
              </a:defRPr>
            </a:lvl1pPr>
            <a:lvl2pPr algn="l" rtl="0" eaLnBrk="1" fontAlgn="base" hangingPunct="1">
              <a:spcBef>
                <a:spcPct val="0"/>
              </a:spcBef>
              <a:spcAft>
                <a:spcPct val="0"/>
              </a:spcAft>
              <a:defRPr sz="3600">
                <a:solidFill>
                  <a:srgbClr val="8C5FA5"/>
                </a:solidFill>
                <a:latin typeface="Times New Roman" pitchFamily="18" charset="0"/>
                <a:ea typeface="ＭＳ Ｐゴシック" charset="-128"/>
              </a:defRPr>
            </a:lvl2pPr>
            <a:lvl3pPr algn="l" rtl="0" eaLnBrk="1" fontAlgn="base" hangingPunct="1">
              <a:spcBef>
                <a:spcPct val="0"/>
              </a:spcBef>
              <a:spcAft>
                <a:spcPct val="0"/>
              </a:spcAft>
              <a:defRPr sz="3600">
                <a:solidFill>
                  <a:srgbClr val="8C5FA5"/>
                </a:solidFill>
                <a:latin typeface="Times New Roman" pitchFamily="18" charset="0"/>
                <a:ea typeface="ＭＳ Ｐゴシック" charset="-128"/>
              </a:defRPr>
            </a:lvl3pPr>
            <a:lvl4pPr algn="l" rtl="0" eaLnBrk="1" fontAlgn="base" hangingPunct="1">
              <a:spcBef>
                <a:spcPct val="0"/>
              </a:spcBef>
              <a:spcAft>
                <a:spcPct val="0"/>
              </a:spcAft>
              <a:defRPr sz="3600">
                <a:solidFill>
                  <a:srgbClr val="8C5FA5"/>
                </a:solidFill>
                <a:latin typeface="Times New Roman" pitchFamily="18" charset="0"/>
                <a:ea typeface="ＭＳ Ｐゴシック" charset="-128"/>
              </a:defRPr>
            </a:lvl4pPr>
            <a:lvl5pPr algn="l" rtl="0" eaLnBrk="1" fontAlgn="base" hangingPunct="1">
              <a:spcBef>
                <a:spcPct val="0"/>
              </a:spcBef>
              <a:spcAft>
                <a:spcPct val="0"/>
              </a:spcAft>
              <a:defRPr sz="3600">
                <a:solidFill>
                  <a:srgbClr val="8C5FA5"/>
                </a:solidFill>
                <a:latin typeface="Times New Roman" pitchFamily="18" charset="0"/>
                <a:ea typeface="ＭＳ Ｐゴシック" charset="-128"/>
              </a:defRPr>
            </a:lvl5pPr>
            <a:lvl6pPr marL="457200" algn="l" rtl="0" eaLnBrk="1" fontAlgn="base" hangingPunct="1">
              <a:spcBef>
                <a:spcPct val="0"/>
              </a:spcBef>
              <a:spcAft>
                <a:spcPct val="0"/>
              </a:spcAft>
              <a:defRPr sz="3600">
                <a:solidFill>
                  <a:srgbClr val="8C5FA5"/>
                </a:solidFill>
                <a:latin typeface="Times New Roman" pitchFamily="18" charset="0"/>
                <a:ea typeface="ＭＳ Ｐゴシック" charset="-128"/>
              </a:defRPr>
            </a:lvl6pPr>
            <a:lvl7pPr marL="914400" algn="l" rtl="0" eaLnBrk="1" fontAlgn="base" hangingPunct="1">
              <a:spcBef>
                <a:spcPct val="0"/>
              </a:spcBef>
              <a:spcAft>
                <a:spcPct val="0"/>
              </a:spcAft>
              <a:defRPr sz="3600">
                <a:solidFill>
                  <a:srgbClr val="8C5FA5"/>
                </a:solidFill>
                <a:latin typeface="Times New Roman" pitchFamily="18" charset="0"/>
                <a:ea typeface="ＭＳ Ｐゴシック" charset="-128"/>
              </a:defRPr>
            </a:lvl7pPr>
            <a:lvl8pPr marL="1371600" algn="l" rtl="0" eaLnBrk="1" fontAlgn="base" hangingPunct="1">
              <a:spcBef>
                <a:spcPct val="0"/>
              </a:spcBef>
              <a:spcAft>
                <a:spcPct val="0"/>
              </a:spcAft>
              <a:defRPr sz="3600">
                <a:solidFill>
                  <a:srgbClr val="8C5FA5"/>
                </a:solidFill>
                <a:latin typeface="Times New Roman" pitchFamily="18" charset="0"/>
                <a:ea typeface="ＭＳ Ｐゴシック" charset="-128"/>
              </a:defRPr>
            </a:lvl8pPr>
            <a:lvl9pPr marL="1828800" algn="l" rtl="0" eaLnBrk="1" fontAlgn="base" hangingPunct="1">
              <a:spcBef>
                <a:spcPct val="0"/>
              </a:spcBef>
              <a:spcAft>
                <a:spcPct val="0"/>
              </a:spcAft>
              <a:defRPr sz="3600">
                <a:solidFill>
                  <a:srgbClr val="8C5FA5"/>
                </a:solidFill>
                <a:latin typeface="Times New Roman" pitchFamily="18" charset="0"/>
                <a:ea typeface="ＭＳ Ｐゴシック" charset="-128"/>
              </a:defRPr>
            </a:lvl9pPr>
          </a:lstStyle>
          <a:p>
            <a:pPr>
              <a:defRPr/>
            </a:pPr>
            <a:r>
              <a:rPr lang="en-GB" b="1" kern="0" dirty="0" smtClean="0">
                <a:solidFill>
                  <a:srgbClr val="7030A0"/>
                </a:solidFill>
                <a:latin typeface="Calibri" pitchFamily="34" charset="0"/>
                <a:ea typeface="ＭＳ Ｐゴシック"/>
                <a:cs typeface="ＭＳ Ｐゴシック"/>
              </a:rPr>
              <a:t>New </a:t>
            </a:r>
            <a:r>
              <a:rPr lang="en-GB" b="1" kern="0" dirty="0" err="1" smtClean="0">
                <a:solidFill>
                  <a:srgbClr val="7030A0"/>
                </a:solidFill>
                <a:latin typeface="Calibri" pitchFamily="34" charset="0"/>
                <a:ea typeface="ＭＳ Ｐゴシック"/>
                <a:cs typeface="ＭＳ Ｐゴシック"/>
              </a:rPr>
              <a:t>altmetrics</a:t>
            </a:r>
            <a:endParaRPr lang="en-GB" b="1" kern="0" dirty="0">
              <a:solidFill>
                <a:srgbClr val="7030A0"/>
              </a:solidFill>
              <a:latin typeface="Calibri" pitchFamily="34" charset="0"/>
              <a:ea typeface="ＭＳ Ｐゴシック"/>
              <a:cs typeface="ＭＳ Ｐゴシック"/>
            </a:endParaRPr>
          </a:p>
        </p:txBody>
      </p:sp>
      <p:sp>
        <p:nvSpPr>
          <p:cNvPr id="6" name="Rectangle 5"/>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WE_logotype_black"/>
          <p:cNvPicPr>
            <a:picLocks noChangeAspect="1" noChangeArrowheads="1"/>
          </p:cNvPicPr>
          <p:nvPr/>
        </p:nvPicPr>
        <p:blipFill>
          <a:blip r:embed="rId6" cstate="print">
            <a:lum bright="14000"/>
            <a:extLst>
              <a:ext uri="{28A0092B-C50C-407E-A947-70E740481C1C}">
                <a14:useLocalDpi xmlns:a14="http://schemas.microsoft.com/office/drawing/2010/main"/>
              </a:ext>
            </a:extLst>
          </a:blip>
          <a:srcRect/>
          <a:stretch>
            <a:fillRect/>
          </a:stretch>
        </p:blipFill>
        <p:spPr bwMode="auto">
          <a:xfrm>
            <a:off x="705643" y="6468194"/>
            <a:ext cx="18002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696041" y="6397639"/>
            <a:ext cx="2274982" cy="369332"/>
          </a:xfrm>
          <a:prstGeom prst="rect">
            <a:avLst/>
          </a:prstGeom>
          <a:noFill/>
        </p:spPr>
        <p:txBody>
          <a:bodyPr wrap="none" rtlCol="0">
            <a:spAutoFit/>
          </a:bodyPr>
          <a:lstStyle/>
          <a:p>
            <a:r>
              <a:rPr lang="en-US" dirty="0" smtClean="0"/>
              <a:t>Adam </a:t>
            </a:r>
            <a:r>
              <a:rPr lang="en-US" dirty="0" err="1" smtClean="0"/>
              <a:t>Dinsmore</a:t>
            </a:r>
            <a:r>
              <a:rPr lang="en-US" dirty="0" smtClean="0"/>
              <a:t>, 2014</a:t>
            </a:r>
            <a:endParaRPr lang="en-US" dirty="0"/>
          </a:p>
        </p:txBody>
      </p:sp>
    </p:spTree>
    <p:extLst>
      <p:ext uri="{BB962C8B-B14F-4D97-AF65-F5344CB8AC3E}">
        <p14:creationId xmlns:p14="http://schemas.microsoft.com/office/powerpoint/2010/main" val="29352574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266780"/>
            <a:ext cx="6578964" cy="1815882"/>
          </a:xfrm>
          <a:prstGeom prst="rect">
            <a:avLst/>
          </a:prstGeom>
        </p:spPr>
        <p:txBody>
          <a:bodyPr wrap="square">
            <a:spAutoFit/>
          </a:bodyPr>
          <a:lstStyle/>
          <a:p>
            <a:pPr lvl="0"/>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880525" y="3310660"/>
            <a:ext cx="7382950" cy="1384995"/>
          </a:xfrm>
          <a:prstGeom prst="rect">
            <a:avLst/>
          </a:prstGeom>
        </p:spPr>
        <p:txBody>
          <a:bodyPr wrap="square">
            <a:spAutoFit/>
          </a:bodyPr>
          <a:lstStyle/>
          <a:p>
            <a:r>
              <a:rPr lang="en-US" sz="2800" dirty="0" smtClean="0"/>
              <a:t>“Varmus </a:t>
            </a:r>
            <a:r>
              <a:rPr lang="en-US" sz="2800" dirty="0"/>
              <a:t>wants to replace a section that now lists major publications with a narrative describing the investigator's five major accomplishments</a:t>
            </a:r>
            <a:r>
              <a:rPr lang="en-US" sz="2800" dirty="0" smtClean="0"/>
              <a:t>.”</a:t>
            </a:r>
            <a:endParaRPr lang="en-US" sz="2800" dirty="0"/>
          </a:p>
        </p:txBody>
      </p:sp>
      <p:sp>
        <p:nvSpPr>
          <p:cNvPr id="3" name="Rectangle 2"/>
          <p:cNvSpPr/>
          <p:nvPr/>
        </p:nvSpPr>
        <p:spPr>
          <a:xfrm>
            <a:off x="745075" y="5485229"/>
            <a:ext cx="2576284" cy="369332"/>
          </a:xfrm>
          <a:prstGeom prst="rect">
            <a:avLst/>
          </a:prstGeom>
        </p:spPr>
        <p:txBody>
          <a:bodyPr wrap="none">
            <a:spAutoFit/>
          </a:bodyPr>
          <a:lstStyle/>
          <a:p>
            <a:r>
              <a:rPr lang="en-US" dirty="0" smtClean="0"/>
              <a:t>Science, </a:t>
            </a:r>
            <a:r>
              <a:rPr lang="en-US" dirty="0"/>
              <a:t>25 October </a:t>
            </a:r>
            <a:r>
              <a:rPr lang="en-US" dirty="0" smtClean="0"/>
              <a:t>2013 </a:t>
            </a:r>
            <a:endParaRPr lang="en-US" dirty="0"/>
          </a:p>
        </p:txBody>
      </p:sp>
      <p:pic>
        <p:nvPicPr>
          <p:cNvPr id="8" name="Picture 7"/>
          <p:cNvPicPr>
            <a:picLocks noChangeAspect="1"/>
          </p:cNvPicPr>
          <p:nvPr/>
        </p:nvPicPr>
        <p:blipFill>
          <a:blip r:embed="rId2"/>
          <a:stretch>
            <a:fillRect/>
          </a:stretch>
        </p:blipFill>
        <p:spPr>
          <a:xfrm>
            <a:off x="745075" y="1883047"/>
            <a:ext cx="4470400" cy="1041400"/>
          </a:xfrm>
          <a:prstGeom prst="rect">
            <a:avLst/>
          </a:prstGeom>
        </p:spPr>
      </p:pic>
      <p:sp>
        <p:nvSpPr>
          <p:cNvPr id="6" name="Title 1"/>
          <p:cNvSpPr txBox="1">
            <a:spLocks/>
          </p:cNvSpPr>
          <p:nvPr/>
        </p:nvSpPr>
        <p:spPr>
          <a:xfrm>
            <a:off x="745075" y="592668"/>
            <a:ext cx="7518400" cy="1078714"/>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Taking steps to improve assessment (NIH)</a:t>
            </a:r>
            <a:endParaRPr lang="en-GB" sz="3200" dirty="0"/>
          </a:p>
        </p:txBody>
      </p:sp>
    </p:spTree>
    <p:extLst>
      <p:ext uri="{BB962C8B-B14F-4D97-AF65-F5344CB8AC3E}">
        <p14:creationId xmlns:p14="http://schemas.microsoft.com/office/powerpoint/2010/main" val="238524742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312960"/>
            <a:ext cx="6578964" cy="1815882"/>
          </a:xfrm>
          <a:prstGeom prst="rect">
            <a:avLst/>
          </a:prstGeom>
        </p:spPr>
        <p:txBody>
          <a:bodyPr wrap="square">
            <a:spAutoFit/>
          </a:bodyPr>
          <a:lstStyle/>
          <a:p>
            <a:pPr lvl="0"/>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745075" y="6229965"/>
            <a:ext cx="3458136" cy="369332"/>
          </a:xfrm>
          <a:prstGeom prst="rect">
            <a:avLst/>
          </a:prstGeom>
        </p:spPr>
        <p:txBody>
          <a:bodyPr wrap="none">
            <a:spAutoFit/>
          </a:bodyPr>
          <a:lstStyle/>
          <a:p>
            <a:r>
              <a:rPr lang="en-US" dirty="0" smtClean="0"/>
              <a:t>Science Careers, </a:t>
            </a:r>
            <a:r>
              <a:rPr lang="en-US" dirty="0"/>
              <a:t>3</a:t>
            </a:r>
            <a:r>
              <a:rPr lang="en-US" dirty="0" smtClean="0"/>
              <a:t> September 2013 </a:t>
            </a:r>
            <a:endParaRPr lang="en-US" dirty="0"/>
          </a:p>
        </p:txBody>
      </p:sp>
      <p:sp>
        <p:nvSpPr>
          <p:cNvPr id="7" name="Rectangle 6"/>
          <p:cNvSpPr/>
          <p:nvPr/>
        </p:nvSpPr>
        <p:spPr>
          <a:xfrm>
            <a:off x="750451" y="1648047"/>
            <a:ext cx="6183749" cy="707886"/>
          </a:xfrm>
          <a:prstGeom prst="rect">
            <a:avLst/>
          </a:prstGeom>
        </p:spPr>
        <p:txBody>
          <a:bodyPr wrap="square">
            <a:spAutoFit/>
          </a:bodyPr>
          <a:lstStyle/>
          <a:p>
            <a:r>
              <a:rPr lang="en-US" sz="2000" b="1" dirty="0"/>
              <a:t>Sandra L. </a:t>
            </a:r>
            <a:r>
              <a:rPr lang="en-US" sz="2000" b="1" dirty="0" err="1" smtClean="0"/>
              <a:t>Schmid</a:t>
            </a:r>
            <a:r>
              <a:rPr lang="en-US" sz="2000" dirty="0" smtClean="0"/>
              <a:t>, chair </a:t>
            </a:r>
            <a:r>
              <a:rPr lang="en-US" sz="2000" dirty="0"/>
              <a:t>of the Department of Cell Biology at the University of Texas Southwestern Medical Center.</a:t>
            </a:r>
          </a:p>
        </p:txBody>
      </p:sp>
      <p:sp>
        <p:nvSpPr>
          <p:cNvPr id="9" name="Rectangle 8"/>
          <p:cNvSpPr/>
          <p:nvPr/>
        </p:nvSpPr>
        <p:spPr>
          <a:xfrm>
            <a:off x="750452" y="3729589"/>
            <a:ext cx="7781636" cy="1938992"/>
          </a:xfrm>
          <a:prstGeom prst="rect">
            <a:avLst/>
          </a:prstGeom>
        </p:spPr>
        <p:txBody>
          <a:bodyPr wrap="square">
            <a:spAutoFit/>
          </a:bodyPr>
          <a:lstStyle/>
          <a:p>
            <a:r>
              <a:rPr lang="en-US" sz="2000" dirty="0"/>
              <a:t>A</a:t>
            </a:r>
            <a:r>
              <a:rPr lang="en-US" sz="2000" dirty="0" smtClean="0"/>
              <a:t>pplicants for faculty positions provide a cover letter describing:</a:t>
            </a:r>
          </a:p>
          <a:p>
            <a:pPr marL="342900" indent="-342900">
              <a:buAutoNum type="arabicParenBoth"/>
            </a:pPr>
            <a:r>
              <a:rPr lang="en-US" sz="2000" dirty="0" smtClean="0"/>
              <a:t>most </a:t>
            </a:r>
            <a:r>
              <a:rPr lang="en-US" sz="2000" dirty="0"/>
              <a:t>significant scientific accomplishment as a graduate </a:t>
            </a:r>
            <a:r>
              <a:rPr lang="en-US" sz="2000" dirty="0" smtClean="0"/>
              <a:t>student</a:t>
            </a:r>
            <a:endParaRPr lang="en-US" sz="2000" dirty="0"/>
          </a:p>
          <a:p>
            <a:pPr marL="342900" indent="-342900">
              <a:buAutoNum type="arabicParenBoth"/>
            </a:pPr>
            <a:r>
              <a:rPr lang="en-US" sz="2000" dirty="0" smtClean="0"/>
              <a:t>most </a:t>
            </a:r>
            <a:r>
              <a:rPr lang="en-US" sz="2000" dirty="0"/>
              <a:t>significant scientific accomplishment as a </a:t>
            </a:r>
            <a:r>
              <a:rPr lang="en-US" sz="2000" dirty="0" smtClean="0"/>
              <a:t>postdoc</a:t>
            </a:r>
          </a:p>
          <a:p>
            <a:pPr marL="342900" indent="-342900">
              <a:buAutoNum type="arabicParenBoth"/>
            </a:pPr>
            <a:r>
              <a:rPr lang="en-US" sz="2000" dirty="0" smtClean="0"/>
              <a:t>overall </a:t>
            </a:r>
            <a:r>
              <a:rPr lang="en-US" sz="2000" dirty="0"/>
              <a:t>goals/vision for </a:t>
            </a:r>
            <a:r>
              <a:rPr lang="en-US" sz="2000" dirty="0" smtClean="0"/>
              <a:t>their research </a:t>
            </a:r>
            <a:r>
              <a:rPr lang="en-US" sz="2000" dirty="0"/>
              <a:t>program </a:t>
            </a:r>
            <a:endParaRPr lang="en-US" sz="2000" dirty="0" smtClean="0"/>
          </a:p>
          <a:p>
            <a:pPr marL="342900" indent="-342900">
              <a:buAutoNum type="arabicParenBoth"/>
            </a:pPr>
            <a:r>
              <a:rPr lang="en-US" sz="2000" dirty="0" smtClean="0"/>
              <a:t>experience </a:t>
            </a:r>
            <a:r>
              <a:rPr lang="en-US" sz="2000" dirty="0"/>
              <a:t>and qualifications that make them </a:t>
            </a:r>
            <a:r>
              <a:rPr lang="en-US" sz="2000" dirty="0" smtClean="0"/>
              <a:t>able to </a:t>
            </a:r>
            <a:r>
              <a:rPr lang="en-US" sz="2000" dirty="0"/>
              <a:t>achieve those </a:t>
            </a:r>
            <a:r>
              <a:rPr lang="en-US" sz="2000" dirty="0" smtClean="0"/>
              <a:t>goals</a:t>
            </a:r>
            <a:endParaRPr lang="en-US" sz="2000" dirty="0"/>
          </a:p>
        </p:txBody>
      </p:sp>
      <p:sp>
        <p:nvSpPr>
          <p:cNvPr id="10" name="Rectangle 9"/>
          <p:cNvSpPr/>
          <p:nvPr/>
        </p:nvSpPr>
        <p:spPr>
          <a:xfrm>
            <a:off x="1275928" y="2632490"/>
            <a:ext cx="6592144" cy="830997"/>
          </a:xfrm>
          <a:prstGeom prst="rect">
            <a:avLst/>
          </a:prstGeom>
        </p:spPr>
        <p:txBody>
          <a:bodyPr wrap="square">
            <a:spAutoFit/>
          </a:bodyPr>
          <a:lstStyle/>
          <a:p>
            <a:pPr algn="ctr"/>
            <a:r>
              <a:rPr lang="en-US" sz="2400" dirty="0" smtClean="0"/>
              <a:t>“We </a:t>
            </a:r>
            <a:r>
              <a:rPr lang="en-US" sz="2400" dirty="0"/>
              <a:t>believe we can recognize excellence that has been missed by journal editors</a:t>
            </a:r>
            <a:r>
              <a:rPr lang="en-US" sz="2400" dirty="0" smtClean="0"/>
              <a:t>.”</a:t>
            </a:r>
            <a:endParaRPr lang="en-US" sz="2400" dirty="0"/>
          </a:p>
        </p:txBody>
      </p:sp>
      <p:sp>
        <p:nvSpPr>
          <p:cNvPr id="6" name="Title 1"/>
          <p:cNvSpPr txBox="1">
            <a:spLocks/>
          </p:cNvSpPr>
          <p:nvPr/>
        </p:nvSpPr>
        <p:spPr>
          <a:xfrm>
            <a:off x="745075" y="465667"/>
            <a:ext cx="7518400" cy="1036383"/>
          </a:xfrm>
          <a:prstGeom prst="rect">
            <a:avLst/>
          </a:prstGeom>
        </p:spPr>
        <p:txBody>
          <a:bodyPr>
            <a:normAutofit lnSpcReduction="10000"/>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Taking steps to improve assessment (Institutions)</a:t>
            </a:r>
            <a:endParaRPr lang="en-GB" sz="3200" dirty="0"/>
          </a:p>
        </p:txBody>
      </p:sp>
    </p:spTree>
    <p:extLst>
      <p:ext uri="{BB962C8B-B14F-4D97-AF65-F5344CB8AC3E}">
        <p14:creationId xmlns:p14="http://schemas.microsoft.com/office/powerpoint/2010/main" val="34734034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197510"/>
            <a:ext cx="6578964" cy="1815882"/>
          </a:xfrm>
          <a:prstGeom prst="rect">
            <a:avLst/>
          </a:prstGeom>
        </p:spPr>
        <p:txBody>
          <a:bodyPr wrap="square">
            <a:spAutoFit/>
          </a:bodyPr>
          <a:lstStyle/>
          <a:p>
            <a:pPr lvl="0"/>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6" name="Title 1"/>
          <p:cNvSpPr txBox="1">
            <a:spLocks/>
          </p:cNvSpPr>
          <p:nvPr/>
        </p:nvSpPr>
        <p:spPr>
          <a:xfrm>
            <a:off x="745075" y="620889"/>
            <a:ext cx="7518400" cy="1262158"/>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Taking steps to improve assessment (HEFCE)</a:t>
            </a:r>
            <a:endParaRPr lang="en-GB" sz="32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880525" y="2162875"/>
            <a:ext cx="7382950" cy="2246769"/>
          </a:xfrm>
          <a:prstGeom prst="rect">
            <a:avLst/>
          </a:prstGeom>
        </p:spPr>
        <p:txBody>
          <a:bodyPr wrap="square">
            <a:spAutoFit/>
          </a:bodyPr>
          <a:lstStyle/>
          <a:p>
            <a:r>
              <a:rPr lang="en-US" sz="2000" dirty="0"/>
              <a:t>No sub-panel will make any use of journal impact factors, rankings, lists or the perceived standing of publishers in assessing the quality of research outputs. </a:t>
            </a:r>
            <a:endParaRPr lang="en-US" sz="2000" dirty="0" smtClean="0"/>
          </a:p>
          <a:p>
            <a:endParaRPr lang="en-US" sz="2000" dirty="0"/>
          </a:p>
          <a:p>
            <a:r>
              <a:rPr lang="en-US" sz="2000" dirty="0" smtClean="0"/>
              <a:t>An </a:t>
            </a:r>
            <a:r>
              <a:rPr lang="en-US" sz="2000" dirty="0"/>
              <a:t>underpinning principle of the REF is that all types of research and all forms of research outputs across all disciplines shall be assessed on a fair and equal basis.</a:t>
            </a:r>
          </a:p>
        </p:txBody>
      </p:sp>
      <p:pic>
        <p:nvPicPr>
          <p:cNvPr id="13" name="Picture 12" descr="researchexcellenceframework.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81801" y="4510156"/>
            <a:ext cx="3315635" cy="2246075"/>
          </a:xfrm>
          <a:prstGeom prst="rect">
            <a:avLst/>
          </a:prstGeom>
        </p:spPr>
      </p:pic>
    </p:spTree>
    <p:extLst>
      <p:ext uri="{BB962C8B-B14F-4D97-AF65-F5344CB8AC3E}">
        <p14:creationId xmlns:p14="http://schemas.microsoft.com/office/powerpoint/2010/main" val="352206312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197510"/>
            <a:ext cx="6578964" cy="1815882"/>
          </a:xfrm>
          <a:prstGeom prst="rect">
            <a:avLst/>
          </a:prstGeom>
        </p:spPr>
        <p:txBody>
          <a:bodyPr wrap="square">
            <a:spAutoFit/>
          </a:bodyPr>
          <a:lstStyle/>
          <a:p>
            <a:pPr lvl="0"/>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745075" y="1338222"/>
            <a:ext cx="8074370" cy="5355313"/>
          </a:xfrm>
          <a:prstGeom prst="rect">
            <a:avLst/>
          </a:prstGeom>
        </p:spPr>
        <p:txBody>
          <a:bodyPr wrap="square">
            <a:spAutoFit/>
          </a:bodyPr>
          <a:lstStyle/>
          <a:p>
            <a:endParaRPr lang="en-GB" dirty="0"/>
          </a:p>
          <a:p>
            <a:r>
              <a:rPr lang="en-GB" dirty="0"/>
              <a:t>The application process for </a:t>
            </a:r>
            <a:r>
              <a:rPr lang="en-GB" u="sng" dirty="0"/>
              <a:t>EMBO Long-Term Fellowships</a:t>
            </a:r>
            <a:r>
              <a:rPr lang="en-GB" dirty="0"/>
              <a:t> emphasizes the most important outcomes and impact of the applicant’s work rather than where it is published and specifically states </a:t>
            </a:r>
            <a:r>
              <a:rPr lang="en-GB" dirty="0">
                <a:solidFill>
                  <a:srgbClr val="FF0000"/>
                </a:solidFill>
              </a:rPr>
              <a:t>that journal impact factors should not be provided</a:t>
            </a:r>
            <a:r>
              <a:rPr lang="en-GB" dirty="0"/>
              <a:t>:</a:t>
            </a:r>
          </a:p>
          <a:p>
            <a:r>
              <a:rPr lang="en-GB" b="1" u="sng" dirty="0"/>
              <a:t>From “Helpful Notes for Applicants”</a:t>
            </a:r>
            <a:endParaRPr lang="en-GB" dirty="0"/>
          </a:p>
          <a:p>
            <a:r>
              <a:rPr lang="en-GB" dirty="0"/>
              <a:t>In the ‘achievements of PhD’ section please provide your own summary of what you consider the most important outcome(s) of your PhD work and the impact of your work on and beyond the respective scientific field.</a:t>
            </a:r>
          </a:p>
          <a:p>
            <a:r>
              <a:rPr lang="en-GB" dirty="0"/>
              <a:t>In your publication list, you should indicate your three most important publications, i.e. the three primary research papers that in your view provided the most important and original contributions to scientific knowledge irrespective of journal name and impact factor. </a:t>
            </a:r>
            <a:r>
              <a:rPr lang="en-GB" dirty="0">
                <a:solidFill>
                  <a:srgbClr val="FF0000"/>
                </a:solidFill>
              </a:rPr>
              <a:t>Do NOT add the journal impact factor</a:t>
            </a:r>
            <a:r>
              <a:rPr lang="en-GB" dirty="0"/>
              <a:t>. Citations to the article or other article level metrics with source may be listed, but are not essential.</a:t>
            </a:r>
          </a:p>
          <a:p>
            <a:r>
              <a:rPr lang="en-GB" b="1" u="sng" dirty="0"/>
              <a:t>From the FAQs</a:t>
            </a:r>
            <a:endParaRPr lang="en-GB" dirty="0"/>
          </a:p>
          <a:p>
            <a:r>
              <a:rPr lang="en-GB" b="1" i="1" dirty="0"/>
              <a:t>Are journal impact factors or journal name taken into account when evaluating applications?</a:t>
            </a:r>
            <a:endParaRPr lang="en-GB" dirty="0"/>
          </a:p>
          <a:p>
            <a:r>
              <a:rPr lang="en-GB" dirty="0"/>
              <a:t>Journal impact factors or name are not used in the evaluation and selection of applications. </a:t>
            </a:r>
            <a:r>
              <a:rPr lang="en-GB" dirty="0">
                <a:solidFill>
                  <a:srgbClr val="FF0000"/>
                </a:solidFill>
              </a:rPr>
              <a:t>EMBO encourages evaluation of the quality of the scientific work and its impact on the field, rather than the journal in which it was published.</a:t>
            </a:r>
          </a:p>
        </p:txBody>
      </p:sp>
      <p:sp>
        <p:nvSpPr>
          <p:cNvPr id="6" name="Title 1"/>
          <p:cNvSpPr txBox="1">
            <a:spLocks/>
          </p:cNvSpPr>
          <p:nvPr/>
        </p:nvSpPr>
        <p:spPr>
          <a:xfrm>
            <a:off x="745075" y="409224"/>
            <a:ext cx="7518400" cy="1262158"/>
          </a:xfrm>
          <a:prstGeom prst="rect">
            <a:avLst/>
          </a:prstGeom>
        </p:spPr>
        <p:txBody>
          <a:bodyPr>
            <a:normAutofit/>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Taking steps to improve assessment (EMBO)</a:t>
            </a:r>
            <a:endParaRPr lang="en-GB" sz="3200" dirty="0"/>
          </a:p>
        </p:txBody>
      </p:sp>
    </p:spTree>
    <p:extLst>
      <p:ext uri="{BB962C8B-B14F-4D97-AF65-F5344CB8AC3E}">
        <p14:creationId xmlns:p14="http://schemas.microsoft.com/office/powerpoint/2010/main" val="88673104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266780"/>
            <a:ext cx="6578964" cy="4401205"/>
          </a:xfrm>
          <a:prstGeom prst="rect">
            <a:avLst/>
          </a:prstGeom>
        </p:spPr>
        <p:txBody>
          <a:bodyPr wrap="square">
            <a:spAutoFit/>
          </a:bodyPr>
          <a:lstStyle/>
          <a:p>
            <a:pPr marL="457200" lvl="0" indent="-457200">
              <a:buFont typeface="Arial"/>
              <a:buChar char="•"/>
            </a:pPr>
            <a:r>
              <a:rPr lang="en-GB" sz="2800" dirty="0"/>
              <a:t>d</a:t>
            </a:r>
            <a:r>
              <a:rPr lang="en-GB" sz="2800" dirty="0" smtClean="0"/>
              <a:t>on’t promote the impact factor (ideally)</a:t>
            </a:r>
          </a:p>
          <a:p>
            <a:pPr marL="457200" lvl="0" indent="-457200">
              <a:buFont typeface="Arial"/>
              <a:buChar char="•"/>
            </a:pPr>
            <a:r>
              <a:rPr lang="en-GB" sz="2800" dirty="0"/>
              <a:t>p</a:t>
            </a:r>
            <a:r>
              <a:rPr lang="en-GB" sz="2800" dirty="0" smtClean="0"/>
              <a:t>rovide new metrics and indicators</a:t>
            </a:r>
          </a:p>
          <a:p>
            <a:pPr marL="457200" indent="-457200">
              <a:buFont typeface="Arial"/>
              <a:buChar char="•"/>
            </a:pPr>
            <a:r>
              <a:rPr lang="en-GB" sz="2800" dirty="0"/>
              <a:t>make reference lists available as open data</a:t>
            </a:r>
          </a:p>
          <a:p>
            <a:pPr marL="457200" lvl="0" indent="-457200">
              <a:buFont typeface="Arial"/>
              <a:buChar char="•"/>
            </a:pPr>
            <a:r>
              <a:rPr lang="en-GB" sz="2800" dirty="0" smtClean="0"/>
              <a:t>promote responsible authorship and author contributions</a:t>
            </a:r>
          </a:p>
          <a:p>
            <a:pPr marL="457200" lvl="0" indent="-457200">
              <a:buFont typeface="Arial"/>
              <a:buChar char="•"/>
            </a:pPr>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6" name="Title 1"/>
          <p:cNvSpPr txBox="1">
            <a:spLocks/>
          </p:cNvSpPr>
          <p:nvPr/>
        </p:nvSpPr>
        <p:spPr>
          <a:xfrm>
            <a:off x="745075" y="1029049"/>
            <a:ext cx="7518400" cy="853998"/>
          </a:xfrm>
          <a:prstGeom prst="rect">
            <a:avLst/>
          </a:prstGeom>
        </p:spPr>
        <p:txBody>
          <a:bodyPr>
            <a:normAutofit fontScale="92500"/>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DORA recommendations for publishers</a:t>
            </a:r>
            <a:endParaRPr lang="en-GB" sz="32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807863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4-11-30 at 12.39.0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25749"/>
            <a:ext cx="5334000" cy="3949700"/>
          </a:xfrm>
          <a:prstGeom prst="rect">
            <a:avLst/>
          </a:prstGeom>
        </p:spPr>
      </p:pic>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Screen Shot 2014-11-30 at 12.33.53.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14291" y="2481082"/>
            <a:ext cx="5829709" cy="4376918"/>
          </a:xfrm>
          <a:prstGeom prst="rect">
            <a:avLst/>
          </a:prstGeom>
        </p:spPr>
      </p:pic>
    </p:spTree>
    <p:extLst>
      <p:ext uri="{BB962C8B-B14F-4D97-AF65-F5344CB8AC3E}">
        <p14:creationId xmlns:p14="http://schemas.microsoft.com/office/powerpoint/2010/main" val="3319155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creen Shot 2013-10-31 at 12.08.46.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875" y="-93824"/>
            <a:ext cx="9141980" cy="7013898"/>
          </a:xfrm>
          <a:prstGeom prst="rect">
            <a:avLst/>
          </a:prstGeom>
        </p:spPr>
      </p:pic>
      <p:cxnSp>
        <p:nvCxnSpPr>
          <p:cNvPr id="8" name="Straight Arrow Connector 7"/>
          <p:cNvCxnSpPr/>
          <p:nvPr/>
        </p:nvCxnSpPr>
        <p:spPr>
          <a:xfrm flipH="1">
            <a:off x="2905126" y="444500"/>
            <a:ext cx="1682749" cy="1000125"/>
          </a:xfrm>
          <a:prstGeom prst="straightConnector1">
            <a:avLst/>
          </a:prstGeom>
          <a:ln w="5715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9622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Screen Shot 2013-10-31 at 12.09.0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11126"/>
            <a:ext cx="9097038" cy="7108051"/>
          </a:xfrm>
          <a:prstGeom prst="rect">
            <a:avLst/>
          </a:prstGeom>
        </p:spPr>
      </p:pic>
      <p:sp>
        <p:nvSpPr>
          <p:cNvPr id="2" name="Oval 1"/>
          <p:cNvSpPr/>
          <p:nvPr/>
        </p:nvSpPr>
        <p:spPr>
          <a:xfrm>
            <a:off x="889000" y="2508250"/>
            <a:ext cx="3302000" cy="952500"/>
          </a:xfrm>
          <a:prstGeom prst="ellipse">
            <a:avLst/>
          </a:prstGeom>
          <a:noFill/>
          <a:ln w="57150"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30755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2-04-26 at 06.33.09.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18870"/>
            <a:ext cx="9144000" cy="5765471"/>
          </a:xfrm>
          <a:prstGeom prst="rect">
            <a:avLst/>
          </a:prstGeom>
        </p:spPr>
      </p:pic>
    </p:spTree>
    <p:extLst>
      <p:ext uri="{BB962C8B-B14F-4D97-AF65-F5344CB8AC3E}">
        <p14:creationId xmlns:p14="http://schemas.microsoft.com/office/powerpoint/2010/main" val="202813699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v10</a:t>
            </a:r>
            <a:endParaRPr lang="en-US"/>
          </a:p>
        </p:txBody>
      </p:sp>
      <p:sp>
        <p:nvSpPr>
          <p:cNvPr id="7" name="Rectangle 6"/>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5967331082_c424ebfd2c_b.jpg"/>
          <p:cNvPicPr>
            <a:picLocks noChangeAspect="1"/>
          </p:cNvPicPr>
          <p:nvPr/>
        </p:nvPicPr>
        <p:blipFill rotWithShape="1">
          <a:blip r:embed="rId2">
            <a:extLst>
              <a:ext uri="{28A0092B-C50C-407E-A947-70E740481C1C}">
                <a14:useLocalDpi xmlns:a14="http://schemas.microsoft.com/office/drawing/2010/main"/>
              </a:ext>
            </a:extLst>
          </a:blip>
          <a:srcRect t="8960" b="3943"/>
          <a:stretch/>
        </p:blipFill>
        <p:spPr>
          <a:xfrm>
            <a:off x="635000" y="0"/>
            <a:ext cx="7874000" cy="6858000"/>
          </a:xfrm>
          <a:prstGeom prst="rect">
            <a:avLst/>
          </a:prstGeom>
        </p:spPr>
      </p:pic>
      <p:sp>
        <p:nvSpPr>
          <p:cNvPr id="5" name="Rectangle 4"/>
          <p:cNvSpPr/>
          <p:nvPr/>
        </p:nvSpPr>
        <p:spPr>
          <a:xfrm>
            <a:off x="937938" y="6426908"/>
            <a:ext cx="2355595" cy="369332"/>
          </a:xfrm>
          <a:prstGeom prst="rect">
            <a:avLst/>
          </a:prstGeom>
        </p:spPr>
        <p:txBody>
          <a:bodyPr wrap="none">
            <a:spAutoFit/>
          </a:bodyPr>
          <a:lstStyle/>
          <a:p>
            <a:r>
              <a:rPr lang="en-US" dirty="0">
                <a:solidFill>
                  <a:schemeClr val="bg1"/>
                </a:solidFill>
              </a:rPr>
              <a:t>https://</a:t>
            </a:r>
            <a:r>
              <a:rPr lang="en-US" dirty="0" err="1">
                <a:solidFill>
                  <a:schemeClr val="bg1"/>
                </a:solidFill>
              </a:rPr>
              <a:t>flic.kr</a:t>
            </a:r>
            <a:r>
              <a:rPr lang="en-US" dirty="0">
                <a:solidFill>
                  <a:schemeClr val="bg1"/>
                </a:solidFill>
              </a:rPr>
              <a:t>/p/a6j8CE</a:t>
            </a:r>
          </a:p>
        </p:txBody>
      </p:sp>
      <p:sp>
        <p:nvSpPr>
          <p:cNvPr id="6" name="Rectangle 5"/>
          <p:cNvSpPr/>
          <p:nvPr/>
        </p:nvSpPr>
        <p:spPr>
          <a:xfrm>
            <a:off x="7057016" y="6426908"/>
            <a:ext cx="1069524" cy="369332"/>
          </a:xfrm>
          <a:prstGeom prst="rect">
            <a:avLst/>
          </a:prstGeom>
        </p:spPr>
        <p:txBody>
          <a:bodyPr wrap="none">
            <a:spAutoFit/>
          </a:bodyPr>
          <a:lstStyle/>
          <a:p>
            <a:r>
              <a:rPr lang="pl-PL" dirty="0">
                <a:solidFill>
                  <a:srgbClr val="FFFFFF"/>
                </a:solidFill>
              </a:rPr>
              <a:t>CC BY-NC</a:t>
            </a:r>
            <a:endParaRPr lang="en-US" dirty="0">
              <a:solidFill>
                <a:srgbClr val="FFFFFF"/>
              </a:solidFill>
            </a:endParaRPr>
          </a:p>
        </p:txBody>
      </p:sp>
    </p:spTree>
    <p:extLst>
      <p:ext uri="{BB962C8B-B14F-4D97-AF65-F5344CB8AC3E}">
        <p14:creationId xmlns:p14="http://schemas.microsoft.com/office/powerpoint/2010/main" val="225211359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creen Shot 2014-11-30 at 13.26.28.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01789"/>
            <a:ext cx="9144000" cy="1332112"/>
          </a:xfrm>
          <a:prstGeom prst="rect">
            <a:avLst/>
          </a:prstGeom>
        </p:spPr>
      </p:pic>
      <p:pic>
        <p:nvPicPr>
          <p:cNvPr id="3" name="Picture 2" descr="Screen Shot 2014-11-30 at 13.27.40.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93903" y="5974643"/>
            <a:ext cx="4634147" cy="826911"/>
          </a:xfrm>
          <a:prstGeom prst="rect">
            <a:avLst/>
          </a:prstGeom>
        </p:spPr>
      </p:pic>
      <p:pic>
        <p:nvPicPr>
          <p:cNvPr id="7" name="Picture 6" descr="Screen Shot 2014-11-30 at 13.27.32.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72481" y="5445478"/>
            <a:ext cx="4355569" cy="642056"/>
          </a:xfrm>
          <a:prstGeom prst="rect">
            <a:avLst/>
          </a:prstGeom>
        </p:spPr>
      </p:pic>
      <p:pic>
        <p:nvPicPr>
          <p:cNvPr id="8" name="Picture 7" descr="Screen Shot 2014-11-30 at 13.27.08.pn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0" y="1533901"/>
            <a:ext cx="9144000" cy="3673100"/>
          </a:xfrm>
          <a:prstGeom prst="rect">
            <a:avLst/>
          </a:prstGeom>
        </p:spPr>
      </p:pic>
    </p:spTree>
    <p:extLst>
      <p:ext uri="{BB962C8B-B14F-4D97-AF65-F5344CB8AC3E}">
        <p14:creationId xmlns:p14="http://schemas.microsoft.com/office/powerpoint/2010/main" val="253835463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9108" y="2266780"/>
            <a:ext cx="6578964" cy="4401205"/>
          </a:xfrm>
          <a:prstGeom prst="rect">
            <a:avLst/>
          </a:prstGeom>
        </p:spPr>
        <p:txBody>
          <a:bodyPr wrap="square">
            <a:spAutoFit/>
          </a:bodyPr>
          <a:lstStyle/>
          <a:p>
            <a:pPr marL="457200" lvl="0" indent="-457200">
              <a:buFont typeface="Arial"/>
              <a:buChar char="•"/>
            </a:pPr>
            <a:r>
              <a:rPr lang="en-GB" sz="2800" dirty="0" smtClean="0"/>
              <a:t>challenge use impact factor in research assessment</a:t>
            </a:r>
          </a:p>
          <a:p>
            <a:pPr marL="457200" lvl="0" indent="-457200">
              <a:buFont typeface="Arial"/>
              <a:buChar char="•"/>
            </a:pPr>
            <a:r>
              <a:rPr lang="en-GB" sz="2800" dirty="0"/>
              <a:t>p</a:t>
            </a:r>
            <a:r>
              <a:rPr lang="en-GB" sz="2800" dirty="0" smtClean="0"/>
              <a:t>romote assessment on the basis of research content</a:t>
            </a:r>
          </a:p>
          <a:p>
            <a:pPr marL="457200" lvl="0" indent="-457200">
              <a:buFont typeface="Arial"/>
              <a:buChar char="•"/>
            </a:pPr>
            <a:r>
              <a:rPr lang="en-GB" sz="2800" dirty="0" smtClean="0"/>
              <a:t>use new metrics/indicator to support your own career</a:t>
            </a:r>
          </a:p>
          <a:p>
            <a:pPr marL="457200" lvl="0" indent="-457200">
              <a:buFont typeface="Arial"/>
              <a:buChar char="•"/>
            </a:pPr>
            <a:endParaRPr lang="en-GB" sz="2800" dirty="0" smtClean="0"/>
          </a:p>
          <a:p>
            <a:pPr marL="457200" lvl="0" indent="-457200">
              <a:buFont typeface="Arial"/>
              <a:buChar char="•"/>
            </a:pPr>
            <a:endParaRPr lang="en-US" sz="2800" dirty="0"/>
          </a:p>
          <a:p>
            <a:pPr marL="457200" indent="-457200">
              <a:buFont typeface="Arial"/>
              <a:buChar char="•"/>
            </a:pPr>
            <a:endParaRPr lang="en-US" sz="2800" dirty="0" smtClean="0"/>
          </a:p>
          <a:p>
            <a:pPr marL="457200" indent="-457200">
              <a:buFont typeface="Arial"/>
              <a:buChar char="•"/>
            </a:pPr>
            <a:endParaRPr lang="en-US" sz="2800" dirty="0"/>
          </a:p>
        </p:txBody>
      </p:sp>
      <p:sp>
        <p:nvSpPr>
          <p:cNvPr id="6" name="Title 1"/>
          <p:cNvSpPr txBox="1">
            <a:spLocks/>
          </p:cNvSpPr>
          <p:nvPr/>
        </p:nvSpPr>
        <p:spPr>
          <a:xfrm>
            <a:off x="745075" y="1029049"/>
            <a:ext cx="7651036" cy="853998"/>
          </a:xfrm>
          <a:prstGeom prst="rect">
            <a:avLst/>
          </a:prstGeom>
        </p:spPr>
        <p:txBody>
          <a:bodyPr>
            <a:normAutofit fontScale="92500"/>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DORA recommendations for researchers</a:t>
            </a:r>
            <a:endParaRPr lang="en-GB" sz="3200" dirty="0"/>
          </a:p>
        </p:txBody>
      </p:sp>
      <p:sp>
        <p:nvSpPr>
          <p:cNvPr id="4" name="Rectangle 3"/>
          <p:cNvSpPr/>
          <p:nvPr/>
        </p:nvSpPr>
        <p:spPr>
          <a:xfrm>
            <a:off x="6934200" y="25749"/>
            <a:ext cx="2209800" cy="1117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210266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15667" y="127001"/>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 name="Picture 1" descr="Screen Shot 2014-11-30 at 14.18.48.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3193774"/>
          </a:xfrm>
          <a:prstGeom prst="rect">
            <a:avLst/>
          </a:prstGeom>
        </p:spPr>
      </p:pic>
      <p:pic>
        <p:nvPicPr>
          <p:cNvPr id="4" name="Picture 3" descr="Screen Shot 2014-11-30 at 14.19.57.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98523"/>
            <a:ext cx="9144000" cy="2545005"/>
          </a:xfrm>
          <a:prstGeom prst="rect">
            <a:avLst/>
          </a:prstGeom>
        </p:spPr>
      </p:pic>
    </p:spTree>
    <p:extLst>
      <p:ext uri="{BB962C8B-B14F-4D97-AF65-F5344CB8AC3E}">
        <p14:creationId xmlns:p14="http://schemas.microsoft.com/office/powerpoint/2010/main" val="46296580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15667" y="127001"/>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Title 1"/>
          <p:cNvSpPr txBox="1">
            <a:spLocks/>
          </p:cNvSpPr>
          <p:nvPr/>
        </p:nvSpPr>
        <p:spPr>
          <a:xfrm>
            <a:off x="745075" y="231496"/>
            <a:ext cx="7518400" cy="853998"/>
          </a:xfrm>
          <a:prstGeom prst="rect">
            <a:avLst/>
          </a:prstGeom>
        </p:spPr>
        <p:txBody>
          <a:bodyPr>
            <a:normAutofit fontScale="92500" lnSpcReduction="20000"/>
          </a:bodyPr>
          <a:lstStyle>
            <a:lvl1pPr algn="l" defTabSz="457200" rtl="0" eaLnBrk="1" latinLnBrk="0" hangingPunct="1">
              <a:spcBef>
                <a:spcPct val="0"/>
              </a:spcBef>
              <a:buNone/>
              <a:defRPr sz="3600" b="1" i="0" kern="1200">
                <a:solidFill>
                  <a:schemeClr val="tx1">
                    <a:lumMod val="65000"/>
                    <a:lumOff val="35000"/>
                  </a:schemeClr>
                </a:solidFill>
                <a:latin typeface="Arial"/>
                <a:ea typeface="+mj-ea"/>
                <a:cs typeface="Arial"/>
              </a:defRPr>
            </a:lvl1pPr>
          </a:lstStyle>
          <a:p>
            <a:r>
              <a:rPr lang="en-GB" sz="3200" dirty="0" smtClean="0"/>
              <a:t>Dr Steve Roberts – education and outreach</a:t>
            </a:r>
            <a:endParaRPr lang="en-GB" sz="3200" dirty="0"/>
          </a:p>
        </p:txBody>
      </p:sp>
      <p:pic>
        <p:nvPicPr>
          <p:cNvPr id="2" name="Picture 1" descr="Screen Shot 2014-12-03 at 09.56.5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22" y="1057818"/>
            <a:ext cx="8833556" cy="5431600"/>
          </a:xfrm>
          <a:prstGeom prst="rect">
            <a:avLst/>
          </a:prstGeom>
        </p:spPr>
      </p:pic>
    </p:spTree>
    <p:extLst>
      <p:ext uri="{BB962C8B-B14F-4D97-AF65-F5344CB8AC3E}">
        <p14:creationId xmlns:p14="http://schemas.microsoft.com/office/powerpoint/2010/main" val="304607851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15667" y="127001"/>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 name="Picture 1" descr="Screen Shot 2014-11-30 at 14.28.46.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2000" y="88900"/>
            <a:ext cx="7620000" cy="6667500"/>
          </a:xfrm>
          <a:prstGeom prst="rect">
            <a:avLst/>
          </a:prstGeom>
        </p:spPr>
      </p:pic>
    </p:spTree>
    <p:extLst>
      <p:ext uri="{BB962C8B-B14F-4D97-AF65-F5344CB8AC3E}">
        <p14:creationId xmlns:p14="http://schemas.microsoft.com/office/powerpoint/2010/main" val="224623895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3600" y="1882909"/>
            <a:ext cx="7531100" cy="2689092"/>
          </a:xfrm>
        </p:spPr>
        <p:txBody>
          <a:bodyPr>
            <a:normAutofit/>
          </a:bodyPr>
          <a:lstStyle/>
          <a:p>
            <a:r>
              <a:rPr lang="en-US" sz="2400" dirty="0" smtClean="0"/>
              <a:t>Sign DORA, and encourage others to do the same</a:t>
            </a:r>
          </a:p>
          <a:p>
            <a:r>
              <a:rPr lang="en-US" sz="2400" dirty="0" smtClean="0"/>
              <a:t>Point out the weaknesses of JIF, and the potential to do much better</a:t>
            </a:r>
          </a:p>
          <a:p>
            <a:r>
              <a:rPr lang="en-US" sz="2400" dirty="0" smtClean="0"/>
              <a:t>Make your own research outputs open</a:t>
            </a:r>
          </a:p>
          <a:p>
            <a:r>
              <a:rPr lang="en-US" sz="2400" dirty="0" smtClean="0"/>
              <a:t>Try some of the tools to track their impacts</a:t>
            </a:r>
          </a:p>
          <a:p>
            <a:endParaRPr lang="en-US" sz="2400" dirty="0" smtClean="0"/>
          </a:p>
          <a:p>
            <a:pPr marL="0" indent="0">
              <a:buNone/>
            </a:pPr>
            <a:endParaRPr lang="en-US" sz="2400" dirty="0"/>
          </a:p>
          <a:p>
            <a:endParaRPr lang="en-US" sz="2400" dirty="0" smtClean="0"/>
          </a:p>
          <a:p>
            <a:pPr marL="0" indent="0">
              <a:buNone/>
            </a:pPr>
            <a:endParaRPr lang="en-US" sz="2400" dirty="0" smtClean="0"/>
          </a:p>
        </p:txBody>
      </p:sp>
      <p:sp>
        <p:nvSpPr>
          <p:cNvPr id="6" name="Title 5"/>
          <p:cNvSpPr>
            <a:spLocks noGrp="1"/>
          </p:cNvSpPr>
          <p:nvPr>
            <p:ph type="title"/>
          </p:nvPr>
        </p:nvSpPr>
        <p:spPr>
          <a:xfrm>
            <a:off x="457200" y="808915"/>
            <a:ext cx="8229600" cy="853998"/>
          </a:xfrm>
        </p:spPr>
        <p:txBody>
          <a:bodyPr/>
          <a:lstStyle/>
          <a:p>
            <a:r>
              <a:rPr lang="en-US" dirty="0" smtClean="0"/>
              <a:t>What can you do?</a:t>
            </a:r>
            <a:endParaRPr lang="en-US" dirty="0"/>
          </a:p>
        </p:txBody>
      </p:sp>
      <p:sp>
        <p:nvSpPr>
          <p:cNvPr id="4" name="TextBox 3"/>
          <p:cNvSpPr txBox="1"/>
          <p:nvPr/>
        </p:nvSpPr>
        <p:spPr>
          <a:xfrm>
            <a:off x="4582451" y="5037668"/>
            <a:ext cx="4245460" cy="1446550"/>
          </a:xfrm>
          <a:prstGeom prst="rect">
            <a:avLst/>
          </a:prstGeom>
          <a:noFill/>
        </p:spPr>
        <p:txBody>
          <a:bodyPr wrap="square" rtlCol="0">
            <a:spAutoFit/>
          </a:bodyPr>
          <a:lstStyle/>
          <a:p>
            <a:r>
              <a:rPr lang="en-US" sz="2800" dirty="0" smtClean="0">
                <a:solidFill>
                  <a:srgbClr val="595959"/>
                </a:solidFill>
                <a:latin typeface="Helvetica Neue"/>
                <a:cs typeface="Helvetica Neue"/>
              </a:rPr>
              <a:t>Thank you</a:t>
            </a:r>
            <a:endParaRPr lang="en-US" sz="2000" dirty="0" smtClean="0">
              <a:solidFill>
                <a:srgbClr val="595959"/>
              </a:solidFill>
              <a:latin typeface="Helvetica Neue"/>
              <a:cs typeface="Helvetica Neue"/>
            </a:endParaRPr>
          </a:p>
          <a:p>
            <a:endParaRPr lang="en-US" sz="2000" dirty="0">
              <a:solidFill>
                <a:srgbClr val="595959"/>
              </a:solidFill>
              <a:latin typeface="Helvetica Neue"/>
              <a:cs typeface="Helvetica Neue"/>
            </a:endParaRPr>
          </a:p>
          <a:p>
            <a:r>
              <a:rPr lang="en-US" sz="2000" dirty="0" smtClean="0">
                <a:solidFill>
                  <a:srgbClr val="595959"/>
                </a:solidFill>
                <a:latin typeface="Helvetica Neue"/>
                <a:cs typeface="Helvetica Neue"/>
              </a:rPr>
              <a:t>Mark Patterson</a:t>
            </a:r>
          </a:p>
          <a:p>
            <a:r>
              <a:rPr lang="en-US" sz="2000" dirty="0" err="1" smtClean="0">
                <a:solidFill>
                  <a:srgbClr val="595959"/>
                </a:solidFill>
                <a:latin typeface="Helvetica Neue"/>
                <a:cs typeface="Helvetica Neue"/>
              </a:rPr>
              <a:t>m.patterson@elifesciences.org</a:t>
            </a:r>
            <a:endParaRPr lang="en-US" sz="2000" dirty="0" smtClean="0">
              <a:solidFill>
                <a:srgbClr val="595959"/>
              </a:solidFill>
              <a:latin typeface="Helvetica Neue"/>
              <a:cs typeface="Helvetica Neue"/>
            </a:endParaRPr>
          </a:p>
        </p:txBody>
      </p:sp>
    </p:spTree>
    <p:extLst>
      <p:ext uri="{BB962C8B-B14F-4D97-AF65-F5344CB8AC3E}">
        <p14:creationId xmlns:p14="http://schemas.microsoft.com/office/powerpoint/2010/main" val="23979765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4294967295"/>
          </p:nvPr>
        </p:nvSpPr>
        <p:spPr>
          <a:xfrm>
            <a:off x="1447800" y="2057400"/>
            <a:ext cx="6629400" cy="4114800"/>
          </a:xfrm>
        </p:spPr>
        <p:txBody>
          <a:bodyPr/>
          <a:lstStyle/>
          <a:p>
            <a:pPr eaLnBrk="1" hangingPunct="1">
              <a:buFontTx/>
              <a:buNone/>
            </a:pPr>
            <a:endParaRPr lang="en-GB" sz="3600" b="1" dirty="0">
              <a:latin typeface="Arial" charset="0"/>
            </a:endParaRPr>
          </a:p>
          <a:p>
            <a:pPr eaLnBrk="1" hangingPunct="1">
              <a:buFontTx/>
              <a:buNone/>
            </a:pPr>
            <a:endParaRPr lang="en-GB" sz="3600" b="1" dirty="0">
              <a:latin typeface="Arial" charset="0"/>
            </a:endParaRPr>
          </a:p>
          <a:p>
            <a:pPr eaLnBrk="1" hangingPunct="1">
              <a:buFontTx/>
              <a:buNone/>
            </a:pPr>
            <a:endParaRPr lang="en-GB" sz="3600" b="1" dirty="0">
              <a:latin typeface="Arial" charset="0"/>
            </a:endParaRPr>
          </a:p>
          <a:p>
            <a:pPr eaLnBrk="1" hangingPunct="1">
              <a:buFontTx/>
              <a:buNone/>
            </a:pPr>
            <a:endParaRPr lang="en-GB" sz="2800" dirty="0">
              <a:latin typeface="Arial" charset="0"/>
            </a:endParaRPr>
          </a:p>
        </p:txBody>
      </p:sp>
      <p:sp>
        <p:nvSpPr>
          <p:cNvPr id="28680" name="Rectangle 8"/>
          <p:cNvSpPr>
            <a:spLocks noChangeArrowheads="1"/>
          </p:cNvSpPr>
          <p:nvPr/>
        </p:nvSpPr>
        <p:spPr bwMode="auto">
          <a:xfrm>
            <a:off x="1187450" y="6375400"/>
            <a:ext cx="72166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solidFill>
                  <a:schemeClr val="bg1"/>
                </a:solidFill>
              </a:rPr>
              <a:t>http://www.flickr.com/photos/m2w2/191545978/sizes/z/in/photostream/</a:t>
            </a:r>
          </a:p>
        </p:txBody>
      </p:sp>
      <p:sp>
        <p:nvSpPr>
          <p:cNvPr id="2" name="TextBox 1"/>
          <p:cNvSpPr txBox="1"/>
          <p:nvPr/>
        </p:nvSpPr>
        <p:spPr>
          <a:xfrm>
            <a:off x="2890692" y="3479800"/>
            <a:ext cx="5951684" cy="1569660"/>
          </a:xfrm>
          <a:prstGeom prst="rect">
            <a:avLst/>
          </a:prstGeom>
          <a:noFill/>
        </p:spPr>
        <p:txBody>
          <a:bodyPr wrap="square" rtlCol="0">
            <a:spAutoFit/>
          </a:bodyPr>
          <a:lstStyle/>
          <a:p>
            <a:pPr marL="457200" indent="-457200">
              <a:buFont typeface="Arial"/>
              <a:buChar char="•"/>
            </a:pPr>
            <a:r>
              <a:rPr lang="en-US" sz="3200" b="1" dirty="0">
                <a:solidFill>
                  <a:srgbClr val="FFFFFF"/>
                </a:solidFill>
                <a:latin typeface="Verdana"/>
                <a:cs typeface="Verdana"/>
              </a:rPr>
              <a:t>a</a:t>
            </a:r>
            <a:r>
              <a:rPr lang="en-US" sz="3200" b="1" dirty="0" smtClean="0">
                <a:solidFill>
                  <a:srgbClr val="FFFFFF"/>
                </a:solidFill>
                <a:latin typeface="Verdana"/>
                <a:cs typeface="Verdana"/>
              </a:rPr>
              <a:t> journal-based metric</a:t>
            </a:r>
            <a:endParaRPr lang="en-US" sz="3200" b="1" dirty="0">
              <a:solidFill>
                <a:srgbClr val="FFFFFF"/>
              </a:solidFill>
              <a:latin typeface="Verdana"/>
              <a:cs typeface="Verdana"/>
            </a:endParaRPr>
          </a:p>
          <a:p>
            <a:pPr marL="457200" indent="-457200">
              <a:buFont typeface="Arial"/>
              <a:buChar char="•"/>
            </a:pPr>
            <a:r>
              <a:rPr lang="en-US" sz="3200" b="1" dirty="0">
                <a:solidFill>
                  <a:srgbClr val="FFFFFF"/>
                </a:solidFill>
                <a:latin typeface="Verdana"/>
                <a:cs typeface="Verdana"/>
              </a:rPr>
              <a:t>p</a:t>
            </a:r>
            <a:r>
              <a:rPr lang="en-US" sz="3200" b="1" dirty="0" smtClean="0">
                <a:solidFill>
                  <a:srgbClr val="FFFFFF"/>
                </a:solidFill>
                <a:latin typeface="Verdana"/>
                <a:cs typeface="Verdana"/>
              </a:rPr>
              <a:t>roprietary</a:t>
            </a:r>
          </a:p>
          <a:p>
            <a:pPr marL="457200" indent="-457200">
              <a:buFont typeface="Arial"/>
              <a:buChar char="•"/>
            </a:pPr>
            <a:r>
              <a:rPr lang="en-US" sz="3200" b="1" dirty="0" smtClean="0">
                <a:solidFill>
                  <a:srgbClr val="FFFFFF"/>
                </a:solidFill>
                <a:latin typeface="Verdana"/>
                <a:cs typeface="Verdana"/>
              </a:rPr>
              <a:t>incomplete</a:t>
            </a:r>
          </a:p>
        </p:txBody>
      </p:sp>
      <p:pic>
        <p:nvPicPr>
          <p:cNvPr id="4" name="Picture 3"/>
          <p:cNvPicPr>
            <a:picLocks noChangeAspect="1"/>
          </p:cNvPicPr>
          <p:nvPr/>
        </p:nvPicPr>
        <p:blipFill>
          <a:blip r:embed="rId3"/>
          <a:stretch>
            <a:fillRect/>
          </a:stretch>
        </p:blipFill>
        <p:spPr>
          <a:xfrm>
            <a:off x="2374900" y="0"/>
            <a:ext cx="4389120" cy="6858000"/>
          </a:xfrm>
          <a:prstGeom prst="rect">
            <a:avLst/>
          </a:prstGeom>
        </p:spPr>
      </p:pic>
      <p:sp>
        <p:nvSpPr>
          <p:cNvPr id="7" name="Rectangle 6"/>
          <p:cNvSpPr/>
          <p:nvPr/>
        </p:nvSpPr>
        <p:spPr>
          <a:xfrm>
            <a:off x="6815667" y="88378"/>
            <a:ext cx="2215444" cy="931333"/>
          </a:xfrm>
          <a:prstGeom prst="rect">
            <a:avLst/>
          </a:prstGeom>
          <a:solidFill>
            <a:schemeClr val="bg1"/>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4445588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73100" y="565397"/>
            <a:ext cx="8153400" cy="990600"/>
          </a:xfrm>
        </p:spPr>
        <p:txBody>
          <a:bodyPr>
            <a:noAutofit/>
          </a:bodyPr>
          <a:lstStyle/>
          <a:p>
            <a:r>
              <a:rPr lang="en-US" dirty="0" smtClean="0">
                <a:latin typeface="Avenir LT 55 Roman"/>
                <a:cs typeface="Avenir LT 55 Roman"/>
              </a:rPr>
              <a:t>Growth of open access publishing</a:t>
            </a:r>
            <a:endParaRPr lang="en-US" dirty="0">
              <a:latin typeface="Avenir LT 55 Roman"/>
              <a:cs typeface="Avenir LT 55 Roman"/>
            </a:endParaRPr>
          </a:p>
        </p:txBody>
      </p:sp>
      <p:sp>
        <p:nvSpPr>
          <p:cNvPr id="8" name="Rectangle 7"/>
          <p:cNvSpPr/>
          <p:nvPr/>
        </p:nvSpPr>
        <p:spPr>
          <a:xfrm>
            <a:off x="863602" y="6365518"/>
            <a:ext cx="7636933" cy="338554"/>
          </a:xfrm>
          <a:prstGeom prst="rect">
            <a:avLst/>
          </a:prstGeom>
        </p:spPr>
        <p:txBody>
          <a:bodyPr wrap="square">
            <a:spAutoFit/>
          </a:bodyPr>
          <a:lstStyle/>
          <a:p>
            <a:r>
              <a:rPr lang="fi-FI" sz="1600" dirty="0" err="1">
                <a:latin typeface="Avenir LT 55 Roman"/>
                <a:cs typeface="Avenir LT 55 Roman"/>
              </a:rPr>
              <a:t>http://oaspa.org/growth-of-fully-oa-journals-using-a-cc-by-license</a:t>
            </a:r>
            <a:r>
              <a:rPr lang="fi-FI" sz="1600" dirty="0">
                <a:latin typeface="Avenir LT 55 Roman"/>
                <a:cs typeface="Avenir LT 55 Roman"/>
              </a:rPr>
              <a:t>/</a:t>
            </a:r>
            <a:endParaRPr lang="en-US" sz="1600" dirty="0">
              <a:latin typeface="Avenir LT 55 Roman"/>
              <a:cs typeface="Avenir LT 55 Roman"/>
            </a:endParaRPr>
          </a:p>
        </p:txBody>
      </p:sp>
      <p:graphicFrame>
        <p:nvGraphicFramePr>
          <p:cNvPr id="9" name="Chart 8"/>
          <p:cNvGraphicFramePr>
            <a:graphicFrameLocks/>
          </p:cNvGraphicFramePr>
          <p:nvPr>
            <p:extLst>
              <p:ext uri="{D42A27DB-BD31-4B8C-83A1-F6EECF244321}">
                <p14:modId xmlns:p14="http://schemas.microsoft.com/office/powerpoint/2010/main" val="1526396775"/>
              </p:ext>
            </p:extLst>
          </p:nvPr>
        </p:nvGraphicFramePr>
        <p:xfrm>
          <a:off x="863599" y="1506704"/>
          <a:ext cx="7416802" cy="47909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22687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227" y="664720"/>
            <a:ext cx="8153400" cy="2004877"/>
          </a:xfrm>
        </p:spPr>
        <p:txBody>
          <a:bodyPr>
            <a:noAutofit/>
          </a:bodyPr>
          <a:lstStyle/>
          <a:p>
            <a:r>
              <a:rPr lang="en-US" sz="3200" dirty="0" smtClean="0">
                <a:latin typeface="Avenir LT 55 Roman"/>
                <a:cs typeface="Avenir LT 55 Roman"/>
              </a:rPr>
              <a:t>%</a:t>
            </a:r>
            <a:r>
              <a:rPr lang="en-US" sz="3200" dirty="0">
                <a:latin typeface="Avenir LT 55 Roman"/>
                <a:cs typeface="Avenir LT 55 Roman"/>
              </a:rPr>
              <a:t>PubMed available as open access in PMC</a:t>
            </a:r>
            <a:br>
              <a:rPr lang="en-US" sz="3200" dirty="0">
                <a:latin typeface="Avenir LT 55 Roman"/>
                <a:cs typeface="Avenir LT 55 Roman"/>
              </a:rPr>
            </a:br>
            <a:endParaRPr lang="en-US" sz="3200" dirty="0">
              <a:latin typeface="Avenir LT 55 Roman"/>
              <a:cs typeface="Avenir LT 55 Roman"/>
            </a:endParaRPr>
          </a:p>
        </p:txBody>
      </p:sp>
      <p:sp>
        <p:nvSpPr>
          <p:cNvPr id="7" name="TextBox 6"/>
          <p:cNvSpPr txBox="1"/>
          <p:nvPr/>
        </p:nvSpPr>
        <p:spPr>
          <a:xfrm>
            <a:off x="4464496" y="2228351"/>
            <a:ext cx="184666" cy="523220"/>
          </a:xfrm>
          <a:prstGeom prst="rect">
            <a:avLst/>
          </a:prstGeom>
          <a:noFill/>
        </p:spPr>
        <p:txBody>
          <a:bodyPr wrap="none" rtlCol="0">
            <a:spAutoFit/>
          </a:bodyPr>
          <a:lstStyle/>
          <a:p>
            <a:endParaRPr lang="en-US" sz="2800" dirty="0"/>
          </a:p>
        </p:txBody>
      </p:sp>
      <p:graphicFrame>
        <p:nvGraphicFramePr>
          <p:cNvPr id="6" name="Chart 5"/>
          <p:cNvGraphicFramePr>
            <a:graphicFrameLocks/>
          </p:cNvGraphicFramePr>
          <p:nvPr>
            <p:extLst>
              <p:ext uri="{D42A27DB-BD31-4B8C-83A1-F6EECF244321}">
                <p14:modId xmlns:p14="http://schemas.microsoft.com/office/powerpoint/2010/main" val="934704399"/>
              </p:ext>
            </p:extLst>
          </p:nvPr>
        </p:nvGraphicFramePr>
        <p:xfrm>
          <a:off x="275228" y="1493530"/>
          <a:ext cx="8581472" cy="4733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675463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4294967295"/>
          </p:nvPr>
        </p:nvSpPr>
        <p:spPr>
          <a:xfrm>
            <a:off x="1447800" y="2057400"/>
            <a:ext cx="6629400" cy="4114800"/>
          </a:xfrm>
        </p:spPr>
        <p:txBody>
          <a:bodyPr/>
          <a:lstStyle/>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3600" b="1">
              <a:latin typeface="Arial" charset="0"/>
            </a:endParaRPr>
          </a:p>
          <a:p>
            <a:pPr eaLnBrk="1" hangingPunct="1">
              <a:buFontTx/>
              <a:buNone/>
            </a:pPr>
            <a:endParaRPr lang="en-GB" sz="2800">
              <a:latin typeface="Arial" charset="0"/>
            </a:endParaRPr>
          </a:p>
        </p:txBody>
      </p:sp>
      <p:sp>
        <p:nvSpPr>
          <p:cNvPr id="28680" name="Rectangle 8"/>
          <p:cNvSpPr>
            <a:spLocks noChangeArrowheads="1"/>
          </p:cNvSpPr>
          <p:nvPr/>
        </p:nvSpPr>
        <p:spPr bwMode="auto">
          <a:xfrm>
            <a:off x="1187450" y="6375400"/>
            <a:ext cx="72166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solidFill>
                  <a:schemeClr val="bg1"/>
                </a:solidFill>
              </a:rPr>
              <a:t>http://www.flickr.com/photos/m2w2/191545978/sizes/z/in/photostream/</a:t>
            </a:r>
          </a:p>
        </p:txBody>
      </p:sp>
      <p:sp>
        <p:nvSpPr>
          <p:cNvPr id="2" name="TextBox 1"/>
          <p:cNvSpPr txBox="1"/>
          <p:nvPr/>
        </p:nvSpPr>
        <p:spPr>
          <a:xfrm>
            <a:off x="2890692" y="3479800"/>
            <a:ext cx="5951684" cy="1569660"/>
          </a:xfrm>
          <a:prstGeom prst="rect">
            <a:avLst/>
          </a:prstGeom>
          <a:noFill/>
        </p:spPr>
        <p:txBody>
          <a:bodyPr wrap="square" rtlCol="0">
            <a:spAutoFit/>
          </a:bodyPr>
          <a:lstStyle/>
          <a:p>
            <a:pPr marL="457200" indent="-457200">
              <a:buFont typeface="Arial"/>
              <a:buChar char="•"/>
            </a:pPr>
            <a:r>
              <a:rPr lang="en-US" sz="3200" b="1" dirty="0">
                <a:solidFill>
                  <a:srgbClr val="FFFFFF"/>
                </a:solidFill>
                <a:latin typeface="Verdana"/>
                <a:cs typeface="Verdana"/>
              </a:rPr>
              <a:t>a</a:t>
            </a:r>
            <a:r>
              <a:rPr lang="en-US" sz="3200" b="1" dirty="0" smtClean="0">
                <a:solidFill>
                  <a:srgbClr val="FFFFFF"/>
                </a:solidFill>
                <a:latin typeface="Verdana"/>
                <a:cs typeface="Verdana"/>
              </a:rPr>
              <a:t> journal-based metric</a:t>
            </a:r>
            <a:endParaRPr lang="en-US" sz="3200" b="1" dirty="0">
              <a:solidFill>
                <a:srgbClr val="FFFFFF"/>
              </a:solidFill>
              <a:latin typeface="Verdana"/>
              <a:cs typeface="Verdana"/>
            </a:endParaRPr>
          </a:p>
          <a:p>
            <a:pPr marL="457200" indent="-457200">
              <a:buFont typeface="Arial"/>
              <a:buChar char="•"/>
            </a:pPr>
            <a:r>
              <a:rPr lang="en-US" sz="3200" b="1" dirty="0">
                <a:solidFill>
                  <a:srgbClr val="FFFFFF"/>
                </a:solidFill>
                <a:latin typeface="Verdana"/>
                <a:cs typeface="Verdana"/>
              </a:rPr>
              <a:t>p</a:t>
            </a:r>
            <a:r>
              <a:rPr lang="en-US" sz="3200" b="1" dirty="0" smtClean="0">
                <a:solidFill>
                  <a:srgbClr val="FFFFFF"/>
                </a:solidFill>
                <a:latin typeface="Verdana"/>
                <a:cs typeface="Verdana"/>
              </a:rPr>
              <a:t>roprietary</a:t>
            </a:r>
          </a:p>
          <a:p>
            <a:pPr marL="457200" indent="-457200">
              <a:buFont typeface="Arial"/>
              <a:buChar char="•"/>
            </a:pPr>
            <a:r>
              <a:rPr lang="en-US" sz="3200" b="1" dirty="0" smtClean="0">
                <a:solidFill>
                  <a:srgbClr val="FFFFFF"/>
                </a:solidFill>
                <a:latin typeface="Verdana"/>
                <a:cs typeface="Verdana"/>
              </a:rPr>
              <a:t>incomplete</a:t>
            </a:r>
          </a:p>
        </p:txBody>
      </p:sp>
      <p:pic>
        <p:nvPicPr>
          <p:cNvPr id="4" name="Picture 3" descr="4915357604_11671c12b1_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9144001" cy="6858000"/>
          </a:xfrm>
          <a:prstGeom prst="rect">
            <a:avLst/>
          </a:prstGeom>
        </p:spPr>
      </p:pic>
      <p:sp>
        <p:nvSpPr>
          <p:cNvPr id="28676" name="Rectangle 4"/>
          <p:cNvSpPr>
            <a:spLocks noChangeArrowheads="1"/>
          </p:cNvSpPr>
          <p:nvPr/>
        </p:nvSpPr>
        <p:spPr bwMode="auto">
          <a:xfrm>
            <a:off x="795704" y="848827"/>
            <a:ext cx="3580912" cy="193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GB" sz="3600" b="1" dirty="0">
                <a:latin typeface="Avenir LT 55 Roman"/>
                <a:cs typeface="Avenir LT 55 Roman"/>
              </a:rPr>
              <a:t>The </a:t>
            </a:r>
            <a:r>
              <a:rPr lang="en-GB" sz="3600" b="1" dirty="0" smtClean="0">
                <a:latin typeface="Avenir LT 55 Roman"/>
                <a:cs typeface="Avenir LT 55 Roman"/>
              </a:rPr>
              <a:t>barrier to overcome is research assessment based on impact factors</a:t>
            </a:r>
            <a:endParaRPr lang="en-GB" sz="3600" b="1" dirty="0">
              <a:latin typeface="Avenir LT 55 Roman"/>
              <a:cs typeface="Avenir LT 55 Roman"/>
            </a:endParaRPr>
          </a:p>
          <a:p>
            <a:pPr>
              <a:spcBef>
                <a:spcPct val="20000"/>
              </a:spcBef>
            </a:pPr>
            <a:endParaRPr lang="en-GB" sz="2800" b="1" dirty="0">
              <a:latin typeface="Avenir LT 55 Roman"/>
              <a:cs typeface="Avenir LT 55 Roman"/>
            </a:endParaRPr>
          </a:p>
        </p:txBody>
      </p:sp>
      <p:sp>
        <p:nvSpPr>
          <p:cNvPr id="5" name="Rectangle 4"/>
          <p:cNvSpPr/>
          <p:nvPr/>
        </p:nvSpPr>
        <p:spPr>
          <a:xfrm>
            <a:off x="7670916" y="6508597"/>
            <a:ext cx="1511378" cy="338554"/>
          </a:xfrm>
          <a:prstGeom prst="rect">
            <a:avLst/>
          </a:prstGeom>
        </p:spPr>
        <p:txBody>
          <a:bodyPr wrap="none">
            <a:spAutoFit/>
          </a:bodyPr>
          <a:lstStyle/>
          <a:p>
            <a:r>
              <a:rPr lang="en-US" sz="1600" dirty="0">
                <a:latin typeface="Avenir LT 55 Roman"/>
                <a:cs typeface="Avenir LT 55 Roman"/>
              </a:rPr>
              <a:t>CC BY-NC-</a:t>
            </a:r>
            <a:r>
              <a:rPr lang="en-US" sz="1600" dirty="0" smtClean="0">
                <a:latin typeface="Avenir LT 55 Roman"/>
                <a:cs typeface="Avenir LT 55 Roman"/>
              </a:rPr>
              <a:t>ND</a:t>
            </a:r>
            <a:endParaRPr lang="en-US" sz="1600" dirty="0">
              <a:latin typeface="Avenir LT 55 Roman"/>
              <a:cs typeface="Avenir LT 55 Roman"/>
            </a:endParaRPr>
          </a:p>
        </p:txBody>
      </p:sp>
      <p:sp>
        <p:nvSpPr>
          <p:cNvPr id="6" name="Rectangle 5"/>
          <p:cNvSpPr/>
          <p:nvPr/>
        </p:nvSpPr>
        <p:spPr>
          <a:xfrm>
            <a:off x="6747219" y="6152603"/>
            <a:ext cx="2396322" cy="338554"/>
          </a:xfrm>
          <a:prstGeom prst="rect">
            <a:avLst/>
          </a:prstGeom>
        </p:spPr>
        <p:txBody>
          <a:bodyPr wrap="none">
            <a:spAutoFit/>
          </a:bodyPr>
          <a:lstStyle/>
          <a:p>
            <a:r>
              <a:rPr lang="en-US" sz="1600" dirty="0">
                <a:latin typeface="Avenir LT 55 Roman"/>
                <a:cs typeface="Avenir LT 55 Roman"/>
              </a:rPr>
              <a:t>https://</a:t>
            </a:r>
            <a:r>
              <a:rPr lang="en-US" sz="1600" dirty="0" err="1">
                <a:latin typeface="Avenir LT 55 Roman"/>
                <a:cs typeface="Avenir LT 55 Roman"/>
              </a:rPr>
              <a:t>flic.kr</a:t>
            </a:r>
            <a:r>
              <a:rPr lang="en-US" sz="1600" dirty="0">
                <a:latin typeface="Avenir LT 55 Roman"/>
                <a:cs typeface="Avenir LT 55 Roman"/>
              </a:rPr>
              <a:t>/p/8umuyU</a:t>
            </a:r>
          </a:p>
        </p:txBody>
      </p:sp>
    </p:spTree>
    <p:extLst>
      <p:ext uri="{BB962C8B-B14F-4D97-AF65-F5344CB8AC3E}">
        <p14:creationId xmlns:p14="http://schemas.microsoft.com/office/powerpoint/2010/main" val="5947979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9026" name="Rectangle 2"/>
          <p:cNvSpPr>
            <a:spLocks noGrp="1" noChangeArrowheads="1"/>
          </p:cNvSpPr>
          <p:nvPr>
            <p:ph type="title"/>
          </p:nvPr>
        </p:nvSpPr>
        <p:spPr>
          <a:xfrm>
            <a:off x="2794000" y="2286000"/>
            <a:ext cx="3352800" cy="1371600"/>
          </a:xfrm>
        </p:spPr>
        <p:txBody>
          <a:bodyPr>
            <a:normAutofit/>
          </a:bodyPr>
          <a:lstStyle/>
          <a:p>
            <a:pPr algn="ctr"/>
            <a:r>
              <a:rPr lang="en-GB" dirty="0" smtClean="0"/>
              <a:t>Research</a:t>
            </a:r>
            <a:br>
              <a:rPr lang="en-GB" dirty="0" smtClean="0"/>
            </a:br>
            <a:r>
              <a:rPr lang="en-GB" dirty="0" smtClean="0"/>
              <a:t>assessment</a:t>
            </a:r>
            <a:endParaRPr lang="en-GB" dirty="0"/>
          </a:p>
        </p:txBody>
      </p:sp>
      <p:sp>
        <p:nvSpPr>
          <p:cNvPr id="2" name="Rectangle 1"/>
          <p:cNvSpPr/>
          <p:nvPr/>
        </p:nvSpPr>
        <p:spPr>
          <a:xfrm>
            <a:off x="7086600" y="0"/>
            <a:ext cx="1968500" cy="93345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298450" y="190500"/>
            <a:ext cx="8456613" cy="6172200"/>
            <a:chOff x="298450" y="190500"/>
            <a:chExt cx="8456613" cy="6172200"/>
          </a:xfrm>
        </p:grpSpPr>
        <p:grpSp>
          <p:nvGrpSpPr>
            <p:cNvPr id="4" name="Group 3"/>
            <p:cNvGrpSpPr/>
            <p:nvPr/>
          </p:nvGrpSpPr>
          <p:grpSpPr>
            <a:xfrm>
              <a:off x="298450" y="190500"/>
              <a:ext cx="8456613" cy="6172200"/>
              <a:chOff x="298450" y="190500"/>
              <a:chExt cx="8456613" cy="6172200"/>
            </a:xfrm>
          </p:grpSpPr>
          <p:grpSp>
            <p:nvGrpSpPr>
              <p:cNvPr id="1409027" name="Group 3"/>
              <p:cNvGrpSpPr>
                <a:grpSpLocks/>
              </p:cNvGrpSpPr>
              <p:nvPr/>
            </p:nvGrpSpPr>
            <p:grpSpPr bwMode="auto">
              <a:xfrm>
                <a:off x="298450" y="190500"/>
                <a:ext cx="8456613" cy="6172200"/>
                <a:chOff x="516" y="144"/>
                <a:chExt cx="5327" cy="3888"/>
              </a:xfrm>
            </p:grpSpPr>
            <p:grpSp>
              <p:nvGrpSpPr>
                <p:cNvPr id="1409028" name="Group 4"/>
                <p:cNvGrpSpPr>
                  <a:grpSpLocks/>
                </p:cNvGrpSpPr>
                <p:nvPr/>
              </p:nvGrpSpPr>
              <p:grpSpPr bwMode="auto">
                <a:xfrm>
                  <a:off x="3384" y="252"/>
                  <a:ext cx="2248" cy="820"/>
                  <a:chOff x="1056" y="192"/>
                  <a:chExt cx="2248" cy="820"/>
                </a:xfrm>
              </p:grpSpPr>
              <p:pic>
                <p:nvPicPr>
                  <p:cNvPr id="1409029"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36" y="736"/>
                    <a:ext cx="1152" cy="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409030"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48" y="528"/>
                    <a:ext cx="1656"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09031" name="Text Box 7"/>
                  <p:cNvSpPr txBox="1">
                    <a:spLocks noChangeArrowheads="1"/>
                  </p:cNvSpPr>
                  <p:nvPr/>
                </p:nvSpPr>
                <p:spPr bwMode="auto">
                  <a:xfrm>
                    <a:off x="1056" y="192"/>
                    <a:ext cx="14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00000"/>
                      </a:lnSpc>
                      <a:spcBef>
                        <a:spcPct val="0"/>
                      </a:spcBef>
                    </a:pPr>
                    <a:r>
                      <a:rPr lang="en-GB" b="1">
                        <a:solidFill>
                          <a:srgbClr val="FF0000"/>
                        </a:solidFill>
                      </a:rPr>
                      <a:t>Institutions</a:t>
                    </a:r>
                    <a:endParaRPr lang="en-US" b="1">
                      <a:solidFill>
                        <a:srgbClr val="FF0000"/>
                      </a:solidFill>
                    </a:endParaRPr>
                  </a:p>
                </p:txBody>
              </p:sp>
            </p:grpSp>
            <p:grpSp>
              <p:nvGrpSpPr>
                <p:cNvPr id="1409032" name="Group 8"/>
                <p:cNvGrpSpPr>
                  <a:grpSpLocks/>
                </p:cNvGrpSpPr>
                <p:nvPr/>
              </p:nvGrpSpPr>
              <p:grpSpPr bwMode="auto">
                <a:xfrm>
                  <a:off x="835" y="144"/>
                  <a:ext cx="1901" cy="1431"/>
                  <a:chOff x="931" y="144"/>
                  <a:chExt cx="1901" cy="1431"/>
                </a:xfrm>
              </p:grpSpPr>
              <p:pic>
                <p:nvPicPr>
                  <p:cNvPr id="1409033" name="Picture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459" y="902"/>
                    <a:ext cx="699" cy="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409034" name="Picture 10"/>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31" y="567"/>
                    <a:ext cx="699" cy="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09035" name="Text Box 11"/>
                  <p:cNvSpPr txBox="1">
                    <a:spLocks noChangeArrowheads="1"/>
                  </p:cNvSpPr>
                  <p:nvPr/>
                </p:nvSpPr>
                <p:spPr bwMode="auto">
                  <a:xfrm>
                    <a:off x="1334" y="144"/>
                    <a:ext cx="1498"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eaLnBrk="0" hangingPunct="0">
                      <a:lnSpc>
                        <a:spcPct val="100000"/>
                      </a:lnSpc>
                      <a:spcBef>
                        <a:spcPct val="0"/>
                      </a:spcBef>
                    </a:pPr>
                    <a:r>
                      <a:rPr lang="en-GB" b="1">
                        <a:solidFill>
                          <a:srgbClr val="FF0000"/>
                        </a:solidFill>
                      </a:rPr>
                      <a:t>Researchers </a:t>
                    </a:r>
                    <a:r>
                      <a:rPr lang="en-GB" sz="2000" b="1">
                        <a:solidFill>
                          <a:srgbClr val="FF0000"/>
                        </a:solidFill>
                      </a:rPr>
                      <a:t>(authors and readers)</a:t>
                    </a:r>
                    <a:endParaRPr lang="en-US" sz="2000" b="1">
                      <a:solidFill>
                        <a:srgbClr val="FF0000"/>
                      </a:solidFill>
                    </a:endParaRPr>
                  </a:p>
                </p:txBody>
              </p:sp>
            </p:grpSp>
            <p:grpSp>
              <p:nvGrpSpPr>
                <p:cNvPr id="1409036" name="Group 12"/>
                <p:cNvGrpSpPr>
                  <a:grpSpLocks/>
                </p:cNvGrpSpPr>
                <p:nvPr/>
              </p:nvGrpSpPr>
              <p:grpSpPr bwMode="auto">
                <a:xfrm>
                  <a:off x="2882" y="3120"/>
                  <a:ext cx="1652" cy="912"/>
                  <a:chOff x="3602" y="3120"/>
                  <a:chExt cx="1652" cy="912"/>
                </a:xfrm>
              </p:grpSpPr>
              <p:pic>
                <p:nvPicPr>
                  <p:cNvPr id="1409038" name="Picture 14"/>
                  <p:cNvPicPr>
                    <a:picLocks noChangeAspect="1" noChangeArrowheads="1"/>
                  </p:cNvPicPr>
                  <p:nvPr/>
                </p:nvPicPr>
                <p:blipFill>
                  <a:blip r:embed="rId8" cstate="screen">
                    <a:extLst>
                      <a:ext uri="{28A0092B-C50C-407E-A947-70E740481C1C}">
                        <a14:useLocalDpi xmlns:a14="http://schemas.microsoft.com/office/drawing/2010/main"/>
                      </a:ext>
                    </a:extLst>
                  </a:blip>
                  <a:srcRect b="48608"/>
                  <a:stretch>
                    <a:fillRect/>
                  </a:stretch>
                </p:blipFill>
                <p:spPr bwMode="auto">
                  <a:xfrm>
                    <a:off x="3602" y="3792"/>
                    <a:ext cx="864"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09039" name="Text Box 15"/>
                  <p:cNvSpPr txBox="1">
                    <a:spLocks noChangeArrowheads="1"/>
                  </p:cNvSpPr>
                  <p:nvPr/>
                </p:nvSpPr>
                <p:spPr bwMode="auto">
                  <a:xfrm>
                    <a:off x="3756" y="3120"/>
                    <a:ext cx="14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00000"/>
                      </a:lnSpc>
                      <a:spcBef>
                        <a:spcPct val="0"/>
                      </a:spcBef>
                    </a:pPr>
                    <a:r>
                      <a:rPr lang="en-GB" b="1" dirty="0">
                        <a:solidFill>
                          <a:srgbClr val="FF0000"/>
                        </a:solidFill>
                      </a:rPr>
                      <a:t>Publishers</a:t>
                    </a:r>
                    <a:endParaRPr lang="en-US" b="1" dirty="0">
                      <a:solidFill>
                        <a:srgbClr val="FF0000"/>
                      </a:solidFill>
                    </a:endParaRPr>
                  </a:p>
                </p:txBody>
              </p:sp>
            </p:grpSp>
            <p:grpSp>
              <p:nvGrpSpPr>
                <p:cNvPr id="1409040" name="Group 16"/>
                <p:cNvGrpSpPr>
                  <a:grpSpLocks/>
                </p:cNvGrpSpPr>
                <p:nvPr/>
              </p:nvGrpSpPr>
              <p:grpSpPr bwMode="auto">
                <a:xfrm>
                  <a:off x="516" y="1634"/>
                  <a:ext cx="2200" cy="1408"/>
                  <a:chOff x="3426" y="2"/>
                  <a:chExt cx="2200" cy="1408"/>
                </a:xfrm>
              </p:grpSpPr>
              <p:sp>
                <p:nvSpPr>
                  <p:cNvPr id="1409041" name="Text Box 17"/>
                  <p:cNvSpPr txBox="1">
                    <a:spLocks noChangeArrowheads="1"/>
                  </p:cNvSpPr>
                  <p:nvPr/>
                </p:nvSpPr>
                <p:spPr bwMode="auto">
                  <a:xfrm>
                    <a:off x="4128" y="384"/>
                    <a:ext cx="14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00000"/>
                      </a:lnSpc>
                      <a:spcBef>
                        <a:spcPct val="0"/>
                      </a:spcBef>
                    </a:pPr>
                    <a:r>
                      <a:rPr lang="en-GB" b="1" dirty="0">
                        <a:solidFill>
                          <a:srgbClr val="FF0000"/>
                        </a:solidFill>
                      </a:rPr>
                      <a:t>Funders</a:t>
                    </a:r>
                    <a:endParaRPr lang="en-US" b="1" dirty="0">
                      <a:solidFill>
                        <a:srgbClr val="FF0000"/>
                      </a:solidFill>
                    </a:endParaRPr>
                  </a:p>
                </p:txBody>
              </p:sp>
              <p:pic>
                <p:nvPicPr>
                  <p:cNvPr id="1409043" name="Picture 19"/>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426" y="2"/>
                    <a:ext cx="638" cy="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 name="Text Box 17"/>
                  <p:cNvSpPr txBox="1">
                    <a:spLocks noChangeArrowheads="1"/>
                  </p:cNvSpPr>
                  <p:nvPr/>
                </p:nvSpPr>
                <p:spPr bwMode="auto">
                  <a:xfrm>
                    <a:off x="4439" y="1177"/>
                    <a:ext cx="111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lnSpc>
                        <a:spcPct val="100000"/>
                      </a:lnSpc>
                      <a:spcBef>
                        <a:spcPct val="0"/>
                      </a:spcBef>
                    </a:pPr>
                    <a:r>
                      <a:rPr lang="en-GB" b="1" dirty="0" smtClean="0">
                        <a:solidFill>
                          <a:srgbClr val="FF0000"/>
                        </a:solidFill>
                      </a:rPr>
                      <a:t>Policy makers</a:t>
                    </a:r>
                    <a:endParaRPr lang="en-US" b="1" dirty="0">
                      <a:solidFill>
                        <a:srgbClr val="FF0000"/>
                      </a:solidFill>
                    </a:endParaRPr>
                  </a:p>
                </p:txBody>
              </p:sp>
            </p:grpSp>
            <p:grpSp>
              <p:nvGrpSpPr>
                <p:cNvPr id="1409045" name="Group 21"/>
                <p:cNvGrpSpPr>
                  <a:grpSpLocks/>
                </p:cNvGrpSpPr>
                <p:nvPr/>
              </p:nvGrpSpPr>
              <p:grpSpPr bwMode="auto">
                <a:xfrm>
                  <a:off x="4062" y="2638"/>
                  <a:ext cx="1781" cy="989"/>
                  <a:chOff x="4446" y="2496"/>
                  <a:chExt cx="1781" cy="989"/>
                </a:xfrm>
              </p:grpSpPr>
              <p:pic>
                <p:nvPicPr>
                  <p:cNvPr id="1409046" name="Picture 2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176" y="2784"/>
                    <a:ext cx="1051" cy="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09047" name="Text Box 23"/>
                  <p:cNvSpPr txBox="1">
                    <a:spLocks noChangeArrowheads="1"/>
                  </p:cNvSpPr>
                  <p:nvPr/>
                </p:nvSpPr>
                <p:spPr bwMode="auto">
                  <a:xfrm>
                    <a:off x="4446" y="2496"/>
                    <a:ext cx="149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00000"/>
                      </a:lnSpc>
                      <a:spcBef>
                        <a:spcPct val="0"/>
                      </a:spcBef>
                    </a:pPr>
                    <a:r>
                      <a:rPr lang="en-GB" b="1" dirty="0">
                        <a:solidFill>
                          <a:srgbClr val="FF0000"/>
                        </a:solidFill>
                      </a:rPr>
                      <a:t>The public</a:t>
                    </a:r>
                    <a:endParaRPr lang="en-US" b="1" dirty="0">
                      <a:solidFill>
                        <a:srgbClr val="FF0000"/>
                      </a:solidFill>
                    </a:endParaRPr>
                  </a:p>
                </p:txBody>
              </p:sp>
            </p:grpSp>
            <p:sp>
              <p:nvSpPr>
                <p:cNvPr id="1409048" name="Text Box 24"/>
                <p:cNvSpPr txBox="1">
                  <a:spLocks noChangeArrowheads="1"/>
                </p:cNvSpPr>
                <p:nvPr/>
              </p:nvSpPr>
              <p:spPr bwMode="auto">
                <a:xfrm>
                  <a:off x="4320" y="1344"/>
                  <a:ext cx="144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b="1">
                      <a:solidFill>
                        <a:srgbClr val="FF0000"/>
                      </a:solidFill>
                    </a:rPr>
                    <a:t>Librarians</a:t>
                  </a:r>
                </a:p>
              </p:txBody>
            </p:sp>
            <p:pic>
              <p:nvPicPr>
                <p:cNvPr id="1409049" name="Picture 25"/>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280" y="1633"/>
                  <a:ext cx="1440" cy="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pic>
            <p:nvPicPr>
              <p:cNvPr id="3" name="Picture 2" descr="Screen Shot 2013-06-01 at 14.52.30.png"/>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5181165" y="5276850"/>
                <a:ext cx="1493119" cy="647700"/>
              </a:xfrm>
              <a:prstGeom prst="rect">
                <a:avLst/>
              </a:prstGeom>
            </p:spPr>
          </p:pic>
        </p:grpSp>
        <p:pic>
          <p:nvPicPr>
            <p:cNvPr id="29" name="Picture 28" descr="WE_logotype_black.eps"/>
            <p:cNvPicPr>
              <a:picLocks noChangeAspect="1"/>
            </p:cNvPicPr>
            <p:nvPr/>
          </p:nvPicPr>
          <p:blipFill>
            <a:blip r:embed="rId13"/>
            <a:stretch>
              <a:fillRect/>
            </a:stretch>
          </p:blipFill>
          <p:spPr>
            <a:xfrm>
              <a:off x="315298" y="3700969"/>
              <a:ext cx="2258653" cy="294261"/>
            </a:xfrm>
            <a:prstGeom prst="rect">
              <a:avLst/>
            </a:prstGeom>
          </p:spPr>
        </p:pic>
        <p:pic>
          <p:nvPicPr>
            <p:cNvPr id="5" name="Picture 4" descr="Screen Shot 2013-06-01 at 14.59.52.pn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444626" y="4876800"/>
              <a:ext cx="2067653" cy="1257300"/>
            </a:xfrm>
            <a:prstGeom prst="rect">
              <a:avLst/>
            </a:prstGeom>
          </p:spPr>
        </p:pic>
      </p:grpSp>
    </p:spTree>
    <p:custDataLst>
      <p:tags r:id="rId1"/>
    </p:custDataLst>
    <p:extLst>
      <p:ext uri="{BB962C8B-B14F-4D97-AF65-F5344CB8AC3E}">
        <p14:creationId xmlns:p14="http://schemas.microsoft.com/office/powerpoint/2010/main" val="14696319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7"/>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3756</TotalTime>
  <Words>1199</Words>
  <Application>Microsoft Macintosh PowerPoint</Application>
  <PresentationFormat>On-screen Show (4:3)</PresentationFormat>
  <Paragraphs>242</Paragraphs>
  <Slides>46</Slides>
  <Notes>22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1_Office Theme</vt:lpstr>
      <vt:lpstr>PowerPoint Presentation</vt:lpstr>
      <vt:lpstr>Disclaimer – this is not about…</vt:lpstr>
      <vt:lpstr>Genomics circa 1985</vt:lpstr>
      <vt:lpstr>PowerPoint Presentation</vt:lpstr>
      <vt:lpstr>PowerPoint Presentation</vt:lpstr>
      <vt:lpstr>Growth of open access publishing</vt:lpstr>
      <vt:lpstr>%PubMed available as open access in PMC </vt:lpstr>
      <vt:lpstr>PowerPoint Presentation</vt:lpstr>
      <vt:lpstr>Research assessment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can you do?</vt:lpstr>
    </vt:vector>
  </TitlesOfParts>
  <Company>eLife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Patterson</dc:creator>
  <cp:lastModifiedBy>Mark Patterson</cp:lastModifiedBy>
  <cp:revision>119</cp:revision>
  <dcterms:created xsi:type="dcterms:W3CDTF">2013-09-02T14:26:56Z</dcterms:created>
  <dcterms:modified xsi:type="dcterms:W3CDTF">2014-12-04T08:42:17Z</dcterms:modified>
</cp:coreProperties>
</file>