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95" r:id="rId5"/>
    <p:sldId id="258" r:id="rId6"/>
    <p:sldId id="287" r:id="rId7"/>
    <p:sldId id="261" r:id="rId8"/>
    <p:sldId id="262" r:id="rId9"/>
    <p:sldId id="288" r:id="rId10"/>
    <p:sldId id="291" r:id="rId11"/>
    <p:sldId id="292" r:id="rId12"/>
    <p:sldId id="289" r:id="rId13"/>
    <p:sldId id="293" r:id="rId14"/>
    <p:sldId id="275" r:id="rId15"/>
    <p:sldId id="276" r:id="rId16"/>
    <p:sldId id="278" r:id="rId17"/>
    <p:sldId id="290" r:id="rId18"/>
    <p:sldId id="294" r:id="rId19"/>
  </p:sldIdLst>
  <p:sldSz cx="12192000" cy="6858000"/>
  <p:notesSz cx="12192000" cy="6858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47" userDrawn="1">
          <p15:clr>
            <a:srgbClr val="A4A3A4"/>
          </p15:clr>
        </p15:guide>
        <p15:guide id="3" pos="7333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572" userDrawn="1">
          <p15:clr>
            <a:srgbClr val="A4A3A4"/>
          </p15:clr>
        </p15:guide>
        <p15:guide id="8" orient="horz" pos="3612" userDrawn="1">
          <p15:clr>
            <a:srgbClr val="A4A3A4"/>
          </p15:clr>
        </p15:guide>
        <p15:guide id="9" orient="horz" pos="300" userDrawn="1">
          <p15:clr>
            <a:srgbClr val="A4A3A4"/>
          </p15:clr>
        </p15:guide>
        <p15:guide id="10" orient="horz" pos="3884" userDrawn="1">
          <p15:clr>
            <a:srgbClr val="A4A3A4"/>
          </p15:clr>
        </p15:guide>
        <p15:guide id="11" orient="horz" pos="21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A7E7"/>
    <a:srgbClr val="1515FF"/>
    <a:srgbClr val="FFDBDB"/>
    <a:srgbClr val="00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3BF4660-421E-ADFC-FF5B-D9A5D8CC0028}">
  <a:tblStyle styleId="{5E450F09-D2E8-EA2D-E2C1-8B05EF6C455B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3BF4660-421E-ADFC-FF5B-D9A5D8CC0028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  <a:fill>
          <a:solidFill>
            <a:schemeClr val="accent2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8" autoAdjust="0"/>
    <p:restoredTop sz="94624"/>
  </p:normalViewPr>
  <p:slideViewPr>
    <p:cSldViewPr>
      <p:cViewPr>
        <p:scale>
          <a:sx n="81" d="100"/>
          <a:sy n="81" d="100"/>
        </p:scale>
        <p:origin x="1576" y="576"/>
      </p:cViewPr>
      <p:guideLst>
        <p:guide pos="347"/>
        <p:guide pos="7333"/>
        <p:guide pos="3840"/>
        <p:guide orient="horz" pos="572"/>
        <p:guide orient="horz" pos="3612"/>
        <p:guide orient="horz" pos="300"/>
        <p:guide orient="horz" pos="3884"/>
        <p:guide orient="horz" pos="211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emf"/><Relationship Id="rId5" Type="http://schemas.openxmlformats.org/officeDocument/2006/relationships/image" Target="../media/image1.emf"/><Relationship Id="rId4" Type="http://schemas.openxmlformats.org/officeDocument/2006/relationships/image" Target="../media/image10.emf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emf"/><Relationship Id="rId5" Type="http://schemas.openxmlformats.org/officeDocument/2006/relationships/image" Target="../media/image1.emf"/><Relationship Id="rId4" Type="http://schemas.openxmlformats.org/officeDocument/2006/relationships/image" Target="../media/image10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914400" y="1462928"/>
            <a:ext cx="10363200" cy="14700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pPr>
              <a:defRPr/>
            </a:pPr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828800" y="3669769"/>
            <a:ext cx="8534400" cy="1752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000000"/>
                </a:solidFill>
                <a:latin typeface="Verdana (Textkörper)"/>
                <a:cs typeface="Verdana (Textkörper)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Master-Untertitelformat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Ende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Bild 6" descr="Wortmarke_dt.pn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7249349" y="671514"/>
            <a:ext cx="4688652" cy="75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Bild 4" descr="630.jp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0" y="114300"/>
            <a:ext cx="5066830" cy="641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34"/>
          <p:cNvSpPr>
            <a:spLocks noChangeArrowheads="1"/>
          </p:cNvSpPr>
          <p:nvPr userDrawn="1"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 bwMode="auto">
          <a:xfrm>
            <a:off x="5510635" y="2076121"/>
            <a:ext cx="6630341" cy="4316429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600"/>
              </a:spcAft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Ende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Bild 5" descr="780_.jp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69851"/>
            <a:ext cx="12192000" cy="6443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Bild 6" descr="Wortmarke_dt.p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7262518" y="790576"/>
            <a:ext cx="4688652" cy="758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Benutzerdefiniertes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 userDrawn="1"/>
        </p:nvSpPr>
        <p:spPr bwMode="auto">
          <a:xfrm>
            <a:off x="1014119" y="2335213"/>
            <a:ext cx="4829762" cy="2284412"/>
          </a:xfrm>
          <a:prstGeom prst="rect">
            <a:avLst/>
          </a:prstGeom>
          <a:solidFill>
            <a:schemeClr val="bg1"/>
          </a:solidFill>
          <a:ln w="222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1800" b="1"/>
          </a:p>
        </p:txBody>
      </p:sp>
      <p:pic>
        <p:nvPicPr>
          <p:cNvPr id="3" name="Bild 9" descr="Wortmarke_dt.png"/>
          <p:cNvPicPr/>
          <p:nvPr userDrawn="1"/>
        </p:nvPicPr>
        <p:blipFill>
          <a:blip r:embed="rId2"/>
          <a:stretch/>
        </p:blipFill>
        <p:spPr bwMode="auto">
          <a:xfrm>
            <a:off x="7540978" y="422275"/>
            <a:ext cx="4286015" cy="6921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12"/>
          <p:cNvSpPr txBox="1">
            <a:spLocks noChangeArrowheads="1"/>
          </p:cNvSpPr>
          <p:nvPr userDrawn="1"/>
        </p:nvSpPr>
        <p:spPr bwMode="auto">
          <a:xfrm>
            <a:off x="1014120" y="1773239"/>
            <a:ext cx="4827881" cy="4016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lIns="2880000" rIns="2880000" anchor="ctr"/>
          <a:lstStyle>
            <a:lvl1pPr defTabSz="762000">
              <a:defRPr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ctr">
              <a:defRPr/>
            </a:pPr>
            <a:r>
              <a:rPr lang="en-US" sz="2200">
                <a:solidFill>
                  <a:schemeClr val="bg1"/>
                </a:solidFill>
                <a:latin typeface="Verdana"/>
              </a:rPr>
              <a:t>XXXX</a:t>
            </a:r>
            <a:endParaRPr/>
          </a:p>
        </p:txBody>
      </p:sp>
      <p:pic>
        <p:nvPicPr>
          <p:cNvPr id="5" name="Bild 10" descr="Wortmarke_engl.p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929467" y="323851"/>
            <a:ext cx="4056474" cy="7905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Box 12"/>
          <p:cNvSpPr txBox="1">
            <a:spLocks noChangeArrowheads="1"/>
          </p:cNvSpPr>
          <p:nvPr userDrawn="1"/>
        </p:nvSpPr>
        <p:spPr bwMode="auto">
          <a:xfrm>
            <a:off x="6365053" y="1773239"/>
            <a:ext cx="4827881" cy="4016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lIns="2880000" rIns="2880000" anchor="ctr"/>
          <a:lstStyle>
            <a:lvl1pPr defTabSz="762000">
              <a:defRPr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ctr">
              <a:defRPr/>
            </a:pPr>
            <a:r>
              <a:rPr lang="en-US" sz="2200">
                <a:solidFill>
                  <a:schemeClr val="bg1"/>
                </a:solidFill>
                <a:latin typeface="Verdana"/>
              </a:rPr>
              <a:t>XXXX</a:t>
            </a:r>
            <a:endParaRPr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6365053" y="2335213"/>
            <a:ext cx="4829762" cy="2284412"/>
          </a:xfrm>
          <a:prstGeom prst="rect">
            <a:avLst/>
          </a:prstGeom>
          <a:solidFill>
            <a:schemeClr val="bg1"/>
          </a:solidFill>
          <a:ln w="222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1800" b="1"/>
          </a:p>
        </p:txBody>
      </p:sp>
      <p:pic>
        <p:nvPicPr>
          <p:cNvPr id="8" name="Bild 15" descr="MNRV_S_schwarz.pn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8340608" y="5089525"/>
            <a:ext cx="1552222" cy="1309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Bild 16" descr="MNRV_S_Pantone328.png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325569" y="5089525"/>
            <a:ext cx="1552223" cy="131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Bild 18" descr="MNRV_S_20schwarz.png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6365053" y="5089525"/>
            <a:ext cx="1552222" cy="131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9"/>
          <p:cNvPicPr>
            <a:picLocks noChangeAspect="1" noChangeArrowheads="1"/>
          </p:cNvPicPr>
          <p:nvPr/>
        </p:nvPicPr>
        <p:blipFill>
          <a:blip r:embed="rId2">
            <a:lum bright="86000" contrast="-70000"/>
          </a:blip>
          <a:stretch/>
        </p:blipFill>
        <p:spPr bwMode="auto">
          <a:xfrm>
            <a:off x="2481675" y="1"/>
            <a:ext cx="7228652" cy="60991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7"/>
          <p:cNvSpPr>
            <a:spLocks noChangeArrowheads="1"/>
          </p:cNvSpPr>
          <p:nvPr/>
        </p:nvSpPr>
        <p:spPr bwMode="auto">
          <a:xfrm>
            <a:off x="795867" y="5780089"/>
            <a:ext cx="10604030" cy="6302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sz="1600">
                <a:latin typeface="Verdana"/>
                <a:ea typeface="ヒラギノ角ゴ Pro W3"/>
              </a:rPr>
              <a:t>Max Planck Institute </a:t>
            </a:r>
            <a:endParaRPr/>
          </a:p>
          <a:p>
            <a:pPr algn="ctr">
              <a:lnSpc>
                <a:spcPct val="110000"/>
              </a:lnSpc>
              <a:defRPr/>
            </a:pPr>
            <a:r>
              <a:rPr lang="en-US" sz="1600">
                <a:latin typeface="Verdana"/>
                <a:ea typeface="ヒラギノ角ゴ Pro W3"/>
              </a:rPr>
              <a:t>for Human Cognitive and Brain Sciences Leipzig, Germany</a:t>
            </a:r>
            <a:endParaRPr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914400" y="1462928"/>
            <a:ext cx="10363200" cy="14700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pPr>
              <a:defRPr/>
            </a:pPr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828800" y="3669769"/>
            <a:ext cx="8534400" cy="1752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000000"/>
                </a:solidFill>
                <a:latin typeface="Verdana (Textkörper)"/>
                <a:cs typeface="Verdana (Textkörper)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Master-Untertitelformat bearbeiten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folie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99" name="Bildplatzhalter 98"/>
          <p:cNvSpPr>
            <a:spLocks noGrp="1"/>
          </p:cNvSpPr>
          <p:nvPr>
            <p:ph type="pic" sz="quarter" idx="10"/>
          </p:nvPr>
        </p:nvSpPr>
        <p:spPr bwMode="auto">
          <a:xfrm>
            <a:off x="1" y="117599"/>
            <a:ext cx="5379156" cy="6405439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>
              <a:defRPr/>
            </a:pPr>
            <a:r>
              <a:rPr lang="de-DE"/>
              <a:t>Bild durch Klicken auf Symbol hinzufügen</a:t>
            </a:r>
            <a:endParaRPr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5695246" y="2585305"/>
            <a:ext cx="6375890" cy="1470025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pPr>
              <a:defRPr/>
            </a:pPr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5695245" y="4403358"/>
            <a:ext cx="6375891" cy="175259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000000"/>
                </a:solidFill>
                <a:latin typeface="Verdana (Textkörper)"/>
                <a:cs typeface="Verdana (Textkörper)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Master-Untertitelformat bearbeiten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939390" y="155576"/>
            <a:ext cx="5252610" cy="1117205"/>
          </a:xfrm>
          <a:prstGeom prst="rect">
            <a:avLst/>
          </a:prstGeom>
        </p:spPr>
      </p:pic>
      <p:pic>
        <p:nvPicPr>
          <p:cNvPr id="10" name="Bild 9" descr="MNRV_S_20schwarz.p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9755482" y="4459288"/>
            <a:ext cx="2301051" cy="194151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11"/>
          <p:cNvSpPr>
            <a:spLocks noChangeArrowheads="1"/>
          </p:cNvSpPr>
          <p:nvPr userDrawn="1"/>
        </p:nvSpPr>
        <p:spPr bwMode="auto">
          <a:xfrm>
            <a:off x="5695245" y="5461000"/>
            <a:ext cx="5840119" cy="8255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>
                <a:latin typeface="Verdana"/>
                <a:ea typeface="ヒラギノ角ゴ Pro W3"/>
                <a:cs typeface="ヒラギノ角ゴ Pro W3"/>
              </a:rPr>
              <a:t>Max Planck Institute </a:t>
            </a:r>
            <a:endParaRPr/>
          </a:p>
          <a:p>
            <a:pPr>
              <a:defRPr/>
            </a:pPr>
            <a:r>
              <a:rPr lang="en-US" sz="1600">
                <a:latin typeface="Verdana"/>
                <a:ea typeface="ヒラギノ角ゴ Pro W3"/>
                <a:cs typeface="ヒラギノ角ゴ Pro W3"/>
              </a:rPr>
              <a:t>for Human Cognitive and Brain Sciences</a:t>
            </a:r>
            <a:endParaRPr/>
          </a:p>
          <a:p>
            <a:pPr>
              <a:defRPr/>
            </a:pPr>
            <a:r>
              <a:rPr lang="en-US" sz="1600">
                <a:latin typeface="Verdana"/>
                <a:ea typeface="ヒラギノ角ゴ Pro W3"/>
                <a:cs typeface="ヒラギノ角ゴ Pro W3"/>
              </a:rPr>
              <a:t>Leipzig, Germany</a:t>
            </a:r>
            <a:endParaRPr/>
          </a:p>
        </p:txBody>
      </p:sp>
      <p:sp>
        <p:nvSpPr>
          <p:cNvPr id="12" name="Rectangle 6"/>
          <p:cNvSpPr>
            <a:spLocks noChangeArrowheads="1"/>
          </p:cNvSpPr>
          <p:nvPr userDrawn="1"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13" name="Rectangle 8"/>
          <p:cNvSpPr>
            <a:spLocks noChangeArrowheads="1"/>
          </p:cNvSpPr>
          <p:nvPr userDrawn="1"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 anchor="ctr" anchorCtr="0"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br>
              <a:rPr lang="de-DE"/>
            </a:br>
            <a:r>
              <a:rPr lang="de-DE"/>
              <a:t>Zweite Ebene</a:t>
            </a:r>
            <a:br>
              <a:rPr lang="de-DE"/>
            </a:br>
            <a:r>
              <a:rPr lang="de-DE"/>
              <a:t>Dritte Ebene</a:t>
            </a:r>
            <a:br>
              <a:rPr lang="de-DE"/>
            </a:br>
            <a:r>
              <a:rPr lang="de-DE"/>
              <a:t>Vierte Ebene</a:t>
            </a:r>
            <a:br>
              <a:rPr lang="de-DE"/>
            </a:br>
            <a:r>
              <a:rPr lang="de-DE"/>
              <a:t>Fünfte Ebene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 bwMode="auto">
          <a:xfrm>
            <a:off x="167453" y="6240190"/>
            <a:ext cx="12033838" cy="290493"/>
          </a:xfrm>
        </p:spPr>
        <p:txBody>
          <a:bodyPr>
            <a:noAutofit/>
          </a:bodyPr>
          <a:lstStyle>
            <a:lvl1pPr>
              <a:buNone/>
              <a:defRPr sz="1400" i="1">
                <a:solidFill>
                  <a:schemeClr val="accent1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br>
              <a:rPr lang="de-DE"/>
            </a:br>
            <a:r>
              <a:rPr lang="de-DE"/>
              <a:t>Zweite Ebene</a:t>
            </a:r>
            <a:br>
              <a:rPr lang="de-DE"/>
            </a:br>
            <a:r>
              <a:rPr lang="de-DE"/>
              <a:t>Dritte Ebene</a:t>
            </a:r>
            <a:br>
              <a:rPr lang="de-DE"/>
            </a:br>
            <a:r>
              <a:rPr lang="de-DE"/>
              <a:t>Vierte Ebene</a:t>
            </a:r>
            <a:br>
              <a:rPr lang="de-DE"/>
            </a:br>
            <a:r>
              <a:rPr lang="de-DE"/>
              <a:t>Fünfte Ebene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Ende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Bild 4" descr="630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114300"/>
            <a:ext cx="5066830" cy="641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5" name="Rectangle 35"/>
          <p:cNvSpPr>
            <a:spLocks noChangeArrowheads="1"/>
          </p:cNvSpPr>
          <p:nvPr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 bwMode="auto">
          <a:xfrm>
            <a:off x="5510635" y="2076121"/>
            <a:ext cx="6630341" cy="4316429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600"/>
              </a:spcAft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br>
              <a:rPr lang="de-DE"/>
            </a:br>
            <a:r>
              <a:rPr lang="de-DE"/>
              <a:t>Zweite Ebene</a:t>
            </a:r>
            <a:br>
              <a:rPr lang="de-DE"/>
            </a:br>
            <a:r>
              <a:rPr lang="de-DE"/>
              <a:t>Dritte Ebene</a:t>
            </a:r>
            <a:br>
              <a:rPr lang="de-DE"/>
            </a:br>
            <a:r>
              <a:rPr lang="de-DE"/>
              <a:t>Vierte Ebene</a:t>
            </a:r>
            <a:br>
              <a:rPr lang="de-DE"/>
            </a:br>
            <a:r>
              <a:rPr lang="de-DE"/>
              <a:t>Fünfte Ebene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939390" y="155576"/>
            <a:ext cx="5252610" cy="1117205"/>
          </a:xfrm>
          <a:prstGeom prst="rect">
            <a:avLst/>
          </a:prstGeom>
        </p:spPr>
      </p:pic>
      <p:pic>
        <p:nvPicPr>
          <p:cNvPr id="9" name="Bild 6" descr="Wortmarke_dt.pn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249349" y="671514"/>
            <a:ext cx="4688652" cy="75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Bild 4" descr="630.jpg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0" y="114300"/>
            <a:ext cx="5066830" cy="641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12" name="Rectangle 35"/>
          <p:cNvSpPr>
            <a:spLocks noChangeArrowheads="1"/>
          </p:cNvSpPr>
          <p:nvPr userDrawn="1"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Ende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Bild 5" descr="780_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69851"/>
            <a:ext cx="12192000" cy="64436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de-DE" sz="1800">
              <a:latin typeface="Verdana"/>
            </a:endParaRPr>
          </a:p>
        </p:txBody>
      </p:sp>
      <p:pic>
        <p:nvPicPr>
          <p:cNvPr id="5" name="Grafik 1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5930429" y="155576"/>
            <a:ext cx="6261570" cy="1331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Bild 5" descr="780_.jp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0" y="69851"/>
            <a:ext cx="12192000" cy="6443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Bild 6" descr="Wortmarke_dt.png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7262518" y="790576"/>
            <a:ext cx="4688652" cy="7588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ctr">
              <a:defRPr/>
            </a:pPr>
            <a:endParaRPr lang="en-GB" sz="2400"/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1014119" y="2281238"/>
            <a:ext cx="4829762" cy="2209800"/>
          </a:xfrm>
          <a:prstGeom prst="rect">
            <a:avLst/>
          </a:prstGeom>
          <a:solidFill>
            <a:schemeClr val="bg1"/>
          </a:solidFill>
          <a:ln w="222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en-GB" sz="1800" b="1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1014120" y="1719263"/>
            <a:ext cx="4827881" cy="4016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lIns="2880000" rIns="2880000" anchor="ctr"/>
          <a:lstStyle>
            <a:lvl1pPr defTabSz="762000">
              <a:defRPr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ctr">
              <a:defRPr/>
            </a:pPr>
            <a:r>
              <a:rPr lang="en-US" sz="2200">
                <a:solidFill>
                  <a:schemeClr val="bg1"/>
                </a:solidFill>
                <a:latin typeface="Verdana"/>
              </a:rPr>
              <a:t>XXXX</a:t>
            </a:r>
            <a:endParaRPr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6365053" y="1719263"/>
            <a:ext cx="4827881" cy="4016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lIns="2880000" rIns="2880000" anchor="ctr"/>
          <a:lstStyle>
            <a:lvl1pPr defTabSz="762000">
              <a:defRPr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ctr">
              <a:defRPr/>
            </a:pPr>
            <a:r>
              <a:rPr lang="en-US" sz="2200">
                <a:solidFill>
                  <a:schemeClr val="bg1"/>
                </a:solidFill>
                <a:latin typeface="Verdana"/>
              </a:rPr>
              <a:t>XXXX</a:t>
            </a:r>
            <a:endParaRPr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6365053" y="2281238"/>
            <a:ext cx="4829762" cy="2209800"/>
          </a:xfrm>
          <a:prstGeom prst="rect">
            <a:avLst/>
          </a:prstGeom>
          <a:solidFill>
            <a:schemeClr val="bg1"/>
          </a:solidFill>
          <a:ln w="222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en-GB" sz="1800" b="1"/>
          </a:p>
        </p:txBody>
      </p:sp>
      <p:pic>
        <p:nvPicPr>
          <p:cNvPr id="7" name="Grafik 14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105423" y="4692651"/>
            <a:ext cx="2133600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15"/>
          <p:cNvPicPr>
            <a:picLocks noChangeAspect="1" noChangeArrowheads="1"/>
          </p:cNvPicPr>
          <p:nvPr/>
        </p:nvPicPr>
        <p:blipFill>
          <a:blip r:embed="rId2">
            <a:lum bright="86000" contrast="-70000"/>
          </a:blip>
          <a:stretch/>
        </p:blipFill>
        <p:spPr bwMode="auto">
          <a:xfrm>
            <a:off x="6365053" y="4692651"/>
            <a:ext cx="2133600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16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9885304" y="4692651"/>
            <a:ext cx="2133600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fik 18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-109126" y="184151"/>
            <a:ext cx="6509926" cy="1331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rafik 19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6045201" y="184151"/>
            <a:ext cx="6261570" cy="1331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rafik 20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579496" y="4900613"/>
            <a:ext cx="5465704" cy="13827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itelfolie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Bild 9" descr="MNRV_S_20schwarz.pn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755482" y="4459288"/>
            <a:ext cx="2301051" cy="194151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111"/>
          <p:cNvSpPr>
            <a:spLocks noChangeArrowheads="1"/>
          </p:cNvSpPr>
          <p:nvPr userDrawn="1"/>
        </p:nvSpPr>
        <p:spPr bwMode="auto">
          <a:xfrm>
            <a:off x="5695245" y="5461000"/>
            <a:ext cx="5840119" cy="8255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>
                <a:latin typeface="Verdana"/>
                <a:ea typeface="ヒラギノ角ゴ Pro W3"/>
                <a:cs typeface="ヒラギノ角ゴ Pro W3"/>
              </a:rPr>
              <a:t>Max Planck Institute </a:t>
            </a:r>
            <a:endParaRPr/>
          </a:p>
          <a:p>
            <a:pPr>
              <a:defRPr/>
            </a:pPr>
            <a:r>
              <a:rPr lang="en-US" sz="1600">
                <a:latin typeface="Verdana"/>
                <a:ea typeface="ヒラギノ角ゴ Pro W3"/>
                <a:cs typeface="ヒラギノ角ゴ Pro W3"/>
              </a:rPr>
              <a:t>for Human Cognitive and Brain Sciences</a:t>
            </a:r>
            <a:endParaRPr/>
          </a:p>
          <a:p>
            <a:pPr>
              <a:defRPr/>
            </a:pPr>
            <a:r>
              <a:rPr lang="en-US" sz="1600">
                <a:latin typeface="Verdana"/>
                <a:ea typeface="ヒラギノ角ゴ Pro W3"/>
                <a:cs typeface="ヒラギノ角ゴ Pro W3"/>
              </a:rPr>
              <a:t>Leipzig, Germany</a:t>
            </a:r>
            <a:endParaRPr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99" name="Bildplatzhalter 98"/>
          <p:cNvSpPr>
            <a:spLocks noGrp="1"/>
          </p:cNvSpPr>
          <p:nvPr>
            <p:ph type="pic" sz="quarter" idx="10"/>
          </p:nvPr>
        </p:nvSpPr>
        <p:spPr bwMode="auto">
          <a:xfrm>
            <a:off x="1" y="117599"/>
            <a:ext cx="5379156" cy="6405439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>
              <a:defRPr/>
            </a:pPr>
            <a:r>
              <a:rPr lang="de-DE"/>
              <a:t>Bild auf Platzhalter ziehen oder durch Klicken auf Symbol hinzufügen</a:t>
            </a:r>
            <a:endParaRPr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5695246" y="1462928"/>
            <a:ext cx="6375890" cy="1470025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5695245" y="3669769"/>
            <a:ext cx="6375891" cy="175259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000000"/>
                </a:solidFill>
                <a:latin typeface="Verdana (Textkörper)"/>
                <a:cs typeface="Verdana (Textkörper)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Master-Untertitelformat bearbeiten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folie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99" name="Bildplatzhalter 98"/>
          <p:cNvSpPr>
            <a:spLocks noGrp="1"/>
          </p:cNvSpPr>
          <p:nvPr>
            <p:ph type="pic" sz="quarter" idx="10"/>
          </p:nvPr>
        </p:nvSpPr>
        <p:spPr bwMode="auto">
          <a:xfrm>
            <a:off x="1" y="117599"/>
            <a:ext cx="5379156" cy="6405439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>
              <a:defRPr/>
            </a:pPr>
            <a:r>
              <a:rPr lang="de-DE"/>
              <a:t>Bild durch Klicken auf Symbol hinzufügen</a:t>
            </a:r>
            <a:endParaRPr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5695246" y="2585305"/>
            <a:ext cx="6375890" cy="1470025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pPr>
              <a:defRPr/>
            </a:pPr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5695245" y="4403358"/>
            <a:ext cx="6375891" cy="175259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000000"/>
                </a:solidFill>
                <a:latin typeface="Verdana (Textkörper)"/>
                <a:cs typeface="Verdana (Textkörper)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Master-Untertitelformat bearbeiten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939390" y="155576"/>
            <a:ext cx="5252610" cy="1117205"/>
          </a:xfrm>
          <a:prstGeom prst="rect">
            <a:avLst/>
          </a:prstGeom>
        </p:spPr>
      </p:pic>
      <p:pic>
        <p:nvPicPr>
          <p:cNvPr id="10" name="Bild 9" descr="MNRV_S_20schwarz.p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9755482" y="4459288"/>
            <a:ext cx="2301051" cy="194151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11"/>
          <p:cNvSpPr>
            <a:spLocks noChangeArrowheads="1"/>
          </p:cNvSpPr>
          <p:nvPr userDrawn="1"/>
        </p:nvSpPr>
        <p:spPr bwMode="auto">
          <a:xfrm>
            <a:off x="5695245" y="5461000"/>
            <a:ext cx="5840119" cy="8255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>
                <a:latin typeface="Verdana"/>
                <a:ea typeface="ヒラギノ角ゴ Pro W3"/>
                <a:cs typeface="ヒラギノ角ゴ Pro W3"/>
              </a:rPr>
              <a:t>Max Planck Institute </a:t>
            </a:r>
            <a:endParaRPr/>
          </a:p>
          <a:p>
            <a:pPr>
              <a:defRPr/>
            </a:pPr>
            <a:r>
              <a:rPr lang="en-US" sz="1600">
                <a:latin typeface="Verdana"/>
                <a:ea typeface="ヒラギノ角ゴ Pro W3"/>
                <a:cs typeface="ヒラギノ角ゴ Pro W3"/>
              </a:rPr>
              <a:t>for Human Cognitive and Brain Sciences</a:t>
            </a:r>
            <a:endParaRPr/>
          </a:p>
          <a:p>
            <a:pPr>
              <a:defRPr/>
            </a:pPr>
            <a:r>
              <a:rPr lang="en-US" sz="1600">
                <a:latin typeface="Verdana"/>
                <a:ea typeface="ヒラギノ角ゴ Pro W3"/>
                <a:cs typeface="ヒラギノ角ゴ Pro W3"/>
              </a:rPr>
              <a:t>Leipzig, Germany</a:t>
            </a:r>
            <a:endParaRPr/>
          </a:p>
        </p:txBody>
      </p:sp>
      <p:sp>
        <p:nvSpPr>
          <p:cNvPr id="12" name="Rectangle 6"/>
          <p:cNvSpPr>
            <a:spLocks noChangeArrowheads="1"/>
          </p:cNvSpPr>
          <p:nvPr userDrawn="1"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13" name="Rectangle 8"/>
          <p:cNvSpPr>
            <a:spLocks noChangeArrowheads="1"/>
          </p:cNvSpPr>
          <p:nvPr userDrawn="1"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 bwMode="auto">
          <a:xfrm>
            <a:off x="167453" y="6240190"/>
            <a:ext cx="12033838" cy="290493"/>
          </a:xfrm>
        </p:spPr>
        <p:txBody>
          <a:bodyPr>
            <a:normAutofit/>
          </a:bodyPr>
          <a:lstStyle>
            <a:lvl1pPr>
              <a:buNone/>
              <a:defRPr sz="1200" i="1">
                <a:solidFill>
                  <a:schemeClr val="accent1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Ende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Bild 6" descr="Wortmarke_dt.pn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7249349" y="671514"/>
            <a:ext cx="4688652" cy="75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Bild 4" descr="630.jp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0" y="114300"/>
            <a:ext cx="5066830" cy="641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34"/>
          <p:cNvSpPr>
            <a:spLocks noChangeArrowheads="1"/>
          </p:cNvSpPr>
          <p:nvPr userDrawn="1"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 bwMode="auto">
          <a:xfrm>
            <a:off x="5510635" y="2076121"/>
            <a:ext cx="6630341" cy="4316429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600"/>
              </a:spcAft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Ende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Bild 5" descr="780_.jp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69851"/>
            <a:ext cx="12192000" cy="6443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Bild 6" descr="Wortmarke_dt.p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7262518" y="790576"/>
            <a:ext cx="4688652" cy="758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Benutzerdefiniertes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 userDrawn="1"/>
        </p:nvSpPr>
        <p:spPr bwMode="auto">
          <a:xfrm>
            <a:off x="1014119" y="2335213"/>
            <a:ext cx="4829762" cy="2284412"/>
          </a:xfrm>
          <a:prstGeom prst="rect">
            <a:avLst/>
          </a:prstGeom>
          <a:solidFill>
            <a:schemeClr val="bg1"/>
          </a:solidFill>
          <a:ln w="222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1800" b="1"/>
          </a:p>
        </p:txBody>
      </p:sp>
      <p:pic>
        <p:nvPicPr>
          <p:cNvPr id="3" name="Bild 9" descr="Wortmarke_dt.png"/>
          <p:cNvPicPr/>
          <p:nvPr userDrawn="1"/>
        </p:nvPicPr>
        <p:blipFill>
          <a:blip r:embed="rId2"/>
          <a:stretch/>
        </p:blipFill>
        <p:spPr bwMode="auto">
          <a:xfrm>
            <a:off x="7540978" y="422275"/>
            <a:ext cx="4286015" cy="6921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12"/>
          <p:cNvSpPr txBox="1">
            <a:spLocks noChangeArrowheads="1"/>
          </p:cNvSpPr>
          <p:nvPr userDrawn="1"/>
        </p:nvSpPr>
        <p:spPr bwMode="auto">
          <a:xfrm>
            <a:off x="1014120" y="1773239"/>
            <a:ext cx="4827881" cy="4016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lIns="2880000" rIns="2880000" anchor="ctr"/>
          <a:lstStyle>
            <a:lvl1pPr defTabSz="762000">
              <a:defRPr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ctr">
              <a:defRPr/>
            </a:pPr>
            <a:r>
              <a:rPr lang="en-US" sz="2200">
                <a:solidFill>
                  <a:schemeClr val="bg1"/>
                </a:solidFill>
                <a:latin typeface="Verdana"/>
              </a:rPr>
              <a:t>XXXX</a:t>
            </a:r>
            <a:endParaRPr/>
          </a:p>
        </p:txBody>
      </p:sp>
      <p:pic>
        <p:nvPicPr>
          <p:cNvPr id="5" name="Bild 10" descr="Wortmarke_engl.p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929467" y="323851"/>
            <a:ext cx="4056474" cy="7905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Box 12"/>
          <p:cNvSpPr txBox="1">
            <a:spLocks noChangeArrowheads="1"/>
          </p:cNvSpPr>
          <p:nvPr userDrawn="1"/>
        </p:nvSpPr>
        <p:spPr bwMode="auto">
          <a:xfrm>
            <a:off x="6365053" y="1773239"/>
            <a:ext cx="4827881" cy="4016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lIns="2880000" rIns="2880000" anchor="ctr"/>
          <a:lstStyle>
            <a:lvl1pPr defTabSz="762000">
              <a:defRPr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ctr">
              <a:defRPr/>
            </a:pPr>
            <a:r>
              <a:rPr lang="en-US" sz="2200">
                <a:solidFill>
                  <a:schemeClr val="bg1"/>
                </a:solidFill>
                <a:latin typeface="Verdana"/>
              </a:rPr>
              <a:t>XXXX</a:t>
            </a:r>
            <a:endParaRPr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6365053" y="2335213"/>
            <a:ext cx="4829762" cy="2284412"/>
          </a:xfrm>
          <a:prstGeom prst="rect">
            <a:avLst/>
          </a:prstGeom>
          <a:solidFill>
            <a:schemeClr val="bg1"/>
          </a:solidFill>
          <a:ln w="222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1800" b="1"/>
          </a:p>
        </p:txBody>
      </p:sp>
      <p:pic>
        <p:nvPicPr>
          <p:cNvPr id="8" name="Bild 15" descr="MNRV_S_schwarz.pn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8340608" y="5089525"/>
            <a:ext cx="1552222" cy="1309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Bild 16" descr="MNRV_S_Pantone328.png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325569" y="5089525"/>
            <a:ext cx="1552223" cy="131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Bild 18" descr="MNRV_S_20schwarz.png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6365053" y="5089525"/>
            <a:ext cx="1552222" cy="131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5_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 anchor="ctr" anchorCtr="0"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br>
              <a:rPr lang="de-DE"/>
            </a:br>
            <a:r>
              <a:rPr lang="de-DE"/>
              <a:t>Zweite Ebene</a:t>
            </a:r>
            <a:br>
              <a:rPr lang="de-DE"/>
            </a:br>
            <a:r>
              <a:rPr lang="de-DE"/>
              <a:t>Dritte Ebene</a:t>
            </a:r>
            <a:br>
              <a:rPr lang="de-DE"/>
            </a:br>
            <a:r>
              <a:rPr lang="de-DE"/>
              <a:t>Vierte Ebene</a:t>
            </a:r>
            <a:br>
              <a:rPr lang="de-DE"/>
            </a:br>
            <a:r>
              <a:rPr lang="de-DE"/>
              <a:t>Fünfte Ebene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Ende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Bild 4" descr="630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114300"/>
            <a:ext cx="5066830" cy="641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5" name="Rectangle 35"/>
          <p:cNvSpPr>
            <a:spLocks noChangeArrowheads="1"/>
          </p:cNvSpPr>
          <p:nvPr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 bwMode="auto">
          <a:xfrm>
            <a:off x="5510635" y="2076121"/>
            <a:ext cx="6630341" cy="4316429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600"/>
              </a:spcAft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br>
              <a:rPr lang="de-DE"/>
            </a:br>
            <a:r>
              <a:rPr lang="de-DE"/>
              <a:t>Zweite Ebene</a:t>
            </a:r>
            <a:br>
              <a:rPr lang="de-DE"/>
            </a:br>
            <a:r>
              <a:rPr lang="de-DE"/>
              <a:t>Dritte Ebene</a:t>
            </a:r>
            <a:br>
              <a:rPr lang="de-DE"/>
            </a:br>
            <a:r>
              <a:rPr lang="de-DE"/>
              <a:t>Vierte Ebene</a:t>
            </a:r>
            <a:br>
              <a:rPr lang="de-DE"/>
            </a:br>
            <a:r>
              <a:rPr lang="de-DE"/>
              <a:t>Fünfte Ebene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939390" y="155576"/>
            <a:ext cx="5252610" cy="1117205"/>
          </a:xfrm>
          <a:prstGeom prst="rect">
            <a:avLst/>
          </a:prstGeom>
        </p:spPr>
      </p:pic>
      <p:pic>
        <p:nvPicPr>
          <p:cNvPr id="9" name="Bild 6" descr="Wortmarke_dt.pn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249349" y="671514"/>
            <a:ext cx="4688652" cy="75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Bild 4" descr="630.jpg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0" y="114300"/>
            <a:ext cx="5066830" cy="641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12" name="Rectangle 35"/>
          <p:cNvSpPr>
            <a:spLocks noChangeArrowheads="1"/>
          </p:cNvSpPr>
          <p:nvPr userDrawn="1"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Ende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Bild 5" descr="780_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69851"/>
            <a:ext cx="12192000" cy="64436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de-DE" sz="1800">
              <a:latin typeface="Verdana"/>
            </a:endParaRPr>
          </a:p>
        </p:txBody>
      </p:sp>
      <p:pic>
        <p:nvPicPr>
          <p:cNvPr id="5" name="Grafik 1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5930429" y="155576"/>
            <a:ext cx="6261570" cy="1331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Bild 5" descr="780_.jp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0" y="69851"/>
            <a:ext cx="12192000" cy="6443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Bild 6" descr="Wortmarke_dt.png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7262518" y="790576"/>
            <a:ext cx="4688652" cy="7588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ctr">
              <a:defRPr/>
            </a:pPr>
            <a:endParaRPr lang="en-GB" sz="2400"/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1014119" y="2281238"/>
            <a:ext cx="4829762" cy="2209800"/>
          </a:xfrm>
          <a:prstGeom prst="rect">
            <a:avLst/>
          </a:prstGeom>
          <a:solidFill>
            <a:schemeClr val="bg1"/>
          </a:solidFill>
          <a:ln w="222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en-GB" sz="1800" b="1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1014120" y="1719263"/>
            <a:ext cx="4827881" cy="4016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lIns="2880000" rIns="2880000" anchor="ctr"/>
          <a:lstStyle>
            <a:lvl1pPr defTabSz="762000">
              <a:defRPr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ctr">
              <a:defRPr/>
            </a:pPr>
            <a:r>
              <a:rPr lang="en-US" sz="2200">
                <a:solidFill>
                  <a:schemeClr val="bg1"/>
                </a:solidFill>
                <a:latin typeface="Verdana"/>
              </a:rPr>
              <a:t>XXXX</a:t>
            </a:r>
            <a:endParaRPr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6365053" y="1719263"/>
            <a:ext cx="4827881" cy="4016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lIns="2880000" rIns="2880000" anchor="ctr"/>
          <a:lstStyle>
            <a:lvl1pPr defTabSz="762000">
              <a:defRPr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7620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ctr">
              <a:defRPr/>
            </a:pPr>
            <a:r>
              <a:rPr lang="en-US" sz="2200">
                <a:solidFill>
                  <a:schemeClr val="bg1"/>
                </a:solidFill>
                <a:latin typeface="Verdana"/>
              </a:rPr>
              <a:t>XXXX</a:t>
            </a:r>
            <a:endParaRPr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6365053" y="2281238"/>
            <a:ext cx="4829762" cy="2209800"/>
          </a:xfrm>
          <a:prstGeom prst="rect">
            <a:avLst/>
          </a:prstGeom>
          <a:solidFill>
            <a:schemeClr val="bg1"/>
          </a:solidFill>
          <a:ln w="222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en-GB" sz="1800" b="1"/>
          </a:p>
        </p:txBody>
      </p:sp>
      <p:pic>
        <p:nvPicPr>
          <p:cNvPr id="7" name="Grafik 14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105423" y="4692651"/>
            <a:ext cx="2133600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15"/>
          <p:cNvPicPr>
            <a:picLocks noChangeAspect="1" noChangeArrowheads="1"/>
          </p:cNvPicPr>
          <p:nvPr/>
        </p:nvPicPr>
        <p:blipFill>
          <a:blip r:embed="rId2">
            <a:lum bright="86000" contrast="-70000"/>
          </a:blip>
          <a:stretch/>
        </p:blipFill>
        <p:spPr bwMode="auto">
          <a:xfrm>
            <a:off x="6365053" y="4692651"/>
            <a:ext cx="2133600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16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9885304" y="4692651"/>
            <a:ext cx="2133600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fik 18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-109126" y="184151"/>
            <a:ext cx="6509926" cy="1331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rafik 19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6045201" y="184151"/>
            <a:ext cx="6261570" cy="1331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rafik 20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579496" y="4900613"/>
            <a:ext cx="5465704" cy="13827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5_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itelfolie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Bild 9" descr="MNRV_S_20schwarz.pn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755482" y="4459288"/>
            <a:ext cx="2301051" cy="194151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111"/>
          <p:cNvSpPr>
            <a:spLocks noChangeArrowheads="1"/>
          </p:cNvSpPr>
          <p:nvPr userDrawn="1"/>
        </p:nvSpPr>
        <p:spPr bwMode="auto">
          <a:xfrm>
            <a:off x="5695245" y="5461000"/>
            <a:ext cx="5840119" cy="8255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>
                <a:latin typeface="Verdana"/>
                <a:ea typeface="ヒラギノ角ゴ Pro W3"/>
                <a:cs typeface="ヒラギノ角ゴ Pro W3"/>
              </a:rPr>
              <a:t>Max Planck Institute </a:t>
            </a:r>
            <a:endParaRPr/>
          </a:p>
          <a:p>
            <a:pPr>
              <a:defRPr/>
            </a:pPr>
            <a:r>
              <a:rPr lang="en-US" sz="1600">
                <a:latin typeface="Verdana"/>
                <a:ea typeface="ヒラギノ角ゴ Pro W3"/>
                <a:cs typeface="ヒラギノ角ゴ Pro W3"/>
              </a:rPr>
              <a:t>for Human Cognitive and Brain Sciences</a:t>
            </a:r>
            <a:endParaRPr/>
          </a:p>
          <a:p>
            <a:pPr>
              <a:defRPr/>
            </a:pPr>
            <a:r>
              <a:rPr lang="en-US" sz="1600">
                <a:latin typeface="Verdana"/>
                <a:ea typeface="ヒラギノ角ゴ Pro W3"/>
                <a:cs typeface="ヒラギノ角ゴ Pro W3"/>
              </a:rPr>
              <a:t>Leipzig, Germany</a:t>
            </a:r>
            <a:endParaRPr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99" name="Bildplatzhalter 98"/>
          <p:cNvSpPr>
            <a:spLocks noGrp="1"/>
          </p:cNvSpPr>
          <p:nvPr>
            <p:ph type="pic" sz="quarter" idx="10"/>
          </p:nvPr>
        </p:nvSpPr>
        <p:spPr bwMode="auto">
          <a:xfrm>
            <a:off x="1" y="97935"/>
            <a:ext cx="5379156" cy="6405439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>
              <a:defRPr/>
            </a:pPr>
            <a:r>
              <a:rPr lang="de-DE"/>
              <a:t>Bild auf Platzhalter ziehen oder durch Klicken auf Symbol hinzufügen</a:t>
            </a:r>
            <a:endParaRPr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5695246" y="1462928"/>
            <a:ext cx="6375890" cy="1470025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5695245" y="3669769"/>
            <a:ext cx="6375891" cy="175259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000000"/>
                </a:solidFill>
                <a:latin typeface="Verdana (Textkörper)"/>
                <a:cs typeface="Verdana (Textkörper)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Master-Untertitelformat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 bwMode="auto">
          <a:xfrm>
            <a:off x="167453" y="6240190"/>
            <a:ext cx="12033838" cy="290493"/>
          </a:xfrm>
        </p:spPr>
        <p:txBody>
          <a:bodyPr>
            <a:normAutofit/>
          </a:bodyPr>
          <a:lstStyle>
            <a:lvl1pPr>
              <a:buNone/>
              <a:defRPr sz="1200" i="1">
                <a:solidFill>
                  <a:schemeClr val="accent1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Text Box 4"/>
          <p:cNvSpPr txBox="1">
            <a:spLocks noChangeArrowheads="1"/>
          </p:cNvSpPr>
          <p:nvPr/>
        </p:nvSpPr>
        <p:spPr bwMode="auto">
          <a:xfrm>
            <a:off x="165571" y="6583364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r">
              <a:spcBef>
                <a:spcPts val="0"/>
              </a:spcBef>
              <a:defRPr/>
            </a:pPr>
            <a:endParaRPr lang="de-DE" sz="1200">
              <a:latin typeface="Times New Roman"/>
            </a:endParaRPr>
          </a:p>
        </p:txBody>
      </p:sp>
      <p:sp>
        <p:nvSpPr>
          <p:cNvPr id="1027" name="Rectangle 6"/>
          <p:cNvSpPr>
            <a:spLocks noChangeArrowheads="1"/>
          </p:cNvSpPr>
          <p:nvPr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569075"/>
            <a:ext cx="12192000" cy="1460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  <a:ea typeface="ＭＳ Ｐゴシック"/>
              <a:cs typeface="ＭＳ Ｐゴシック"/>
            </a:endParaRP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1" y="6516590"/>
            <a:ext cx="391621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9144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1371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18288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dirty="0">
                <a:solidFill>
                  <a:schemeClr val="accent2"/>
                </a:solidFill>
                <a:latin typeface="Verdana"/>
              </a:rPr>
              <a:t>ICCSSS, Tübingen, 06/09/2022</a:t>
            </a:r>
            <a:endParaRPr lang="ru-RU" sz="1000" dirty="0">
              <a:solidFill>
                <a:schemeClr val="accent2"/>
              </a:solidFill>
              <a:latin typeface="Verdana"/>
            </a:endParaRPr>
          </a:p>
        </p:txBody>
      </p:sp>
      <p:sp>
        <p:nvSpPr>
          <p:cNvPr id="1031" name="Rectangle 13"/>
          <p:cNvSpPr>
            <a:spLocks noChangeArrowheads="1"/>
          </p:cNvSpPr>
          <p:nvPr/>
        </p:nvSpPr>
        <p:spPr bwMode="auto">
          <a:xfrm>
            <a:off x="8992085" y="6516590"/>
            <a:ext cx="3199915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r">
              <a:defRPr/>
            </a:pPr>
            <a:r>
              <a:rPr lang="de-DE" sz="1000" dirty="0">
                <a:solidFill>
                  <a:schemeClr val="accent2"/>
                </a:solidFill>
                <a:latin typeface="Verdana"/>
                <a:ea typeface="ヒラギノ角ゴ Pro W3"/>
              </a:rPr>
              <a:t>Yulia Lamekina, MPRG Language </a:t>
            </a:r>
            <a:r>
              <a:rPr lang="de-DE" sz="1000" dirty="0" err="1">
                <a:solidFill>
                  <a:schemeClr val="accent2"/>
                </a:solidFill>
                <a:latin typeface="Verdana"/>
                <a:ea typeface="ヒラギノ角ゴ Pro W3"/>
              </a:rPr>
              <a:t>Cycles</a:t>
            </a:r>
            <a:r>
              <a:rPr lang="de-DE" sz="1000" dirty="0">
                <a:solidFill>
                  <a:schemeClr val="accent2"/>
                </a:solidFill>
                <a:latin typeface="Verdana"/>
                <a:ea typeface="ヒラギノ角ゴ Pro W3"/>
              </a:rPr>
              <a:t>, </a:t>
            </a:r>
            <a:fld id="{CE554949-7C17-9249-85A1-0F2FE7926BC8}" type="slidenum">
              <a:rPr lang="de-DE" sz="1000">
                <a:solidFill>
                  <a:schemeClr val="accent2"/>
                </a:solidFill>
                <a:latin typeface="Verdana"/>
                <a:ea typeface="ヒラギノ角ゴ Pro W3"/>
              </a:rPr>
              <a:t>‹#›</a:t>
            </a:fld>
            <a:endParaRPr lang="de-DE" sz="1000" dirty="0">
              <a:solidFill>
                <a:schemeClr val="accent2"/>
              </a:solidFill>
              <a:latin typeface="Verdana"/>
              <a:ea typeface="ヒラギノ角ゴ Pro W3"/>
            </a:endParaRPr>
          </a:p>
        </p:txBody>
      </p:sp>
      <p:sp>
        <p:nvSpPr>
          <p:cNvPr id="103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54975"/>
            <a:ext cx="10972800" cy="10184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103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de-DE" dirty="0"/>
              <a:t>Mastertextformat bearbeiten</a:t>
            </a:r>
            <a:endParaRPr dirty="0"/>
          </a:p>
          <a:p>
            <a:pPr lvl="1">
              <a:defRPr/>
            </a:pPr>
            <a:r>
              <a:rPr lang="de-DE" dirty="0"/>
              <a:t>Zweite Ebene</a:t>
            </a:r>
            <a:endParaRPr dirty="0"/>
          </a:p>
          <a:p>
            <a:pPr lvl="2">
              <a:defRPr/>
            </a:pPr>
            <a:r>
              <a:rPr lang="de-DE" dirty="0"/>
              <a:t>Dritte Ebene</a:t>
            </a:r>
            <a:endParaRPr dirty="0"/>
          </a:p>
          <a:p>
            <a:pPr lvl="3">
              <a:defRPr/>
            </a:pPr>
            <a:r>
              <a:rPr lang="de-DE" dirty="0"/>
              <a:t>Vierte Ebene</a:t>
            </a:r>
            <a:endParaRPr dirty="0"/>
          </a:p>
          <a:p>
            <a:pPr lvl="4">
              <a:defRPr/>
            </a:pPr>
            <a:r>
              <a:rPr lang="de-DE" dirty="0"/>
              <a:t>Fünfte Ebene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  <a:cs typeface="Verdana"/>
        </a:defRPr>
      </a:lvl1pPr>
      <a:lvl2pPr algn="ctr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  <a:cs typeface="Verdana"/>
        </a:defRPr>
      </a:lvl2pPr>
      <a:lvl3pPr algn="ctr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  <a:cs typeface="Verdana"/>
        </a:defRPr>
      </a:lvl3pPr>
      <a:lvl4pPr algn="ctr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  <a:cs typeface="Verdana"/>
        </a:defRPr>
      </a:lvl4pPr>
      <a:lvl5pPr algn="ctr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  <a:cs typeface="Verdana"/>
        </a:defRPr>
      </a:lvl5pPr>
      <a:lvl6pPr marL="457200" algn="ctr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</a:defRPr>
      </a:lvl6pPr>
      <a:lvl7pPr marL="914400" algn="ctr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</a:defRPr>
      </a:lvl7pPr>
      <a:lvl8pPr marL="1371600" algn="ctr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</a:defRPr>
      </a:lvl8pPr>
      <a:lvl9pPr marL="1828800" algn="ctr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</a:defRPr>
      </a:lvl9pPr>
    </p:titleStyle>
    <p:bodyStyle>
      <a:lvl1pPr marL="342900" indent="-342900" algn="l" defTabSz="457200">
        <a:spcBef>
          <a:spcPts val="0"/>
        </a:spcBef>
        <a:spcAft>
          <a:spcPts val="0"/>
        </a:spcAft>
        <a:buFont typeface="Arial"/>
        <a:buChar char="•"/>
        <a:defRPr sz="2200">
          <a:solidFill>
            <a:schemeClr val="tx1"/>
          </a:solidFill>
          <a:latin typeface="+mn-lt"/>
          <a:ea typeface="ＭＳ Ｐゴシック"/>
          <a:cs typeface="ＭＳ Ｐゴシック"/>
        </a:defRPr>
      </a:lvl1pPr>
      <a:lvl2pPr marL="742950" indent="-285750" algn="l" defTabSz="457200">
        <a:spcBef>
          <a:spcPts val="0"/>
        </a:spcBef>
        <a:spcAft>
          <a:spcPts val="0"/>
        </a:spcAft>
        <a:buFont typeface="Arial"/>
        <a:buChar char="–"/>
        <a:defRPr sz="2200">
          <a:solidFill>
            <a:schemeClr val="tx1"/>
          </a:solidFill>
          <a:latin typeface="+mn-lt"/>
          <a:ea typeface="ＭＳ Ｐゴシック"/>
          <a:cs typeface="+mn-cs"/>
        </a:defRPr>
      </a:lvl2pPr>
      <a:lvl3pPr marL="1143000" indent="-228600" algn="l" defTabSz="457200">
        <a:spcBef>
          <a:spcPts val="0"/>
        </a:spcBef>
        <a:spcAft>
          <a:spcPts val="0"/>
        </a:spcAft>
        <a:buFont typeface="Arial"/>
        <a:buChar char="•"/>
        <a:defRPr sz="2200">
          <a:solidFill>
            <a:schemeClr val="tx1"/>
          </a:solidFill>
          <a:latin typeface="+mn-lt"/>
          <a:ea typeface="ＭＳ Ｐゴシック"/>
          <a:cs typeface="+mn-cs"/>
        </a:defRPr>
      </a:lvl3pPr>
      <a:lvl4pPr marL="1600200" indent="-228600" algn="l" defTabSz="457200">
        <a:spcBef>
          <a:spcPts val="0"/>
        </a:spcBef>
        <a:spcAft>
          <a:spcPts val="0"/>
        </a:spcAft>
        <a:buFont typeface="Arial"/>
        <a:buChar char="–"/>
        <a:defRPr sz="2200">
          <a:solidFill>
            <a:schemeClr val="tx1"/>
          </a:solidFill>
          <a:latin typeface="+mn-lt"/>
          <a:ea typeface="ＭＳ Ｐゴシック"/>
          <a:cs typeface="+mn-cs"/>
        </a:defRPr>
      </a:lvl4pPr>
      <a:lvl5pPr marL="2057400" indent="-228600" algn="l" defTabSz="457200">
        <a:spcBef>
          <a:spcPts val="0"/>
        </a:spcBef>
        <a:spcAft>
          <a:spcPts val="0"/>
        </a:spcAft>
        <a:buFont typeface="Arial"/>
        <a:buChar char="»"/>
        <a:defRPr sz="2200">
          <a:solidFill>
            <a:schemeClr val="tx1"/>
          </a:solidFill>
          <a:latin typeface="+mn-lt"/>
          <a:ea typeface="ＭＳ Ｐゴシック"/>
          <a:cs typeface="+mn-cs"/>
        </a:defRPr>
      </a:lvl5pPr>
      <a:lvl6pPr marL="25146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Text Box 4"/>
          <p:cNvSpPr txBox="1">
            <a:spLocks noChangeArrowheads="1"/>
          </p:cNvSpPr>
          <p:nvPr/>
        </p:nvSpPr>
        <p:spPr bwMode="auto">
          <a:xfrm>
            <a:off x="165571" y="6583364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r">
              <a:spcBef>
                <a:spcPts val="0"/>
              </a:spcBef>
              <a:defRPr/>
            </a:pPr>
            <a:endParaRPr lang="de-DE" sz="1200">
              <a:latin typeface="Times New Roman"/>
            </a:endParaRPr>
          </a:p>
        </p:txBody>
      </p:sp>
      <p:sp>
        <p:nvSpPr>
          <p:cNvPr id="1027" name="Rectangle 6"/>
          <p:cNvSpPr>
            <a:spLocks noChangeArrowheads="1"/>
          </p:cNvSpPr>
          <p:nvPr/>
        </p:nvSpPr>
        <p:spPr bwMode="auto">
          <a:xfrm>
            <a:off x="0" y="1"/>
            <a:ext cx="12192000" cy="155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569075"/>
            <a:ext cx="12192000" cy="1460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de-DE" sz="1800">
              <a:latin typeface="Verdana"/>
              <a:ea typeface="ＭＳ Ｐゴシック"/>
              <a:cs typeface="ＭＳ Ｐゴシック"/>
            </a:endParaRP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0" y="6503988"/>
            <a:ext cx="12192000" cy="42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defRPr/>
            </a:pPr>
            <a:endParaRPr lang="de-DE" sz="1800">
              <a:latin typeface="Verdana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1" y="6516590"/>
            <a:ext cx="391621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9144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1371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18288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dirty="0">
                <a:solidFill>
                  <a:schemeClr val="accent2"/>
                </a:solidFill>
                <a:latin typeface="Verdana"/>
              </a:rPr>
              <a:t>ICCSSS, Tübingen, 06/09/2022</a:t>
            </a:r>
            <a:endParaRPr lang="ru-RU" sz="1000" dirty="0">
              <a:solidFill>
                <a:schemeClr val="accent2"/>
              </a:solidFill>
              <a:latin typeface="Verdana"/>
            </a:endParaRPr>
          </a:p>
        </p:txBody>
      </p:sp>
      <p:sp>
        <p:nvSpPr>
          <p:cNvPr id="1031" name="Rectangle 13"/>
          <p:cNvSpPr>
            <a:spLocks noChangeArrowheads="1"/>
          </p:cNvSpPr>
          <p:nvPr/>
        </p:nvSpPr>
        <p:spPr bwMode="auto">
          <a:xfrm>
            <a:off x="9129943" y="6516590"/>
            <a:ext cx="3062057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r">
              <a:defRPr/>
            </a:pP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rgbClr val="EF8A10"/>
                </a:solidFill>
                <a:effectLst/>
                <a:uLnTx/>
                <a:uFillTx/>
                <a:latin typeface="Verdana"/>
                <a:ea typeface="ヒラギノ角ゴ Pro W3"/>
                <a:cs typeface="Arial"/>
              </a:rPr>
              <a:t>Yulia Lamekina, MPRG Language </a:t>
            </a:r>
            <a:r>
              <a:rPr kumimoji="0" lang="de-DE" sz="1000" b="0" i="0" u="none" strike="noStrike" kern="0" cap="none" spc="0" normalizeH="0" baseline="0" noProof="0" dirty="0" err="1">
                <a:ln>
                  <a:noFill/>
                </a:ln>
                <a:solidFill>
                  <a:srgbClr val="EF8A10"/>
                </a:solidFill>
                <a:effectLst/>
                <a:uLnTx/>
                <a:uFillTx/>
                <a:latin typeface="Verdana"/>
                <a:ea typeface="ヒラギノ角ゴ Pro W3"/>
                <a:cs typeface="Arial"/>
              </a:rPr>
              <a:t>Cycles</a:t>
            </a:r>
            <a:r>
              <a:rPr kumimoji="0" lang="de-DE" sz="1000" b="0" i="0" u="none" strike="noStrike" kern="0" cap="none" spc="0" normalizeH="0" baseline="0" noProof="0" dirty="0">
                <a:ln>
                  <a:noFill/>
                </a:ln>
                <a:solidFill>
                  <a:srgbClr val="EF8A10"/>
                </a:solidFill>
                <a:effectLst/>
                <a:uLnTx/>
                <a:uFillTx/>
                <a:latin typeface="Verdana"/>
                <a:ea typeface="ヒラギノ角ゴ Pro W3"/>
                <a:cs typeface="Arial"/>
              </a:rPr>
              <a:t>, </a:t>
            </a:r>
            <a:fld id="{CE554949-7C17-9249-85A1-0F2FE7926BC8}" type="slidenum">
              <a:rPr lang="de-DE" sz="1000" smtClean="0">
                <a:solidFill>
                  <a:schemeClr val="accent2"/>
                </a:solidFill>
                <a:latin typeface="Verdana"/>
                <a:ea typeface="ヒラギノ角ゴ Pro W3"/>
              </a:rPr>
              <a:t>‹#›</a:t>
            </a:fld>
            <a:endParaRPr lang="de-DE" sz="1000" dirty="0">
              <a:solidFill>
                <a:schemeClr val="accent2"/>
              </a:solidFill>
              <a:latin typeface="Verdana"/>
              <a:ea typeface="ヒラギノ角ゴ Pro W3"/>
            </a:endParaRPr>
          </a:p>
        </p:txBody>
      </p:sp>
      <p:sp>
        <p:nvSpPr>
          <p:cNvPr id="103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9"/>
            <a:ext cx="10972800" cy="10184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103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de-DE" dirty="0"/>
              <a:t>Mastertextformat bearbeiten</a:t>
            </a:r>
            <a:endParaRPr dirty="0"/>
          </a:p>
          <a:p>
            <a:pPr lvl="1">
              <a:defRPr/>
            </a:pPr>
            <a:r>
              <a:rPr lang="de-DE" dirty="0"/>
              <a:t>Zweite Ebene</a:t>
            </a:r>
            <a:endParaRPr dirty="0"/>
          </a:p>
          <a:p>
            <a:pPr lvl="2">
              <a:defRPr/>
            </a:pPr>
            <a:r>
              <a:rPr lang="de-DE" dirty="0"/>
              <a:t>Dritte Ebene</a:t>
            </a:r>
            <a:endParaRPr dirty="0"/>
          </a:p>
          <a:p>
            <a:pPr lvl="3">
              <a:defRPr/>
            </a:pPr>
            <a:r>
              <a:rPr lang="de-DE" dirty="0"/>
              <a:t>Vierte Ebene</a:t>
            </a:r>
            <a:endParaRPr dirty="0"/>
          </a:p>
          <a:p>
            <a:pPr lvl="4">
              <a:defRPr/>
            </a:pPr>
            <a:r>
              <a:rPr lang="de-DE" dirty="0"/>
              <a:t>Fünfte Ebene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lvl1pPr algn="l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  <a:cs typeface="Verdana"/>
        </a:defRPr>
      </a:lvl1pPr>
      <a:lvl2pPr algn="ctr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  <a:cs typeface="Verdana"/>
        </a:defRPr>
      </a:lvl2pPr>
      <a:lvl3pPr algn="ctr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  <a:cs typeface="Verdana"/>
        </a:defRPr>
      </a:lvl3pPr>
      <a:lvl4pPr algn="ctr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  <a:cs typeface="Verdana"/>
        </a:defRPr>
      </a:lvl4pPr>
      <a:lvl5pPr algn="ctr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  <a:cs typeface="Verdana"/>
        </a:defRPr>
      </a:lvl5pPr>
      <a:lvl6pPr marL="457200" algn="ctr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</a:defRPr>
      </a:lvl6pPr>
      <a:lvl7pPr marL="914400" algn="ctr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</a:defRPr>
      </a:lvl7pPr>
      <a:lvl8pPr marL="1371600" algn="ctr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</a:defRPr>
      </a:lvl8pPr>
      <a:lvl9pPr marL="1828800" algn="ctr" defTabSz="457200">
        <a:spcBef>
          <a:spcPts val="0"/>
        </a:spcBef>
        <a:spcAft>
          <a:spcPts val="0"/>
        </a:spcAft>
        <a:defRPr sz="2600">
          <a:solidFill>
            <a:schemeClr val="tx2"/>
          </a:solidFill>
          <a:latin typeface="Verdana"/>
          <a:ea typeface="ＭＳ Ｐゴシック"/>
        </a:defRPr>
      </a:lvl9pPr>
    </p:titleStyle>
    <p:bodyStyle>
      <a:lvl1pPr marL="342900" indent="-342900" algn="l" defTabSz="457200">
        <a:spcBef>
          <a:spcPts val="0"/>
        </a:spcBef>
        <a:spcAft>
          <a:spcPts val="0"/>
        </a:spcAft>
        <a:buFont typeface="Arial"/>
        <a:buChar char="•"/>
        <a:defRPr sz="2200">
          <a:solidFill>
            <a:schemeClr val="tx1"/>
          </a:solidFill>
          <a:latin typeface="+mn-lt"/>
          <a:ea typeface="ＭＳ Ｐゴシック"/>
          <a:cs typeface="ＭＳ Ｐゴシック"/>
        </a:defRPr>
      </a:lvl1pPr>
      <a:lvl2pPr marL="742950" indent="-285750" algn="l" defTabSz="457200">
        <a:spcBef>
          <a:spcPts val="0"/>
        </a:spcBef>
        <a:spcAft>
          <a:spcPts val="0"/>
        </a:spcAft>
        <a:buFont typeface="Arial"/>
        <a:buChar char="–"/>
        <a:defRPr sz="2200">
          <a:solidFill>
            <a:schemeClr val="tx1"/>
          </a:solidFill>
          <a:latin typeface="+mn-lt"/>
          <a:ea typeface="ＭＳ Ｐゴシック"/>
          <a:cs typeface="+mn-cs"/>
        </a:defRPr>
      </a:lvl2pPr>
      <a:lvl3pPr marL="1143000" indent="-228600" algn="l" defTabSz="457200">
        <a:spcBef>
          <a:spcPts val="0"/>
        </a:spcBef>
        <a:spcAft>
          <a:spcPts val="0"/>
        </a:spcAft>
        <a:buFont typeface="Arial"/>
        <a:buChar char="•"/>
        <a:defRPr sz="2200">
          <a:solidFill>
            <a:schemeClr val="tx1"/>
          </a:solidFill>
          <a:latin typeface="+mn-lt"/>
          <a:ea typeface="ＭＳ Ｐゴシック"/>
          <a:cs typeface="+mn-cs"/>
        </a:defRPr>
      </a:lvl3pPr>
      <a:lvl4pPr marL="1600200" indent="-228600" algn="l" defTabSz="457200">
        <a:spcBef>
          <a:spcPts val="0"/>
        </a:spcBef>
        <a:spcAft>
          <a:spcPts val="0"/>
        </a:spcAft>
        <a:buFont typeface="Arial"/>
        <a:buChar char="–"/>
        <a:defRPr sz="2200">
          <a:solidFill>
            <a:schemeClr val="tx1"/>
          </a:solidFill>
          <a:latin typeface="+mn-lt"/>
          <a:ea typeface="ＭＳ Ｐゴシック"/>
          <a:cs typeface="+mn-cs"/>
        </a:defRPr>
      </a:lvl4pPr>
      <a:lvl5pPr marL="2057400" indent="-228600" algn="l" defTabSz="457200">
        <a:spcBef>
          <a:spcPts val="0"/>
        </a:spcBef>
        <a:spcAft>
          <a:spcPts val="0"/>
        </a:spcAft>
        <a:buFont typeface="Arial"/>
        <a:buChar char="»"/>
        <a:defRPr sz="2200">
          <a:solidFill>
            <a:schemeClr val="tx1"/>
          </a:solidFill>
          <a:latin typeface="+mn-lt"/>
          <a:ea typeface="ＭＳ Ｐゴシック"/>
          <a:cs typeface="+mn-cs"/>
        </a:defRPr>
      </a:lvl5pPr>
      <a:lvl6pPr marL="25146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7" Type="http://schemas.openxmlformats.org/officeDocument/2006/relationships/image" Target="../media/image45.pn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0.jpg"/><Relationship Id="rId5" Type="http://schemas.openxmlformats.org/officeDocument/2006/relationships/image" Target="../media/image49.jpg"/><Relationship Id="rId4" Type="http://schemas.openxmlformats.org/officeDocument/2006/relationships/image" Target="../media/image4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microsoft.com/office/2007/relationships/media" Target="../media/media2.wav"/><Relationship Id="rId7" Type="http://schemas.openxmlformats.org/officeDocument/2006/relationships/image" Target="../media/image21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0.jpe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wav"/><Relationship Id="rId9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jp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4.wav"/><Relationship Id="rId7" Type="http://schemas.openxmlformats.org/officeDocument/2006/relationships/image" Target="../media/image23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30.emf"/><Relationship Id="rId5" Type="http://schemas.openxmlformats.org/officeDocument/2006/relationships/slideLayout" Target="../slideLayouts/slideLayout3.xml"/><Relationship Id="rId4" Type="http://schemas.openxmlformats.org/officeDocument/2006/relationships/audio" Target="../media/media4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4.emf"/><Relationship Id="rId12" Type="http://schemas.openxmlformats.org/officeDocument/2006/relationships/image" Target="../media/image23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33.emf"/><Relationship Id="rId11" Type="http://schemas.openxmlformats.org/officeDocument/2006/relationships/image" Target="../media/image38.emf"/><Relationship Id="rId5" Type="http://schemas.openxmlformats.org/officeDocument/2006/relationships/image" Target="../media/image32.emf"/><Relationship Id="rId10" Type="http://schemas.openxmlformats.org/officeDocument/2006/relationships/image" Target="../media/image37.emf"/><Relationship Id="rId4" Type="http://schemas.openxmlformats.org/officeDocument/2006/relationships/image" Target="../media/image31.emf"/><Relationship Id="rId9" Type="http://schemas.openxmlformats.org/officeDocument/2006/relationships/image" Target="../media/image3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7" Type="http://schemas.openxmlformats.org/officeDocument/2006/relationships/image" Target="../media/image45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4.jpg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" name="object 2"/>
          <p:cNvSpPr txBox="1"/>
          <p:nvPr/>
        </p:nvSpPr>
        <p:spPr bwMode="auto">
          <a:xfrm>
            <a:off x="10743946" y="5752922"/>
            <a:ext cx="947638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 lvl="0" indent="0" algn="l" defTabSz="914400">
              <a:lnSpc>
                <a:spcPts val="1939"/>
              </a:lnSpc>
              <a:spcBef>
                <a:spcPts val="97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Arial"/>
              <a:cs typeface="Arial"/>
            </a:endParaRPr>
          </a:p>
        </p:txBody>
      </p:sp>
      <p:grpSp>
        <p:nvGrpSpPr>
          <p:cNvPr id="2" name="Gruppieren 1"/>
          <p:cNvGrpSpPr/>
          <p:nvPr/>
        </p:nvGrpSpPr>
        <p:grpSpPr bwMode="auto">
          <a:xfrm>
            <a:off x="2225570" y="1717795"/>
            <a:ext cx="7740860" cy="2157541"/>
            <a:chOff x="1289272" y="3272853"/>
            <a:chExt cx="7740860" cy="2157541"/>
          </a:xfrm>
        </p:grpSpPr>
        <p:sp>
          <p:nvSpPr>
            <p:cNvPr id="10" name="object 9"/>
            <p:cNvSpPr txBox="1"/>
            <p:nvPr/>
          </p:nvSpPr>
          <p:spPr bwMode="auto">
            <a:xfrm>
              <a:off x="1289272" y="3272853"/>
              <a:ext cx="7740860" cy="1107996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spcAft>
                  <a:spcPts val="1000"/>
                </a:spcAft>
                <a:defRPr/>
              </a:pPr>
              <a:r>
                <a:rPr lang="en-GB" sz="3600" dirty="0">
                  <a:solidFill>
                    <a:schemeClr val="accent2"/>
                  </a:solidFill>
                </a:rPr>
                <a:t>Prosodic Entrainment Influences Sentence Comprehension</a:t>
              </a:r>
              <a:r>
                <a:rPr lang="en-US" sz="3600" dirty="0">
                  <a:solidFill>
                    <a:schemeClr val="accent2"/>
                  </a:solidFill>
                </a:rPr>
                <a:t> </a:t>
              </a:r>
              <a:endParaRPr sz="3600" dirty="0"/>
            </a:p>
          </p:txBody>
        </p:sp>
        <p:sp>
          <p:nvSpPr>
            <p:cNvPr id="16" name="object 4"/>
            <p:cNvSpPr txBox="1"/>
            <p:nvPr/>
          </p:nvSpPr>
          <p:spPr bwMode="auto">
            <a:xfrm>
              <a:off x="1892500" y="5071321"/>
              <a:ext cx="6534404" cy="35907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marL="12700" algn="ctr">
                <a:lnSpc>
                  <a:spcPts val="2750"/>
                </a:lnSpc>
                <a:spcBef>
                  <a:spcPts val="137"/>
                </a:spcBef>
                <a:defRPr/>
              </a:pPr>
              <a:r>
                <a:rPr lang="en-US" sz="3200" b="0" i="0" u="none" strike="noStrike" cap="none" spc="4" baseline="30000" dirty="0">
                  <a:ln>
                    <a:noFill/>
                  </a:ln>
                  <a:solidFill>
                    <a:schemeClr val="accent2"/>
                  </a:solidFill>
                  <a:latin typeface="Verdana"/>
                  <a:ea typeface="Arial"/>
                  <a:cs typeface="Calibri"/>
                </a:rPr>
                <a:t>Yulia </a:t>
              </a:r>
              <a:r>
                <a:rPr sz="3200" b="0" i="0" u="none" strike="noStrike" cap="none" spc="4" baseline="30000" dirty="0">
                  <a:ln>
                    <a:noFill/>
                  </a:ln>
                  <a:solidFill>
                    <a:schemeClr val="accent2"/>
                  </a:solidFill>
                  <a:latin typeface="Verdana"/>
                  <a:ea typeface="Arial"/>
                  <a:cs typeface="Calibri"/>
                </a:rPr>
                <a:t>La</a:t>
              </a:r>
              <a:r>
                <a:rPr sz="3200" b="0" i="0" u="none" strike="noStrike" cap="none" spc="-4" baseline="30000" dirty="0">
                  <a:ln>
                    <a:noFill/>
                  </a:ln>
                  <a:solidFill>
                    <a:schemeClr val="accent2"/>
                  </a:solidFill>
                  <a:latin typeface="Verdana"/>
                  <a:ea typeface="Arial"/>
                  <a:cs typeface="Calibri"/>
                </a:rPr>
                <a:t>m</a:t>
              </a:r>
              <a:r>
                <a:rPr sz="3200" b="0" i="0" u="none" strike="noStrike" cap="none" spc="4" baseline="30000" dirty="0">
                  <a:ln>
                    <a:noFill/>
                  </a:ln>
                  <a:solidFill>
                    <a:schemeClr val="accent2"/>
                  </a:solidFill>
                  <a:latin typeface="Verdana"/>
                  <a:ea typeface="Arial"/>
                  <a:cs typeface="Calibri"/>
                </a:rPr>
                <a:t>e</a:t>
              </a:r>
              <a:r>
                <a:rPr sz="3200" b="0" i="0" u="none" strike="noStrike" cap="none" spc="0" baseline="30000" dirty="0">
                  <a:ln>
                    <a:noFill/>
                  </a:ln>
                  <a:solidFill>
                    <a:schemeClr val="accent2"/>
                  </a:solidFill>
                  <a:latin typeface="Verdana"/>
                  <a:ea typeface="Arial"/>
                  <a:cs typeface="Calibri"/>
                </a:rPr>
                <a:t>kina</a:t>
              </a:r>
              <a:r>
                <a:rPr lang="en-US" sz="3200" b="0" i="0" u="none" strike="noStrike" cap="none" spc="0" baseline="30000" dirty="0">
                  <a:ln>
                    <a:noFill/>
                  </a:ln>
                  <a:solidFill>
                    <a:schemeClr val="accent2"/>
                  </a:solidFill>
                  <a:latin typeface="Verdana"/>
                  <a:ea typeface="Arial"/>
                  <a:cs typeface="Calibri"/>
                </a:rPr>
                <a:t> </a:t>
              </a:r>
              <a:r>
                <a:rPr lang="en-US" sz="3200" baseline="30000" dirty="0">
                  <a:solidFill>
                    <a:schemeClr val="accent2"/>
                  </a:solidFill>
                  <a:cs typeface="Calibri"/>
                </a:rPr>
                <a:t>&amp; </a:t>
              </a:r>
              <a:r>
                <a:rPr lang="en-US" sz="3200" baseline="30000" dirty="0">
                  <a:solidFill>
                    <a:schemeClr val="accent2"/>
                  </a:solidFill>
                  <a:latin typeface="Verdana"/>
                  <a:cs typeface="Calibri"/>
                </a:rPr>
                <a:t>Lars Meyer</a:t>
              </a:r>
              <a:endParaRPr sz="3200" b="0" i="0" u="none" strike="noStrike" cap="none" spc="0" dirty="0">
                <a:ln>
                  <a:noFill/>
                </a:ln>
                <a:solidFill>
                  <a:schemeClr val="accent2"/>
                </a:solidFill>
                <a:latin typeface="Verdana"/>
                <a:ea typeface="Arial"/>
                <a:cs typeface="Calibri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D00347E-1EDC-49FC-9C10-D279884CA3C7}"/>
              </a:ext>
            </a:extLst>
          </p:cNvPr>
          <p:cNvGrpSpPr/>
          <p:nvPr/>
        </p:nvGrpSpPr>
        <p:grpSpPr>
          <a:xfrm>
            <a:off x="3359696" y="4642028"/>
            <a:ext cx="5472608" cy="731188"/>
            <a:chOff x="3942405" y="4642028"/>
            <a:chExt cx="4313836" cy="515164"/>
          </a:xfrm>
        </p:grpSpPr>
        <p:pic>
          <p:nvPicPr>
            <p:cNvPr id="12" name="Grafik 11"/>
            <p:cNvPicPr/>
            <p:nvPr/>
          </p:nvPicPr>
          <p:blipFill rotWithShape="1">
            <a:blip r:embed="rId2"/>
            <a:srcRect t="7483" b="44913"/>
            <a:stretch/>
          </p:blipFill>
          <p:spPr bwMode="auto">
            <a:xfrm>
              <a:off x="3942405" y="4642028"/>
              <a:ext cx="2531506" cy="445186"/>
            </a:xfrm>
            <a:prstGeom prst="rect">
              <a:avLst/>
            </a:prstGeom>
          </p:spPr>
        </p:pic>
        <p:sp>
          <p:nvSpPr>
            <p:cNvPr id="13" name="object 10"/>
            <p:cNvSpPr>
              <a:spLocks noChangeAspect="1"/>
            </p:cNvSpPr>
            <p:nvPr/>
          </p:nvSpPr>
          <p:spPr bwMode="auto">
            <a:xfrm>
              <a:off x="6544374" y="4642028"/>
              <a:ext cx="1711867" cy="515164"/>
            </a:xfrm>
            <a:prstGeom prst="rect">
              <a:avLst/>
            </a:prstGeom>
            <a:blipFill>
              <a:blip r:embed="rId3"/>
              <a:stretch/>
            </a:blipFill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Arial"/>
                <a:cs typeface="Arial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15EC7D41-5AE5-E541-BA79-6B23002D76E6}"/>
              </a:ext>
            </a:extLst>
          </p:cNvPr>
          <p:cNvGrpSpPr/>
          <p:nvPr/>
        </p:nvGrpSpPr>
        <p:grpSpPr>
          <a:xfrm>
            <a:off x="1548626" y="981184"/>
            <a:ext cx="9094747" cy="4104000"/>
            <a:chOff x="1127448" y="1161053"/>
            <a:chExt cx="9094747" cy="41040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92F31DC-F269-432A-A0D1-2158CC31F4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27448" y="1161053"/>
              <a:ext cx="5472000" cy="41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B29A470-2FAE-422E-8CE5-E90CDEEFAA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374" t="4422" r="22145" b="11021"/>
            <a:stretch/>
          </p:blipFill>
          <p:spPr>
            <a:xfrm>
              <a:off x="6560494" y="3171356"/>
              <a:ext cx="1301002" cy="12600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FEDB7EB-8EAF-41C3-8D65-6DDA3378E4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584" t="7132" r="18564" b="11176"/>
            <a:stretch/>
          </p:blipFill>
          <p:spPr>
            <a:xfrm>
              <a:off x="8007061" y="1388820"/>
              <a:ext cx="1436487" cy="12600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7154302-4DF1-4296-ABD1-EFE62CD372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7326" t="6505" r="8382" b="9822"/>
            <a:stretch/>
          </p:blipFill>
          <p:spPr>
            <a:xfrm>
              <a:off x="6560494" y="1388820"/>
              <a:ext cx="1290881" cy="1260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E6C412A-91CC-4387-AF34-7014FDE42C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054" t="4554" r="16546" b="10888"/>
            <a:stretch/>
          </p:blipFill>
          <p:spPr>
            <a:xfrm>
              <a:off x="8054728" y="3171356"/>
              <a:ext cx="1279550" cy="1260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9524E8B-847D-419F-ABED-0AF9FC1529E8}"/>
                </a:ext>
              </a:extLst>
            </p:cNvPr>
            <p:cNvSpPr txBox="1"/>
            <p:nvPr/>
          </p:nvSpPr>
          <p:spPr bwMode="auto">
            <a:xfrm>
              <a:off x="6603061" y="4436422"/>
              <a:ext cx="2760313" cy="350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03611" tIns="51805" rIns="103611" bIns="51805" rtlCol="0">
              <a:spAutoFit/>
            </a:bodyPr>
            <a:lstStyle/>
            <a:p>
              <a:pPr algn="just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sz="1600" kern="1200" dirty="0">
                  <a:solidFill>
                    <a:srgbClr val="000000"/>
                  </a:solidFill>
                  <a:latin typeface="Arial"/>
                  <a:ea typeface="ＭＳ Ｐゴシック" pitchFamily="34" charset="-128"/>
                  <a:cs typeface="Carlito" panose="020F0502020204030204" pitchFamily="34" charset="0"/>
                </a:rPr>
                <a:t>SLOW 0.9           FAST 0.9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289BDEF-FEC9-4856-BDDE-EB65D9B57F20}"/>
                </a:ext>
              </a:extLst>
            </p:cNvPr>
            <p:cNvPicPr>
              <a:picLocks/>
            </p:cNvPicPr>
            <p:nvPr/>
          </p:nvPicPr>
          <p:blipFill rotWithShape="1">
            <a:blip r:embed="rId7"/>
            <a:srcRect l="5791" t="7314" r="78486" b="7876"/>
            <a:stretch/>
          </p:blipFill>
          <p:spPr>
            <a:xfrm>
              <a:off x="9480595" y="1393857"/>
              <a:ext cx="741600" cy="3348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91F600A-85F7-4519-9DD3-5C4828394551}"/>
                </a:ext>
              </a:extLst>
            </p:cNvPr>
            <p:cNvSpPr txBox="1"/>
            <p:nvPr/>
          </p:nvSpPr>
          <p:spPr bwMode="auto">
            <a:xfrm>
              <a:off x="6626904" y="2729851"/>
              <a:ext cx="2760313" cy="350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03611" tIns="51805" rIns="103611" bIns="51805" rtlCol="0">
              <a:spAutoFit/>
            </a:bodyPr>
            <a:lstStyle/>
            <a:p>
              <a:pPr algn="just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sz="1600" kern="1200" dirty="0">
                  <a:solidFill>
                    <a:srgbClr val="000000"/>
                  </a:solidFill>
                  <a:latin typeface="Arial"/>
                  <a:ea typeface="ＭＳ Ｐゴシック" pitchFamily="34" charset="-128"/>
                  <a:cs typeface="Carlito" panose="020F0502020204030204" pitchFamily="34" charset="0"/>
                </a:rPr>
                <a:t>SLOW 0.9           FAST 0.9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B06CF37-3075-4DBE-8E46-1763913B2CE6}"/>
                </a:ext>
              </a:extLst>
            </p:cNvPr>
            <p:cNvSpPr/>
            <p:nvPr/>
          </p:nvSpPr>
          <p:spPr bwMode="auto">
            <a:xfrm>
              <a:off x="8904312" y="1700808"/>
              <a:ext cx="233056" cy="216000"/>
            </a:xfrm>
            <a:prstGeom prst="rect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84A43A1-AA21-4230-9754-40E904B2C097}"/>
                </a:ext>
              </a:extLst>
            </p:cNvPr>
            <p:cNvSpPr/>
            <p:nvPr/>
          </p:nvSpPr>
          <p:spPr bwMode="auto">
            <a:xfrm>
              <a:off x="8904312" y="3501008"/>
              <a:ext cx="233056" cy="216000"/>
            </a:xfrm>
            <a:prstGeom prst="rect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0BD6FAF-3404-4C43-98CD-D14CD4A56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3631" y="393039"/>
            <a:ext cx="8004738" cy="584134"/>
          </a:xfr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lang="en-US" sz="3196" kern="1200" noProof="1">
                <a:solidFill>
                  <a:srgbClr val="FFA100"/>
                </a:solidFill>
                <a:ea typeface="ＭＳ Ｐゴシック" pitchFamily="34" charset="-128"/>
                <a:cs typeface="Carlito" panose="020F0502020204030204" pitchFamily="34" charset="0"/>
              </a:rPr>
              <a:t>Results - </a:t>
            </a:r>
            <a:r>
              <a:rPr lang="en-US" sz="3196" kern="1200" noProof="1">
                <a:solidFill>
                  <a:srgbClr val="FFA100"/>
                </a:solidFill>
                <a:latin typeface="+mj-lt"/>
                <a:ea typeface="ＭＳ Ｐゴシック" pitchFamily="34" charset="-128"/>
                <a:cs typeface="Carlito" panose="020F0502020204030204" pitchFamily="34" charset="0"/>
              </a:rPr>
              <a:t>c</a:t>
            </a:r>
            <a:r>
              <a:rPr kumimoji="0" lang="en-US" sz="3196" i="0" u="none" strike="noStrike" kern="1200" cap="none" spc="0" normalizeH="0" baseline="0" noProof="1">
                <a:ln>
                  <a:noFill/>
                </a:ln>
                <a:solidFill>
                  <a:srgbClr val="FFA10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Carlito" panose="020F0502020204030204" pitchFamily="34" charset="0"/>
              </a:rPr>
              <a:t>oherence (sentence phase)</a:t>
            </a:r>
            <a:endParaRPr lang="de-DE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624A0D-5226-4256-8511-9517DF175332}"/>
              </a:ext>
            </a:extLst>
          </p:cNvPr>
          <p:cNvSpPr txBox="1"/>
          <p:nvPr/>
        </p:nvSpPr>
        <p:spPr bwMode="auto">
          <a:xfrm>
            <a:off x="551729" y="4774632"/>
            <a:ext cx="11089410" cy="179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3611" tIns="51805" rIns="103611" bIns="51805" rtlCol="0">
            <a:spAutoFit/>
          </a:bodyPr>
          <a:lstStyle/>
          <a:p>
            <a:pPr marL="457200" indent="-457200" algn="just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Significant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differences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between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SLOW </a:t>
            </a: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and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FAST </a:t>
            </a: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conditions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in </a:t>
            </a: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the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whole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brain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; </a:t>
            </a:r>
          </a:p>
          <a:p>
            <a:pPr marL="457200" indent="-457200" algn="just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Differences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within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the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FAST </a:t>
            </a: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condition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– </a:t>
            </a: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only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in </a:t>
            </a: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the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right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hemisphere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(</a:t>
            </a: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fronto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-temporal </a:t>
            </a:r>
            <a:r>
              <a:rPr lang="de-DE" sz="2000" kern="12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cluster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)</a:t>
            </a:r>
          </a:p>
          <a:p>
            <a:pPr marL="457200" indent="-457200" algn="just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de-DE" sz="2000" kern="12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Carlito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032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1042EF-0B59-46D6-82A5-A07E67A9D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0702" y="433205"/>
            <a:ext cx="7430595" cy="562776"/>
          </a:xfrm>
        </p:spPr>
        <p:txBody>
          <a:bodyPr lIns="0" tIns="0" rIns="0" bIns="0"/>
          <a:lstStyle/>
          <a:p>
            <a:pPr algn="ctr"/>
            <a:r>
              <a:rPr lang="en-US" sz="3200" dirty="0">
                <a:solidFill>
                  <a:srgbClr val="EF8A1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 analysis and hypotheses - ERF</a:t>
            </a:r>
            <a:endParaRPr lang="ru-RU" sz="32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F752A7-6FBE-4AEE-AA52-6DE9CADB49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6DE5DD-C903-4E4B-A3BF-D2581E8551D0}"/>
              </a:ext>
            </a:extLst>
          </p:cNvPr>
          <p:cNvSpPr txBox="1"/>
          <p:nvPr/>
        </p:nvSpPr>
        <p:spPr bwMode="auto">
          <a:xfrm>
            <a:off x="550862" y="1445092"/>
            <a:ext cx="1065770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Analysis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of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SLOW vs. FAST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entrainment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conditions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for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SHORT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sentences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sz="2000" kern="12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Carlito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T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imepoint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–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onset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of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the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missing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verb</a:t>
            </a:r>
            <a:r>
              <a:rPr lang="de-DE" sz="2000" kern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Carlito" panose="020F0502020204030204" pitchFamily="34" charset="0"/>
            </a:endParaRPr>
          </a:p>
          <a:p>
            <a:pPr marL="342900" indent="-34290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+mj-lt"/>
                <a:ea typeface="ＭＳ Ｐゴシック" pitchFamily="-106" charset="-128"/>
              </a:rPr>
              <a:t>Timelock analysis to derive ERFs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Carlito" panose="020F050202020403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F84139-E97A-4DCE-94AD-3121693B2E79}"/>
              </a:ext>
            </a:extLst>
          </p:cNvPr>
          <p:cNvGrpSpPr/>
          <p:nvPr/>
        </p:nvGrpSpPr>
        <p:grpSpPr>
          <a:xfrm>
            <a:off x="3359696" y="3586224"/>
            <a:ext cx="4436173" cy="566287"/>
            <a:chOff x="22755204" y="23049211"/>
            <a:chExt cx="4436173" cy="56628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483ADB9-A651-4D70-A328-505CFFA89CAF}"/>
                </a:ext>
              </a:extLst>
            </p:cNvPr>
            <p:cNvSpPr txBox="1"/>
            <p:nvPr/>
          </p:nvSpPr>
          <p:spPr bwMode="auto">
            <a:xfrm>
              <a:off x="22755204" y="23049211"/>
              <a:ext cx="3812796" cy="566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3611" tIns="51805" rIns="103611" bIns="51805" rtlCol="0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rlito" panose="020F0502020204030204" pitchFamily="34" charset="0"/>
                  <a:ea typeface="ＭＳ Ｐゴシック" pitchFamily="34" charset="-128"/>
                  <a:cs typeface="Carlito" panose="020F0502020204030204" pitchFamily="34" charset="0"/>
                </a:rPr>
                <a:t>Max sees Tom and Karl</a:t>
              </a:r>
            </a:p>
          </p:txBody>
        </p:sp>
        <p:sp>
          <p:nvSpPr>
            <p:cNvPr id="28" name="Frame 27">
              <a:extLst>
                <a:ext uri="{FF2B5EF4-FFF2-40B4-BE49-F238E27FC236}">
                  <a16:creationId xmlns:a16="http://schemas.microsoft.com/office/drawing/2014/main" id="{98AC09A2-912E-4062-88A4-CA183E9F3980}"/>
                </a:ext>
              </a:extLst>
            </p:cNvPr>
            <p:cNvSpPr/>
            <p:nvPr/>
          </p:nvSpPr>
          <p:spPr bwMode="auto">
            <a:xfrm>
              <a:off x="26615377" y="23229232"/>
              <a:ext cx="576000" cy="216000"/>
            </a:xfrm>
            <a:prstGeom prst="frame">
              <a:avLst/>
            </a:prstGeom>
            <a:solidFill>
              <a:srgbClr val="FFFFFF"/>
            </a:solidFill>
            <a:ln w="25400" cap="flat" cmpd="sng" algn="ctr">
              <a:solidFill>
                <a:srgbClr val="E3000F">
                  <a:lumMod val="60000"/>
                  <a:lumOff val="40000"/>
                </a:srgbClr>
              </a:solidFill>
              <a:prstDash val="solid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52C1DAF-AC4A-4FA9-81B0-2C27C0E0B9A6}"/>
                </a:ext>
              </a:extLst>
            </p:cNvPr>
            <p:cNvCxnSpPr/>
            <p:nvPr/>
          </p:nvCxnSpPr>
          <p:spPr bwMode="auto">
            <a:xfrm flipV="1">
              <a:off x="22850652" y="23110139"/>
              <a:ext cx="3575892" cy="13833"/>
            </a:xfrm>
            <a:prstGeom prst="straightConnector1">
              <a:avLst/>
            </a:prstGeom>
            <a:noFill/>
            <a:ln w="19050" cap="flat" cmpd="sng" algn="ctr">
              <a:solidFill>
                <a:srgbClr val="E3000F">
                  <a:shade val="95000"/>
                  <a:satMod val="105000"/>
                </a:srgbClr>
              </a:solidFill>
              <a:prstDash val="solid"/>
              <a:headEnd type="triangle"/>
              <a:tailEnd type="triangle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936E1B70-60C3-4029-AEEC-03FCDF4EDD72}"/>
                </a:ext>
              </a:extLst>
            </p:cNvPr>
            <p:cNvCxnSpPr/>
            <p:nvPr/>
          </p:nvCxnSpPr>
          <p:spPr bwMode="auto">
            <a:xfrm>
              <a:off x="22850652" y="23615498"/>
              <a:ext cx="2237953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70C0"/>
              </a:solidFill>
              <a:prstDash val="solid"/>
              <a:headEnd type="triangle"/>
              <a:tailEnd type="triangle"/>
            </a:ln>
            <a:effectLst/>
          </p:spPr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224231D-518E-483D-8361-28A98E3A7195}"/>
              </a:ext>
            </a:extLst>
          </p:cNvPr>
          <p:cNvSpPr txBox="1"/>
          <p:nvPr/>
        </p:nvSpPr>
        <p:spPr bwMode="auto">
          <a:xfrm>
            <a:off x="550863" y="4596894"/>
            <a:ext cx="11233770" cy="1568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Hypothesis:</a:t>
            </a:r>
          </a:p>
          <a:p>
            <a:endParaRPr lang="de-DE" sz="2000" dirty="0"/>
          </a:p>
          <a:p>
            <a:pPr indent="14288">
              <a:lnSpc>
                <a:spcPct val="150000"/>
              </a:lnSpc>
            </a:pPr>
            <a:r>
              <a:rPr lang="en-US" sz="2000" dirty="0"/>
              <a:t>Omission ERF response under the expectation of a long sentence in the SLOW entrainment condition</a:t>
            </a:r>
            <a:endParaRPr lang="de-DE" sz="2000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7C223D6-5192-0E4A-B973-ADAE3CF97E88}"/>
              </a:ext>
            </a:extLst>
          </p:cNvPr>
          <p:cNvCxnSpPr>
            <a:cxnSpLocks/>
          </p:cNvCxnSpPr>
          <p:nvPr/>
        </p:nvCxnSpPr>
        <p:spPr bwMode="auto">
          <a:xfrm>
            <a:off x="7172492" y="3068960"/>
            <a:ext cx="0" cy="371978"/>
          </a:xfrm>
          <a:prstGeom prst="straightConnector1">
            <a:avLst/>
          </a:prstGeom>
          <a:ln w="158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569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637ACAF-E6C2-4866-A8BC-51B472C6539B}"/>
              </a:ext>
            </a:extLst>
          </p:cNvPr>
          <p:cNvSpPr txBox="1"/>
          <p:nvPr/>
        </p:nvSpPr>
        <p:spPr bwMode="auto">
          <a:xfrm>
            <a:off x="6564803" y="4838551"/>
            <a:ext cx="5328592" cy="1643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3611" tIns="51805" rIns="103611" bIns="51805" rtlCol="0">
            <a:spAutoFit/>
          </a:bodyPr>
          <a:lstStyle/>
          <a:p>
            <a:pPr algn="just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000" kern="1200" dirty="0">
              <a:solidFill>
                <a:srgbClr val="000000"/>
              </a:solidFill>
              <a:ea typeface="ＭＳ Ｐゴシック" pitchFamily="34" charset="-128"/>
              <a:cs typeface="Carlito" panose="020F0502020204030204" pitchFamily="34" charset="0"/>
            </a:endParaRPr>
          </a:p>
          <a:p>
            <a:pPr marL="342900" indent="-34290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2000" kern="1200" dirty="0" err="1">
                <a:solidFill>
                  <a:srgbClr val="000000"/>
                </a:solidFill>
                <a:ea typeface="ＭＳ Ｐゴシック" pitchFamily="34" charset="-128"/>
                <a:cs typeface="Carlito" panose="020F0502020204030204" pitchFamily="34" charset="0"/>
              </a:rPr>
              <a:t>Significant</a:t>
            </a:r>
            <a:r>
              <a:rPr lang="de-DE" sz="2000" kern="1200" dirty="0">
                <a:solidFill>
                  <a:srgbClr val="000000"/>
                </a:solidFill>
                <a:ea typeface="ＭＳ Ｐゴシック" pitchFamily="34" charset="-128"/>
                <a:cs typeface="Carlito" panose="020F0502020204030204" pitchFamily="34" charset="0"/>
              </a:rPr>
              <a:t> positive </a:t>
            </a:r>
            <a:r>
              <a:rPr lang="de-DE" sz="2000" kern="1200" dirty="0" err="1">
                <a:solidFill>
                  <a:srgbClr val="000000"/>
                </a:solidFill>
                <a:ea typeface="ＭＳ Ｐゴシック" pitchFamily="34" charset="-128"/>
                <a:cs typeface="Carlito" panose="020F0502020204030204" pitchFamily="34" charset="0"/>
              </a:rPr>
              <a:t>cluster</a:t>
            </a:r>
            <a:r>
              <a:rPr lang="de-DE" sz="2000" kern="1200" dirty="0">
                <a:solidFill>
                  <a:srgbClr val="000000"/>
                </a:solidFill>
                <a:ea typeface="ＭＳ Ｐゴシック" pitchFamily="34" charset="-128"/>
                <a:cs typeface="Carlito" panose="020F0502020204030204" pitchFamily="34" charset="0"/>
              </a:rPr>
              <a:t> in </a:t>
            </a:r>
            <a:r>
              <a:rPr lang="de-DE" sz="2000" kern="1200" dirty="0" err="1">
                <a:solidFill>
                  <a:srgbClr val="000000"/>
                </a:solidFill>
                <a:ea typeface="ＭＳ Ｐゴシック" pitchFamily="34" charset="-128"/>
                <a:cs typeface="Carlito" panose="020F0502020204030204" pitchFamily="34" charset="0"/>
              </a:rPr>
              <a:t>right</a:t>
            </a:r>
            <a:r>
              <a:rPr lang="de-DE" sz="2000" kern="1200" dirty="0">
                <a:solidFill>
                  <a:srgbClr val="000000"/>
                </a:solidFill>
                <a:ea typeface="ＭＳ Ｐゴシック" pitchFamily="34" charset="-128"/>
                <a:cs typeface="Carlito" panose="020F0502020204030204" pitchFamily="34" charset="0"/>
              </a:rPr>
              <a:t> </a:t>
            </a:r>
            <a:r>
              <a:rPr lang="de-DE" sz="2000" kern="1200" dirty="0" err="1">
                <a:solidFill>
                  <a:srgbClr val="000000"/>
                </a:solidFill>
                <a:ea typeface="ＭＳ Ｐゴシック" pitchFamily="34" charset="-128"/>
                <a:cs typeface="Carlito" panose="020F0502020204030204" pitchFamily="34" charset="0"/>
              </a:rPr>
              <a:t>centro</a:t>
            </a:r>
            <a:r>
              <a:rPr lang="de-DE" sz="2000" kern="1200" dirty="0">
                <a:solidFill>
                  <a:srgbClr val="000000"/>
                </a:solidFill>
                <a:ea typeface="ＭＳ Ｐゴシック" pitchFamily="34" charset="-128"/>
                <a:cs typeface="Carlito" panose="020F0502020204030204" pitchFamily="34" charset="0"/>
              </a:rPr>
              <a:t>-parietal </a:t>
            </a:r>
            <a:r>
              <a:rPr lang="de-DE" sz="2000" kern="1200" dirty="0" err="1">
                <a:solidFill>
                  <a:srgbClr val="000000"/>
                </a:solidFill>
                <a:ea typeface="ＭＳ Ｐゴシック" pitchFamily="34" charset="-128"/>
                <a:cs typeface="Carlito" panose="020F0502020204030204" pitchFamily="34" charset="0"/>
              </a:rPr>
              <a:t>area</a:t>
            </a:r>
            <a:r>
              <a:rPr lang="de-DE" sz="2000" kern="1200" dirty="0">
                <a:solidFill>
                  <a:srgbClr val="000000"/>
                </a:solidFill>
                <a:ea typeface="ＭＳ Ｐゴシック" pitchFamily="34" charset="-128"/>
                <a:cs typeface="Carlito" panose="020F0502020204030204" pitchFamily="34" charset="0"/>
              </a:rPr>
              <a:t> at 390-470 ms </a:t>
            </a:r>
            <a:r>
              <a:rPr lang="de-DE" sz="2000" kern="1200" dirty="0" err="1">
                <a:solidFill>
                  <a:srgbClr val="000000"/>
                </a:solidFill>
                <a:ea typeface="ＭＳ Ｐゴシック" pitchFamily="34" charset="-128"/>
                <a:cs typeface="Carlito" panose="020F0502020204030204" pitchFamily="34" charset="0"/>
              </a:rPr>
              <a:t>latency</a:t>
            </a:r>
            <a:endParaRPr lang="de-DE" sz="2000" kern="1200" dirty="0">
              <a:solidFill>
                <a:srgbClr val="000000"/>
              </a:solidFill>
              <a:ea typeface="ＭＳ Ｐゴシック" pitchFamily="34" charset="-128"/>
              <a:cs typeface="Carlito" panose="020F0502020204030204" pitchFamily="34" charset="0"/>
            </a:endParaRPr>
          </a:p>
          <a:p>
            <a:pPr marL="342900" indent="-342900" algn="just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de-DE" sz="2000" kern="1200" dirty="0">
              <a:solidFill>
                <a:srgbClr val="000000"/>
              </a:solidFill>
              <a:ea typeface="ＭＳ Ｐゴシック" pitchFamily="34" charset="-128"/>
              <a:cs typeface="Carlito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18FE8C-F78A-4987-B9F6-CBCFB3C47A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829" t="4970" r="5157" b="7705"/>
          <a:stretch/>
        </p:blipFill>
        <p:spPr>
          <a:xfrm>
            <a:off x="7584296" y="1761018"/>
            <a:ext cx="3289606" cy="26279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DEF7D6-55AD-4BE2-90D2-F24BBDF213B4}"/>
              </a:ext>
            </a:extLst>
          </p:cNvPr>
          <p:cNvSpPr txBox="1"/>
          <p:nvPr/>
        </p:nvSpPr>
        <p:spPr bwMode="auto">
          <a:xfrm flipH="1">
            <a:off x="2729251" y="457929"/>
            <a:ext cx="6733499" cy="596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3491" tIns="51745" rIns="103491" bIns="51745" rtlCol="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196" kern="1200" noProof="1">
                <a:solidFill>
                  <a:srgbClr val="FFA100"/>
                </a:solidFill>
                <a:latin typeface="+mj-lt"/>
                <a:ea typeface="ＭＳ Ｐゴシック" pitchFamily="34" charset="-128"/>
                <a:cs typeface="Carlito" panose="020F0502020204030204" pitchFamily="34" charset="0"/>
              </a:rPr>
              <a:t>Results - ERF (sentence phase)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9377EF-1C20-43C7-B65D-7482F485F6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963" t="6592" r="7718" b="9622"/>
          <a:stretch/>
        </p:blipFill>
        <p:spPr>
          <a:xfrm>
            <a:off x="1199456" y="1623134"/>
            <a:ext cx="4181435" cy="323121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2B6692C-CCF3-44CC-967A-40662A4E6EB6}"/>
              </a:ext>
            </a:extLst>
          </p:cNvPr>
          <p:cNvSpPr txBox="1"/>
          <p:nvPr/>
        </p:nvSpPr>
        <p:spPr bwMode="auto">
          <a:xfrm>
            <a:off x="550863" y="5157192"/>
            <a:ext cx="5688632" cy="72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3611" tIns="51805" rIns="103611" bIns="51805" rtlCol="0">
            <a:spAutoFit/>
          </a:bodyPr>
          <a:lstStyle/>
          <a:p>
            <a:pPr marL="277813" indent="-277813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i-FI" sz="2000" kern="1200" dirty="0">
                <a:solidFill>
                  <a:srgbClr val="000000"/>
                </a:solidFill>
                <a:ea typeface="ＭＳ Ｐゴシック" pitchFamily="34" charset="-128"/>
                <a:cs typeface="Carlito" panose="020F0502020204030204" pitchFamily="34" charset="0"/>
              </a:rPr>
              <a:t>M300/M600  ERF on omission of predicted verb</a:t>
            </a:r>
            <a:endParaRPr lang="de-DE" sz="2000" kern="1200" dirty="0">
              <a:solidFill>
                <a:srgbClr val="000000"/>
              </a:solidFill>
              <a:ea typeface="ＭＳ Ｐゴシック" pitchFamily="34" charset="-128"/>
              <a:cs typeface="Carlito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202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68338" y="457929"/>
            <a:ext cx="10972800" cy="584775"/>
          </a:xfrm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3200" dirty="0">
                <a:ea typeface="Calibri"/>
              </a:rPr>
              <a:t>Discussion</a:t>
            </a:r>
            <a:endParaRPr lang="de-DE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50863" y="1124744"/>
            <a:ext cx="11090276" cy="6017032"/>
          </a:xfrm>
        </p:spPr>
        <p:txBody>
          <a:bodyPr wrap="square">
            <a:spAutoFit/>
          </a:bodyPr>
          <a:lstStyle/>
          <a:p>
            <a:pPr marL="490537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Sustained </a:t>
            </a:r>
            <a:r>
              <a:rPr lang="en-US" sz="2000" b="1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prosodic entrainment </a:t>
            </a:r>
            <a:r>
              <a:rPr lang="en-US" sz="2000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in delta-band affects subsequent sentence comprehension;</a:t>
            </a:r>
          </a:p>
          <a:p>
            <a:pPr marL="490537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The stimulation frequency is conserved by brain areas associated with </a:t>
            </a:r>
            <a:r>
              <a:rPr lang="en-US" sz="2000" b="1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higher-level linguistic and prosodic processing </a:t>
            </a:r>
            <a:r>
              <a:rPr lang="en-US" sz="2000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(right fronto-temporal)</a:t>
            </a:r>
          </a:p>
          <a:p>
            <a:pPr marL="711200" indent="-263525"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  <a:sym typeface="Wingdings" pitchFamily="2" charset="2"/>
              </a:rPr>
              <a:t> </a:t>
            </a:r>
            <a:r>
              <a:rPr lang="en-US" sz="2000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shift from </a:t>
            </a:r>
            <a:r>
              <a:rPr lang="en-US" sz="2000" u="sng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bottom-up</a:t>
            </a:r>
            <a:r>
              <a:rPr lang="en-US" sz="2000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 (= auditory) to </a:t>
            </a:r>
            <a:r>
              <a:rPr lang="en-US" sz="2000" u="sng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top-down</a:t>
            </a:r>
            <a:r>
              <a:rPr lang="en-US" sz="2000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 (= predictive) brain regions;</a:t>
            </a:r>
          </a:p>
          <a:p>
            <a:pPr marL="490537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M300/M600 ERF (SLOW contour x SHORT sentence) - omission response under the expectation of a long sentence</a:t>
            </a:r>
            <a:r>
              <a:rPr lang="de-DE" sz="2000" dirty="0"/>
              <a:t> </a:t>
            </a:r>
            <a:r>
              <a:rPr lang="en-US" sz="2000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(Ragazzoni et al., 2019; Sassenhagen &amp; Fiebach, 2019)</a:t>
            </a:r>
          </a:p>
          <a:p>
            <a:pPr marL="831850" indent="-342900"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  <a:sym typeface="Wingdings" pitchFamily="2" charset="2"/>
              </a:rPr>
              <a:t>Prosody may serve a </a:t>
            </a:r>
            <a:r>
              <a:rPr lang="en-US" sz="2000" u="sng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  <a:sym typeface="Wingdings" pitchFamily="2" charset="2"/>
              </a:rPr>
              <a:t>predictive function via entrainment</a:t>
            </a:r>
            <a:r>
              <a:rPr lang="en-US" sz="2000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  <a:sym typeface="Wingdings" pitchFamily="2" charset="2"/>
              </a:rPr>
              <a:t> (cf. </a:t>
            </a:r>
            <a:r>
              <a:rPr lang="en-US" sz="2000" noProof="1">
                <a:solidFill>
                  <a:prstClr val="black"/>
                </a:solidFill>
                <a:cs typeface="Times New Roman"/>
              </a:rPr>
              <a:t>Lamekina &amp; Meyer, 2022)</a:t>
            </a:r>
          </a:p>
          <a:p>
            <a:pPr marL="831850" indent="-342900" algn="just">
              <a:spcAft>
                <a:spcPts val="1200"/>
              </a:spcAft>
              <a:buFont typeface="Wingdings" pitchFamily="2" charset="2"/>
              <a:buChar char="Ø"/>
            </a:pPr>
            <a:endParaRPr lang="en-US" sz="2000" noProof="1">
              <a:solidFill>
                <a:prstClr val="black"/>
              </a:solidFill>
              <a:ea typeface="Roboto" pitchFamily="2" charset="0"/>
              <a:cs typeface="Times New Roman"/>
            </a:endParaRPr>
          </a:p>
          <a:p>
            <a:pPr marL="447675">
              <a:spcAft>
                <a:spcPts val="1200"/>
              </a:spcAft>
            </a:pPr>
            <a:r>
              <a:rPr lang="en-US" sz="2000" b="1" noProof="1">
                <a:solidFill>
                  <a:schemeClr val="accent3">
                    <a:lumMod val="50000"/>
                  </a:schemeClr>
                </a:solidFill>
              </a:rPr>
              <a:t>Future directions:</a:t>
            </a:r>
          </a:p>
          <a:p>
            <a:pPr marL="447675">
              <a:spcAft>
                <a:spcPts val="1200"/>
              </a:spcAft>
            </a:pPr>
            <a:r>
              <a:rPr lang="en-US" sz="2000" u="sng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Source reconstruction</a:t>
            </a:r>
            <a:r>
              <a:rPr lang="en-US" sz="2000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 in order to verify the neural substrates hypothesis.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sz="2000" dirty="0"/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GB" sz="2000" dirty="0">
              <a:ea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498654"/>
            <a:ext cx="10972800" cy="5860693"/>
          </a:xfrm>
        </p:spPr>
        <p:txBody>
          <a:bodyPr anchor="ctr"/>
          <a:lstStyle/>
          <a:p>
            <a:pPr algn="ctr">
              <a:defRPr/>
            </a:pPr>
            <a:r>
              <a:rPr lang="de-DE" sz="3600" dirty="0" err="1">
                <a:solidFill>
                  <a:schemeClr val="accent2"/>
                </a:solidFill>
              </a:rPr>
              <a:t>Thank</a:t>
            </a:r>
            <a:r>
              <a:rPr lang="de-DE" sz="3600" dirty="0">
                <a:solidFill>
                  <a:schemeClr val="accent2"/>
                </a:solidFill>
              </a:rPr>
              <a:t> </a:t>
            </a:r>
            <a:r>
              <a:rPr lang="de-DE" sz="3600" dirty="0" err="1">
                <a:solidFill>
                  <a:schemeClr val="accent2"/>
                </a:solidFill>
              </a:rPr>
              <a:t>you</a:t>
            </a:r>
            <a:r>
              <a:rPr lang="de-DE" sz="3600" dirty="0">
                <a:solidFill>
                  <a:schemeClr val="accent2"/>
                </a:solidFill>
              </a:rPr>
              <a:t> </a:t>
            </a:r>
            <a:r>
              <a:rPr lang="de-DE" sz="3600" dirty="0" err="1">
                <a:solidFill>
                  <a:schemeClr val="accent2"/>
                </a:solidFill>
              </a:rPr>
              <a:t>very</a:t>
            </a:r>
            <a:r>
              <a:rPr lang="de-DE" sz="3600" dirty="0">
                <a:solidFill>
                  <a:schemeClr val="accent2"/>
                </a:solidFill>
              </a:rPr>
              <a:t> </a:t>
            </a:r>
            <a:r>
              <a:rPr lang="de-DE" sz="3600" dirty="0" err="1">
                <a:solidFill>
                  <a:schemeClr val="accent2"/>
                </a:solidFill>
              </a:rPr>
              <a:t>much</a:t>
            </a:r>
            <a:r>
              <a:rPr lang="de-DE" sz="3600" dirty="0">
                <a:solidFill>
                  <a:schemeClr val="accent2"/>
                </a:solidFill>
              </a:rPr>
              <a:t> </a:t>
            </a:r>
            <a:r>
              <a:rPr lang="de-DE" sz="3600" dirty="0" err="1">
                <a:solidFill>
                  <a:schemeClr val="accent2"/>
                </a:solidFill>
              </a:rPr>
              <a:t>for</a:t>
            </a:r>
            <a:r>
              <a:rPr lang="de-DE" sz="3600" dirty="0">
                <a:solidFill>
                  <a:schemeClr val="accent2"/>
                </a:solidFill>
              </a:rPr>
              <a:t> </a:t>
            </a:r>
            <a:r>
              <a:rPr lang="de-DE" sz="3600" dirty="0" err="1">
                <a:solidFill>
                  <a:schemeClr val="accent2"/>
                </a:solidFill>
              </a:rPr>
              <a:t>your</a:t>
            </a:r>
            <a:r>
              <a:rPr lang="de-DE" sz="3600" dirty="0">
                <a:solidFill>
                  <a:schemeClr val="accent2"/>
                </a:solidFill>
              </a:rPr>
              <a:t> </a:t>
            </a:r>
            <a:r>
              <a:rPr lang="de-DE" sz="3600" dirty="0" err="1">
                <a:solidFill>
                  <a:schemeClr val="accent2"/>
                </a:solidFill>
              </a:rPr>
              <a:t>attention</a:t>
            </a:r>
            <a:r>
              <a:rPr lang="de-DE" sz="3600" dirty="0">
                <a:solidFill>
                  <a:schemeClr val="accent2"/>
                </a:solidFill>
              </a:rPr>
              <a:t>!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54975"/>
            <a:ext cx="10972800" cy="1018453"/>
          </a:xfrm>
        </p:spPr>
        <p:txBody>
          <a:bodyPr/>
          <a:lstStyle/>
          <a:p>
            <a:pPr>
              <a:defRPr/>
            </a:pPr>
            <a:r>
              <a:rPr lang="en-US" sz="3200">
                <a:solidFill>
                  <a:schemeClr val="accent2"/>
                </a:solidFill>
              </a:rPr>
              <a:t>Data analysis pipeline</a:t>
            </a:r>
            <a:endParaRPr lang="de-DE" sz="3200">
              <a:solidFill>
                <a:schemeClr val="accent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B14531-9A91-45DB-8BCF-282821235741}"/>
              </a:ext>
            </a:extLst>
          </p:cNvPr>
          <p:cNvSpPr txBox="1"/>
          <p:nvPr/>
        </p:nvSpPr>
        <p:spPr bwMode="auto">
          <a:xfrm>
            <a:off x="609600" y="1305343"/>
            <a:ext cx="109728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  <a:cs typeface="Carlito" panose="020F0502020204030204" pitchFamily="34" charset="0"/>
              </a:rPr>
              <a:t>Low-pass filter at 90 Hz;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GB" sz="2000" dirty="0">
              <a:latin typeface="+mj-lt"/>
              <a:cs typeface="Carlito" panose="020F050202020403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  <a:cs typeface="Carlito" panose="020F0502020204030204" pitchFamily="34" charset="0"/>
              </a:rPr>
              <a:t>Artifact removal, ICA for blinks and heartbeat detection;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GB" sz="2000" dirty="0">
              <a:latin typeface="+mj-lt"/>
              <a:cs typeface="Carlito" panose="020F050202020403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  <a:ea typeface="ＭＳ Ｐゴシック" pitchFamily="-106" charset="-128"/>
              </a:rPr>
              <a:t>Fourier transform to derive the analytical phase;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GB" sz="2000" dirty="0">
              <a:latin typeface="+mj-lt"/>
              <a:ea typeface="ＭＳ Ｐゴシック" pitchFamily="-106" charset="-128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  <a:ea typeface="ＭＳ Ｐゴシック" pitchFamily="-106" charset="-128"/>
              </a:rPr>
              <a:t>Whole brain analysis of pitch – MEG coherence (Bourguignon et al., 2013);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n-GB" sz="2000" dirty="0">
              <a:latin typeface="+mj-lt"/>
              <a:ea typeface="ＭＳ Ｐゴシック" pitchFamily="-106" charset="-128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  <a:ea typeface="ＭＳ Ｐゴシック" pitchFamily="-106" charset="-128"/>
              </a:rPr>
              <a:t>Timelock analysis to derive ERFs (baseline correction -250 to 0 </a:t>
            </a:r>
            <a:r>
              <a:rPr lang="en-GB" sz="2000" dirty="0" err="1">
                <a:latin typeface="+mj-lt"/>
                <a:ea typeface="ＭＳ Ｐゴシック" pitchFamily="-106" charset="-128"/>
              </a:rPr>
              <a:t>ms</a:t>
            </a:r>
            <a:r>
              <a:rPr lang="en-GB" sz="2000" dirty="0">
                <a:latin typeface="+mj-lt"/>
                <a:ea typeface="ＭＳ Ｐゴシック" pitchFamily="-106" charset="-128"/>
              </a:rPr>
              <a:t>);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n-GB" sz="2000" dirty="0">
              <a:latin typeface="+mj-lt"/>
              <a:ea typeface="ＭＳ Ｐゴシック" pitchFamily="-106" charset="-128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ea typeface="ＭＳ Ｐゴシック" pitchFamily="-106" charset="-128"/>
              </a:rPr>
              <a:t>Cluster-permutation paired samples t-test between conditions, min 3 electrodes, 5000 runs </a:t>
            </a:r>
            <a:r>
              <a:rPr lang="en-GB" sz="2000" dirty="0">
                <a:latin typeface="+mj-lt"/>
                <a:ea typeface="ＭＳ Ｐゴシック" pitchFamily="-106" charset="-128"/>
              </a:rPr>
              <a:t>(for both coherence and ERFs)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n-GB" sz="2000" dirty="0">
              <a:latin typeface="+mj-lt"/>
              <a:ea typeface="ＭＳ Ｐゴシック" pitchFamily="-106" charset="-128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  <a:ea typeface="ＭＳ Ｐゴシック" pitchFamily="-106" charset="-128"/>
              </a:rPr>
              <a:t>Coherence: post hoc t-tests within conditions for electrodes with maximum 5 values separately for every hemisphere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EE512B4-4CC9-4AE1-8AC0-17A91855F40A}"/>
              </a:ext>
            </a:extLst>
          </p:cNvPr>
          <p:cNvSpPr txBox="1"/>
          <p:nvPr/>
        </p:nvSpPr>
        <p:spPr bwMode="auto">
          <a:xfrm flipH="1">
            <a:off x="1700996" y="368462"/>
            <a:ext cx="8790009" cy="596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3491" tIns="51745" rIns="103491" bIns="51745" rtlCol="0">
            <a:spAutoFit/>
          </a:bodyPr>
          <a:lstStyle/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196" kern="1200" noProof="1">
                <a:solidFill>
                  <a:srgbClr val="FFA100"/>
                </a:solidFill>
                <a:ea typeface="ＭＳ Ｐゴシック" pitchFamily="34" charset="-128"/>
                <a:cs typeface="Carlito" panose="020F0502020204030204" pitchFamily="34" charset="0"/>
              </a:rPr>
              <a:t>Results - </a:t>
            </a:r>
            <a:r>
              <a:rPr lang="en-US" sz="3196" kern="1200" noProof="1">
                <a:solidFill>
                  <a:srgbClr val="FFA100"/>
                </a:solidFill>
                <a:latin typeface="+mj-lt"/>
                <a:ea typeface="ＭＳ Ｐゴシック" pitchFamily="34" charset="-128"/>
                <a:cs typeface="Carlito" panose="020F0502020204030204" pitchFamily="34" charset="0"/>
              </a:rPr>
              <a:t>c</a:t>
            </a:r>
            <a:r>
              <a:rPr kumimoji="0" lang="en-US" sz="3196" i="0" u="none" strike="noStrike" kern="1200" cap="none" spc="0" normalizeH="0" baseline="0" noProof="1">
                <a:ln>
                  <a:noFill/>
                </a:ln>
                <a:solidFill>
                  <a:srgbClr val="FFA10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Carlito" panose="020F0502020204030204" pitchFamily="34" charset="0"/>
              </a:rPr>
              <a:t>oherence (entrainment phase)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7171E2-675E-41DC-9DF6-72A56D4A77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8" t="6852" r="6786"/>
          <a:stretch/>
        </p:blipFill>
        <p:spPr>
          <a:xfrm>
            <a:off x="3174600" y="1286673"/>
            <a:ext cx="6027809" cy="4573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1F9F66-D34E-4738-B201-83524417670F}"/>
              </a:ext>
            </a:extLst>
          </p:cNvPr>
          <p:cNvSpPr txBox="1"/>
          <p:nvPr/>
        </p:nvSpPr>
        <p:spPr bwMode="auto">
          <a:xfrm>
            <a:off x="3174600" y="5781859"/>
            <a:ext cx="6484234" cy="412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3611" tIns="51805" rIns="103611" bIns="51805" rtlCol="0">
            <a:spAutoFit/>
          </a:bodyPr>
          <a:lstStyle/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34" charset="-128"/>
                <a:cs typeface="Carlito" panose="020F0502020204030204" pitchFamily="34" charset="0"/>
              </a:rPr>
              <a:t>Increased coherence at stimulation frequency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pitchFamily="34" charset="-128"/>
              <a:cs typeface="Carlito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29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82986A7-2A5D-44A7-8100-4DAE287112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79" t="6847" r="7651"/>
          <a:stretch/>
        </p:blipFill>
        <p:spPr>
          <a:xfrm>
            <a:off x="3148840" y="1079312"/>
            <a:ext cx="5894320" cy="4572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D6020E-BAA8-4904-8868-C7DD5D048EA1}"/>
              </a:ext>
            </a:extLst>
          </p:cNvPr>
          <p:cNvSpPr txBox="1"/>
          <p:nvPr/>
        </p:nvSpPr>
        <p:spPr bwMode="auto">
          <a:xfrm>
            <a:off x="2112605" y="5753452"/>
            <a:ext cx="7966791" cy="412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3611" tIns="51805" rIns="103611" bIns="51805" rtlCol="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ea typeface="ＭＳ Ｐゴシック" pitchFamily="34" charset="-128"/>
                <a:cs typeface="Carlito" panose="020F0502020204030204" pitchFamily="34" charset="0"/>
              </a:rPr>
              <a:t>Frequency-selective coherence persists into target phase</a:t>
            </a:r>
            <a:endParaRPr lang="de-DE" sz="2000" kern="1200" dirty="0">
              <a:solidFill>
                <a:srgbClr val="000000"/>
              </a:solidFill>
              <a:ea typeface="ＭＳ Ｐゴシック" pitchFamily="34" charset="-128"/>
              <a:cs typeface="Carlito" panose="020F050202020403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569CA84-F64A-1149-951D-C296FEE9E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3631" y="393039"/>
            <a:ext cx="8004738" cy="584134"/>
          </a:xfr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lang="en-US" sz="3196" kern="1200" noProof="1">
                <a:solidFill>
                  <a:srgbClr val="FFA100"/>
                </a:solidFill>
                <a:ea typeface="ＭＳ Ｐゴシック" pitchFamily="34" charset="-128"/>
                <a:cs typeface="Carlito" panose="020F0502020204030204" pitchFamily="34" charset="0"/>
              </a:rPr>
              <a:t>Results - </a:t>
            </a:r>
            <a:r>
              <a:rPr lang="en-US" sz="3196" kern="1200" noProof="1">
                <a:solidFill>
                  <a:srgbClr val="FFA100"/>
                </a:solidFill>
                <a:latin typeface="+mj-lt"/>
                <a:ea typeface="ＭＳ Ｐゴシック" pitchFamily="34" charset="-128"/>
                <a:cs typeface="Carlito" panose="020F0502020204030204" pitchFamily="34" charset="0"/>
              </a:rPr>
              <a:t>c</a:t>
            </a:r>
            <a:r>
              <a:rPr kumimoji="0" lang="en-US" sz="3196" i="0" u="none" strike="noStrike" kern="1200" cap="none" spc="0" normalizeH="0" baseline="0" noProof="1">
                <a:ln>
                  <a:noFill/>
                </a:ln>
                <a:solidFill>
                  <a:srgbClr val="FFA10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Carlito" panose="020F0502020204030204" pitchFamily="34" charset="0"/>
              </a:rPr>
              <a:t>oherence (sentence phase)</a:t>
            </a:r>
            <a:endParaRPr lang="de-DE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466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Заголовок 1"/>
          <p:cNvSpPr>
            <a:spLocks noGrp="1"/>
          </p:cNvSpPr>
          <p:nvPr>
            <p:ph type="title"/>
          </p:nvPr>
        </p:nvSpPr>
        <p:spPr bwMode="auto">
          <a:xfrm>
            <a:off x="2135560" y="361811"/>
            <a:ext cx="7920880" cy="584775"/>
          </a:xfr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accent2"/>
                </a:solidFill>
                <a:latin typeface="Verdana"/>
              </a:rPr>
              <a:t>Prosody and sentence comprehension</a:t>
            </a:r>
          </a:p>
        </p:txBody>
      </p:sp>
      <p:sp>
        <p:nvSpPr>
          <p:cNvPr id="26" name="object 5"/>
          <p:cNvSpPr txBox="1"/>
          <p:nvPr/>
        </p:nvSpPr>
        <p:spPr bwMode="auto">
          <a:xfrm>
            <a:off x="571895" y="1316069"/>
            <a:ext cx="11334962" cy="15645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298450" lvl="0" indent="-285750">
              <a:spcBef>
                <a:spcPts val="111"/>
              </a:spcBef>
              <a:buFont typeface="Arial"/>
              <a:buChar char="•"/>
              <a:tabLst>
                <a:tab pos="9551988" algn="l"/>
              </a:tabLst>
              <a:defRPr/>
            </a:pPr>
            <a:r>
              <a:rPr lang="de-DE" sz="2000" b="0" i="1" u="none" strike="noStrike" cap="none" spc="0" dirty="0">
                <a:ln>
                  <a:noFill/>
                </a:ln>
                <a:ea typeface="Arial"/>
                <a:cs typeface="Times New Roman"/>
              </a:rPr>
              <a:t>Speech </a:t>
            </a:r>
            <a:r>
              <a:rPr lang="de-DE" sz="2000" b="0" i="1" u="none" strike="noStrike" cap="none" spc="0" dirty="0" err="1">
                <a:ln>
                  <a:noFill/>
                </a:ln>
                <a:ea typeface="Arial"/>
                <a:cs typeface="Times New Roman"/>
              </a:rPr>
              <a:t>prosody</a:t>
            </a:r>
            <a:r>
              <a:rPr lang="de-DE" sz="2000" b="0" i="1" u="none" strike="noStrike" cap="none" spc="0" dirty="0">
                <a:ln>
                  <a:noFill/>
                </a:ln>
                <a:ea typeface="Arial"/>
                <a:cs typeface="Times New Roman"/>
              </a:rPr>
              <a:t> </a:t>
            </a:r>
            <a:r>
              <a:rPr lang="de-DE" sz="2000" b="0" i="0" u="none" strike="noStrike" cap="none" spc="0" dirty="0">
                <a:ln>
                  <a:noFill/>
                </a:ln>
                <a:ea typeface="Arial"/>
                <a:cs typeface="Times New Roman"/>
              </a:rPr>
              <a:t>(i.e. </a:t>
            </a:r>
            <a:r>
              <a:rPr lang="en-GB" sz="2000" dirty="0"/>
              <a:t>intonation, pauses, duration changes etc.) plays a significant role in online sentence comprehension</a:t>
            </a:r>
          </a:p>
          <a:p>
            <a:pPr marL="298450" lvl="0" indent="-285750">
              <a:spcBef>
                <a:spcPts val="111"/>
              </a:spcBef>
              <a:buFont typeface="Arial"/>
              <a:buChar char="•"/>
              <a:tabLst>
                <a:tab pos="9551988" algn="l"/>
              </a:tabLst>
              <a:defRPr/>
            </a:pPr>
            <a:endParaRPr lang="de-DE" sz="2000" b="0" i="0" u="none" strike="noStrike" cap="none" spc="0" dirty="0">
              <a:ln>
                <a:noFill/>
              </a:ln>
              <a:ea typeface="Arial"/>
              <a:cs typeface="Times New Roman"/>
            </a:endParaRPr>
          </a:p>
          <a:p>
            <a:pPr marL="298450" marR="0" lvl="0" indent="-285750" algn="l" defTabSz="914400">
              <a:spcBef>
                <a:spcPts val="111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de-DE" sz="2000" b="0" i="0" u="none" strike="noStrike" cap="none" spc="0" dirty="0" err="1">
                <a:ln>
                  <a:noFill/>
                </a:ln>
                <a:ea typeface="Arial"/>
                <a:cs typeface="Times New Roman"/>
              </a:rPr>
              <a:t>Moreover</a:t>
            </a:r>
            <a:r>
              <a:rPr lang="de-DE" sz="2000" b="0" i="0" u="none" strike="noStrike" cap="none" spc="0" dirty="0">
                <a:ln>
                  <a:noFill/>
                </a:ln>
                <a:ea typeface="Arial"/>
                <a:cs typeface="Times New Roman"/>
              </a:rPr>
              <a:t>, </a:t>
            </a:r>
            <a:r>
              <a:rPr lang="de-DE" sz="2000" dirty="0" err="1">
                <a:ea typeface="Arial"/>
                <a:cs typeface="Times New Roman"/>
              </a:rPr>
              <a:t>p</a:t>
            </a:r>
            <a:r>
              <a:rPr lang="de-DE" sz="2000" b="0" i="0" u="none" strike="noStrike" cap="none" spc="0" dirty="0" err="1">
                <a:ln>
                  <a:noFill/>
                </a:ln>
                <a:ea typeface="Arial"/>
                <a:cs typeface="Times New Roman"/>
              </a:rPr>
              <a:t>reviously</a:t>
            </a:r>
            <a:r>
              <a:rPr lang="de-DE" sz="2000" b="0" i="0" u="none" strike="noStrike" cap="none" spc="0" dirty="0">
                <a:ln>
                  <a:noFill/>
                </a:ln>
                <a:ea typeface="Arial"/>
                <a:cs typeface="Times New Roman"/>
              </a:rPr>
              <a:t> </a:t>
            </a:r>
            <a:r>
              <a:rPr lang="de-DE" sz="2000" b="0" i="0" u="none" strike="noStrike" cap="none" spc="0" dirty="0" err="1">
                <a:ln>
                  <a:noFill/>
                </a:ln>
                <a:ea typeface="Arial"/>
                <a:cs typeface="Times New Roman"/>
              </a:rPr>
              <a:t>presented</a:t>
            </a:r>
            <a:r>
              <a:rPr lang="de-DE" sz="2000" b="0" i="0" u="none" strike="noStrike" cap="none" spc="0" dirty="0">
                <a:ln>
                  <a:noFill/>
                </a:ln>
                <a:ea typeface="Arial"/>
                <a:cs typeface="Times New Roman"/>
              </a:rPr>
              <a:t> </a:t>
            </a:r>
            <a:r>
              <a:rPr lang="de-DE" sz="2000" dirty="0" err="1">
                <a:cs typeface="Times New Roman"/>
              </a:rPr>
              <a:t>p</a:t>
            </a:r>
            <a:r>
              <a:rPr lang="de-DE" sz="2000" b="0" i="0" u="none" strike="noStrike" cap="none" spc="0" dirty="0" err="1">
                <a:ln>
                  <a:noFill/>
                </a:ln>
                <a:ea typeface="Arial"/>
                <a:cs typeface="Times New Roman"/>
              </a:rPr>
              <a:t>rosodic</a:t>
            </a:r>
            <a:r>
              <a:rPr lang="de-DE" sz="2000" b="0" i="0" u="none" strike="noStrike" cap="none" spc="0" dirty="0">
                <a:ln>
                  <a:noFill/>
                </a:ln>
                <a:ea typeface="Arial"/>
                <a:cs typeface="Times New Roman"/>
              </a:rPr>
              <a:t> </a:t>
            </a:r>
            <a:r>
              <a:rPr lang="de-DE" sz="2000" b="0" i="0" u="none" strike="noStrike" cap="none" spc="0" dirty="0" err="1">
                <a:ln>
                  <a:noFill/>
                </a:ln>
                <a:ea typeface="Arial"/>
                <a:cs typeface="Times New Roman"/>
              </a:rPr>
              <a:t>rhythm</a:t>
            </a:r>
            <a:r>
              <a:rPr lang="de-DE" sz="2000" b="0" i="0" u="none" strike="noStrike" cap="none" spc="0" dirty="0">
                <a:ln>
                  <a:noFill/>
                </a:ln>
                <a:ea typeface="Arial"/>
                <a:cs typeface="Times New Roman"/>
              </a:rPr>
              <a:t> </a:t>
            </a:r>
            <a:r>
              <a:rPr lang="de-DE" sz="2000" b="0" i="0" u="none" strike="noStrike" cap="none" spc="0" dirty="0" err="1">
                <a:ln>
                  <a:noFill/>
                </a:ln>
                <a:ea typeface="Arial"/>
                <a:cs typeface="Times New Roman"/>
              </a:rPr>
              <a:t>affects</a:t>
            </a:r>
            <a:r>
              <a:rPr lang="en-US" sz="2000" b="0" i="0" u="none" strike="noStrike" cap="none" spc="0" dirty="0">
                <a:ln>
                  <a:noFill/>
                </a:ln>
                <a:ea typeface="Arial"/>
                <a:cs typeface="Times New Roman"/>
              </a:rPr>
              <a:t> </a:t>
            </a:r>
            <a:r>
              <a:rPr lang="de-DE" sz="2000" b="0" i="0" u="none" strike="noStrike" cap="none" spc="0" dirty="0" err="1">
                <a:ln>
                  <a:noFill/>
                </a:ln>
                <a:ea typeface="Arial"/>
                <a:cs typeface="Times New Roman"/>
              </a:rPr>
              <a:t>comprehension</a:t>
            </a:r>
            <a:r>
              <a:rPr lang="de-DE" sz="2000" dirty="0">
                <a:ea typeface="Arial"/>
                <a:cs typeface="Times New Roman"/>
              </a:rPr>
              <a:t> </a:t>
            </a:r>
            <a:r>
              <a:rPr lang="en-US" sz="2000" b="0" i="0" u="none" strike="noStrike" cap="none" spc="-4" dirty="0">
                <a:ln>
                  <a:noFill/>
                </a:ln>
                <a:ea typeface="Arial"/>
                <a:cs typeface="Times New Roman"/>
              </a:rPr>
              <a:t>o</a:t>
            </a:r>
            <a:r>
              <a:rPr lang="en-US" sz="2000" b="0" i="0" u="none" strike="noStrike" cap="none" spc="0" dirty="0">
                <a:ln>
                  <a:noFill/>
                </a:ln>
                <a:ea typeface="Arial"/>
                <a:cs typeface="Times New Roman"/>
              </a:rPr>
              <a:t>f</a:t>
            </a:r>
            <a:r>
              <a:rPr lang="en-US" sz="2000" b="0" i="0" u="none" strike="noStrike" cap="none" spc="-2" dirty="0">
                <a:ln>
                  <a:noFill/>
                </a:ln>
                <a:ea typeface="Arial"/>
                <a:cs typeface="Times New Roman"/>
              </a:rPr>
              <a:t> upcoming </a:t>
            </a:r>
            <a:r>
              <a:rPr lang="en-US" sz="2000" b="0" i="1" u="none" strike="noStrike" cap="none" spc="-2" dirty="0">
                <a:ln>
                  <a:noFill/>
                </a:ln>
                <a:ea typeface="Arial"/>
                <a:cs typeface="Times New Roman"/>
              </a:rPr>
              <a:t>written</a:t>
            </a:r>
            <a:r>
              <a:rPr lang="en-US" sz="2000" b="0" i="0" u="none" strike="noStrike" cap="none" spc="-2" dirty="0">
                <a:ln>
                  <a:noFill/>
                </a:ln>
                <a:ea typeface="Arial"/>
                <a:cs typeface="Times New Roman"/>
              </a:rPr>
              <a:t> </a:t>
            </a:r>
            <a:r>
              <a:rPr lang="en-US" sz="2000" b="0" i="0" u="none" strike="noStrike" cap="none" spc="11" dirty="0">
                <a:ln>
                  <a:noFill/>
                </a:ln>
                <a:ea typeface="Arial"/>
                <a:cs typeface="Times New Roman"/>
              </a:rPr>
              <a:t>s</a:t>
            </a:r>
            <a:r>
              <a:rPr lang="en-US" sz="2000" b="0" i="0" u="none" strike="noStrike" cap="none" spc="-5" dirty="0">
                <a:ln>
                  <a:noFill/>
                </a:ln>
                <a:ea typeface="Arial"/>
                <a:cs typeface="Times New Roman"/>
              </a:rPr>
              <a:t>en</a:t>
            </a:r>
            <a:r>
              <a:rPr lang="en-US" sz="2000" b="0" i="0" u="none" strike="noStrike" cap="none" spc="0" dirty="0">
                <a:ln>
                  <a:noFill/>
                </a:ln>
                <a:ea typeface="Arial"/>
                <a:cs typeface="Times New Roman"/>
              </a:rPr>
              <a:t>t</a:t>
            </a:r>
            <a:r>
              <a:rPr lang="en-US" sz="2000" b="0" i="0" u="none" strike="noStrike" cap="none" spc="-5" dirty="0">
                <a:ln>
                  <a:noFill/>
                </a:ln>
                <a:ea typeface="Arial"/>
                <a:cs typeface="Times New Roman"/>
              </a:rPr>
              <a:t>en</a:t>
            </a:r>
            <a:r>
              <a:rPr lang="en-US" sz="2000" b="0" i="0" u="none" strike="noStrike" cap="none" spc="11" dirty="0">
                <a:ln>
                  <a:noFill/>
                </a:ln>
                <a:ea typeface="Arial"/>
                <a:cs typeface="Times New Roman"/>
              </a:rPr>
              <a:t>ce</a:t>
            </a:r>
            <a:r>
              <a:rPr lang="en-US" sz="2000" dirty="0">
                <a:cs typeface="Times New Roman"/>
              </a:rPr>
              <a:t>s:</a:t>
            </a:r>
            <a:endParaRPr lang="en-US" sz="2000" b="0" i="0" u="none" strike="noStrike" cap="none" spc="0" dirty="0">
              <a:ln>
                <a:noFill/>
              </a:ln>
              <a:ea typeface="Arial"/>
              <a:cs typeface="Times New Roman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rcRect l="-312"/>
          <a:stretch/>
        </p:blipFill>
        <p:spPr bwMode="auto">
          <a:xfrm>
            <a:off x="2927648" y="3250083"/>
            <a:ext cx="6336704" cy="2483967"/>
          </a:xfrm>
          <a:prstGeom prst="rect">
            <a:avLst/>
          </a:prstGeom>
        </p:spPr>
      </p:pic>
      <p:sp>
        <p:nvSpPr>
          <p:cNvPr id="16" name="Textplatzhalter 3"/>
          <p:cNvSpPr txBox="1"/>
          <p:nvPr/>
        </p:nvSpPr>
        <p:spPr bwMode="auto">
          <a:xfrm>
            <a:off x="167453" y="6240190"/>
            <a:ext cx="12033838" cy="2904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>
              <a:spcBef>
                <a:spcPts val="0"/>
              </a:spcBef>
              <a:spcAft>
                <a:spcPts val="0"/>
              </a:spcAft>
              <a:buFont typeface="Arial"/>
              <a:buNone/>
              <a:defRPr sz="1400" i="1">
                <a:solidFill>
                  <a:schemeClr val="accent1"/>
                </a:solidFill>
                <a:latin typeface="+mn-lt"/>
                <a:ea typeface="ＭＳ Ｐゴシック"/>
                <a:cs typeface="ＭＳ Ｐゴシック"/>
              </a:defRPr>
            </a:lvl1pPr>
            <a:lvl2pPr marL="742950" indent="-28575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2200">
                <a:solidFill>
                  <a:schemeClr val="tx1"/>
                </a:solidFill>
                <a:latin typeface="+mn-lt"/>
                <a:ea typeface="ＭＳ Ｐゴシック"/>
                <a:cs typeface="+mn-cs"/>
              </a:defRPr>
            </a:lvl2pPr>
            <a:lvl3pPr marL="11430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>
                <a:solidFill>
                  <a:schemeClr val="tx1"/>
                </a:solidFill>
                <a:latin typeface="+mn-lt"/>
                <a:ea typeface="ＭＳ Ｐゴシック"/>
                <a:cs typeface="+mn-cs"/>
              </a:defRPr>
            </a:lvl3pPr>
            <a:lvl4pPr marL="16002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2200">
                <a:solidFill>
                  <a:schemeClr val="tx1"/>
                </a:solidFill>
                <a:latin typeface="+mn-lt"/>
                <a:ea typeface="ＭＳ Ｐゴシック"/>
                <a:cs typeface="+mn-cs"/>
              </a:defRPr>
            </a:lvl4pPr>
            <a:lvl5pPr marL="20574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200">
                <a:solidFill>
                  <a:schemeClr val="tx1"/>
                </a:solidFill>
                <a:latin typeface="+mn-lt"/>
                <a:ea typeface="ＭＳ Ｐゴシック"/>
                <a:cs typeface="+mn-cs"/>
              </a:defRPr>
            </a:lvl5pPr>
            <a:lvl6pPr marL="25146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de-DE" sz="900" dirty="0"/>
              <a:t>Steinhauer &amp; </a:t>
            </a:r>
            <a:r>
              <a:rPr lang="de-DE" sz="900" dirty="0" err="1"/>
              <a:t>Friederici</a:t>
            </a:r>
            <a:r>
              <a:rPr lang="de-DE" sz="900" dirty="0"/>
              <a:t>, 2001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D155E-0869-D443-905E-AFBA6A8CE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6696" y="365267"/>
            <a:ext cx="7358608" cy="652353"/>
          </a:xfrm>
        </p:spPr>
        <p:txBody>
          <a:bodyPr/>
          <a:lstStyle/>
          <a:p>
            <a:pPr algn="ctr"/>
            <a:r>
              <a:rPr lang="en-GB" sz="3200" dirty="0"/>
              <a:t>The predictive function of prosody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C062C2-67C2-D14D-8709-A77EF136BE14}"/>
              </a:ext>
            </a:extLst>
          </p:cNvPr>
          <p:cNvSpPr txBox="1"/>
          <p:nvPr/>
        </p:nvSpPr>
        <p:spPr bwMode="auto">
          <a:xfrm>
            <a:off x="550862" y="1018799"/>
            <a:ext cx="1104551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ea typeface="Calibri"/>
              </a:rPr>
              <a:t>Previous prosody triggers a </a:t>
            </a:r>
            <a:r>
              <a:rPr lang="en-US" dirty="0">
                <a:ea typeface="Calibri"/>
              </a:rPr>
              <a:t>rough prediction of the duration of the upcoming stimulus </a:t>
            </a:r>
            <a:r>
              <a:rPr lang="de-DE" spc="-4" dirty="0">
                <a:cs typeface="Times New Roman"/>
              </a:rPr>
              <a:t>(Grosjean 1983, Lamekina &amp; Meyer, 2022)</a:t>
            </a:r>
            <a:r>
              <a:rPr lang="en-US" sz="1800" dirty="0">
                <a:ea typeface="Calibri"/>
              </a:rPr>
              <a:t>; 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800" dirty="0">
              <a:ea typeface="Calibri"/>
            </a:endParaRP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ea typeface="Calibri"/>
              </a:rPr>
              <a:t>Rhythmic prosodic stimulus allows for </a:t>
            </a:r>
            <a:r>
              <a:rPr lang="en-US" sz="1800" b="1" dirty="0">
                <a:ea typeface="Calibri"/>
              </a:rPr>
              <a:t>rhythmic</a:t>
            </a:r>
            <a:r>
              <a:rPr lang="en-US" sz="1800" dirty="0">
                <a:ea typeface="Calibri"/>
              </a:rPr>
              <a:t> </a:t>
            </a:r>
            <a:r>
              <a:rPr lang="en-US" sz="1800" b="1" dirty="0">
                <a:ea typeface="Calibri"/>
              </a:rPr>
              <a:t>temporal prediction</a:t>
            </a:r>
            <a:r>
              <a:rPr lang="en-US" sz="1800" dirty="0">
                <a:ea typeface="Calibri"/>
              </a:rPr>
              <a:t>:</a:t>
            </a:r>
          </a:p>
          <a:p>
            <a:pPr>
              <a:buClr>
                <a:schemeClr val="tx1"/>
              </a:buClr>
              <a:defRPr/>
            </a:pPr>
            <a:endParaRPr lang="en-US" sz="1800" dirty="0"/>
          </a:p>
          <a:p>
            <a:pPr marL="676275" indent="-342900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800" i="1" dirty="0">
                <a:ea typeface="Calibri"/>
              </a:rPr>
              <a:t>long</a:t>
            </a:r>
            <a:r>
              <a:rPr lang="en-US" sz="1800" dirty="0">
                <a:ea typeface="Calibri"/>
              </a:rPr>
              <a:t> prosodic contours → prediction of </a:t>
            </a:r>
            <a:r>
              <a:rPr lang="en-US" sz="1800" i="1" dirty="0">
                <a:ea typeface="Calibri"/>
              </a:rPr>
              <a:t>longer</a:t>
            </a:r>
            <a:r>
              <a:rPr lang="en-US" sz="1800" dirty="0">
                <a:ea typeface="Calibri"/>
              </a:rPr>
              <a:t> segments</a:t>
            </a:r>
            <a:r>
              <a:rPr lang="en-US" dirty="0">
                <a:ea typeface="Calibri"/>
              </a:rPr>
              <a:t>:</a:t>
            </a:r>
            <a:endParaRPr lang="en-US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1F5250-58D4-C342-A0AD-FDBD046604B4}"/>
              </a:ext>
            </a:extLst>
          </p:cNvPr>
          <p:cNvSpPr txBox="1"/>
          <p:nvPr/>
        </p:nvSpPr>
        <p:spPr bwMode="auto">
          <a:xfrm>
            <a:off x="823006" y="4510861"/>
            <a:ext cx="6216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ea typeface="Calibri"/>
              </a:rPr>
              <a:t>short</a:t>
            </a:r>
            <a:r>
              <a:rPr lang="en-US" dirty="0">
                <a:ea typeface="Calibri"/>
              </a:rPr>
              <a:t> contours → prediction of </a:t>
            </a:r>
            <a:r>
              <a:rPr lang="en-US" i="1" dirty="0">
                <a:ea typeface="Calibri"/>
              </a:rPr>
              <a:t>shorter</a:t>
            </a:r>
            <a:r>
              <a:rPr lang="en-US" dirty="0">
                <a:ea typeface="Calibri"/>
              </a:rPr>
              <a:t> segments:</a:t>
            </a:r>
            <a:endParaRPr lang="en-US" dirty="0">
              <a:solidFill>
                <a:schemeClr val="bg2">
                  <a:lumMod val="75000"/>
                </a:schemeClr>
              </a:solidFill>
              <a:ea typeface="Calibri"/>
            </a:endParaRPr>
          </a:p>
          <a:p>
            <a:endParaRPr lang="en-GB" dirty="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FAFDB31-224B-3C47-BBD6-72D2CCA4B6D1}"/>
              </a:ext>
            </a:extLst>
          </p:cNvPr>
          <p:cNvGrpSpPr/>
          <p:nvPr/>
        </p:nvGrpSpPr>
        <p:grpSpPr>
          <a:xfrm>
            <a:off x="1343472" y="4448137"/>
            <a:ext cx="10224736" cy="1895469"/>
            <a:chOff x="1343472" y="4448137"/>
            <a:chExt cx="10224736" cy="1895469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8B2B5A1F-22FC-2147-9B37-33B3F4E195E8}"/>
                </a:ext>
              </a:extLst>
            </p:cNvPr>
            <p:cNvGrpSpPr/>
            <p:nvPr/>
          </p:nvGrpSpPr>
          <p:grpSpPr>
            <a:xfrm>
              <a:off x="5303912" y="4448137"/>
              <a:ext cx="6264296" cy="1895469"/>
              <a:chOff x="5303912" y="4448137"/>
              <a:chExt cx="6264296" cy="1895469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B46CCBCC-3EA6-8845-A841-8274F86196FE}"/>
                  </a:ext>
                </a:extLst>
              </p:cNvPr>
              <p:cNvGrpSpPr/>
              <p:nvPr/>
            </p:nvGrpSpPr>
            <p:grpSpPr>
              <a:xfrm>
                <a:off x="6502113" y="5229200"/>
                <a:ext cx="1152128" cy="1114406"/>
                <a:chOff x="6528048" y="3451193"/>
                <a:chExt cx="1080120" cy="1080120"/>
              </a:xfrm>
            </p:grpSpPr>
            <p:pic>
              <p:nvPicPr>
                <p:cNvPr id="42" name="Picture 41">
                  <a:extLst>
                    <a:ext uri="{FF2B5EF4-FFF2-40B4-BE49-F238E27FC236}">
                      <a16:creationId xmlns:a16="http://schemas.microsoft.com/office/drawing/2014/main" id="{61EF5FF1-615E-1B4D-9AC6-2D54E67BF8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8823" t="39575"/>
                <a:stretch/>
              </p:blipFill>
              <p:spPr>
                <a:xfrm flipH="1">
                  <a:off x="6528048" y="3451193"/>
                  <a:ext cx="1008112" cy="1080120"/>
                </a:xfrm>
                <a:prstGeom prst="rect">
                  <a:avLst/>
                </a:prstGeom>
              </p:spPr>
            </p:pic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30F0A150-7F93-8D47-B946-DBD383FA1631}"/>
                    </a:ext>
                  </a:extLst>
                </p:cNvPr>
                <p:cNvSpPr/>
                <p:nvPr/>
              </p:nvSpPr>
              <p:spPr bwMode="auto">
                <a:xfrm>
                  <a:off x="7464152" y="3933056"/>
                  <a:ext cx="144016" cy="21602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A3443A82-FAB9-854B-B170-1F93D5C83014}"/>
                  </a:ext>
                </a:extLst>
              </p:cNvPr>
              <p:cNvSpPr/>
              <p:nvPr/>
            </p:nvSpPr>
            <p:spPr bwMode="auto">
              <a:xfrm>
                <a:off x="7968208" y="4448137"/>
                <a:ext cx="3600000" cy="10800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1DF4313E-8CCE-0548-BF52-D3005A80D83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004232" y="5452640"/>
                <a:ext cx="396000" cy="24358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7A773E94-5F5F-C84D-B1D2-77B42B5F6A72}"/>
                  </a:ext>
                </a:extLst>
              </p:cNvPr>
              <p:cNvSpPr/>
              <p:nvPr/>
            </p:nvSpPr>
            <p:spPr bwMode="auto">
              <a:xfrm>
                <a:off x="7742559" y="5662429"/>
                <a:ext cx="297633" cy="16343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8B603162-8969-D941-9B8A-B01C7A3844E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536160" y="5806445"/>
                <a:ext cx="216000" cy="12463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B99583A2-73CF-0A4A-810A-A9068859ABD6}"/>
                  </a:ext>
                </a:extLst>
              </p:cNvPr>
              <p:cNvSpPr/>
              <p:nvPr/>
            </p:nvSpPr>
            <p:spPr>
              <a:xfrm>
                <a:off x="8563037" y="4798384"/>
                <a:ext cx="237276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400" dirty="0">
                    <a:latin typeface="+mn-ea"/>
                  </a:rPr>
                  <a:t>”Max sees Tom and Karl…”</a:t>
                </a:r>
              </a:p>
            </p:txBody>
          </p: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F2BCD977-646D-CA41-B262-C5000561D1B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616280" y="5157192"/>
                <a:ext cx="2160240" cy="0"/>
              </a:xfrm>
              <a:prstGeom prst="straightConnector1">
                <a:avLst/>
              </a:prstGeom>
              <a:ln w="19050">
                <a:solidFill>
                  <a:srgbClr val="1515FF"/>
                </a:solidFill>
                <a:headEnd type="triangle"/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57" name="Right Arrow 56">
                <a:extLst>
                  <a:ext uri="{FF2B5EF4-FFF2-40B4-BE49-F238E27FC236}">
                    <a16:creationId xmlns:a16="http://schemas.microsoft.com/office/drawing/2014/main" id="{550AA632-378D-9D4F-B2EF-5CFC08767DD4}"/>
                  </a:ext>
                </a:extLst>
              </p:cNvPr>
              <p:cNvSpPr/>
              <p:nvPr/>
            </p:nvSpPr>
            <p:spPr bwMode="auto">
              <a:xfrm>
                <a:off x="5303912" y="5489670"/>
                <a:ext cx="720080" cy="387602"/>
              </a:xfrm>
              <a:prstGeom prst="rightArrow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396798B-7381-3346-9E79-68C804B055E2}"/>
                </a:ext>
              </a:extLst>
            </p:cNvPr>
            <p:cNvGrpSpPr/>
            <p:nvPr/>
          </p:nvGrpSpPr>
          <p:grpSpPr>
            <a:xfrm>
              <a:off x="1343472" y="5157192"/>
              <a:ext cx="2165851" cy="1027857"/>
              <a:chOff x="1343472" y="5157192"/>
              <a:chExt cx="2165851" cy="1027857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5EF415D3-B9FB-8841-AFB1-7FE7DBF27AD7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harpenSoften amount="50000"/>
                        </a14:imgEffect>
                        <a14:imgEffect>
                          <a14:colorTemperature colorTemp="47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28" t="42069" r="8270" b="13823"/>
              <a:stretch/>
            </p:blipFill>
            <p:spPr>
              <a:xfrm>
                <a:off x="1343473" y="5301208"/>
                <a:ext cx="2160239" cy="570622"/>
              </a:xfrm>
              <a:prstGeom prst="rect">
                <a:avLst/>
              </a:prstGeom>
            </p:spPr>
          </p:pic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3B9ACC5F-80D9-4640-8381-C163ECF5DCC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343472" y="5157192"/>
                <a:ext cx="2160240" cy="0"/>
              </a:xfrm>
              <a:prstGeom prst="straightConnector1">
                <a:avLst/>
              </a:prstGeom>
              <a:ln w="19050">
                <a:solidFill>
                  <a:srgbClr val="1515FF"/>
                </a:solidFill>
                <a:headEnd type="triangle"/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3DE43404-C551-3644-9760-0FE8640EE9E4}"/>
                  </a:ext>
                </a:extLst>
              </p:cNvPr>
              <p:cNvSpPr txBox="1"/>
              <p:nvPr/>
            </p:nvSpPr>
            <p:spPr bwMode="auto">
              <a:xfrm>
                <a:off x="1415480" y="5877272"/>
                <a:ext cx="20938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+mn-ea"/>
                  </a:rPr>
                  <a:t>Prosodic contour (short)</a:t>
                </a:r>
              </a:p>
            </p:txBody>
          </p:sp>
        </p:grp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C5D96B5-4D22-C346-BB05-B1AF1E974352}"/>
              </a:ext>
            </a:extLst>
          </p:cNvPr>
          <p:cNvGrpSpPr/>
          <p:nvPr/>
        </p:nvGrpSpPr>
        <p:grpSpPr>
          <a:xfrm>
            <a:off x="1343472" y="2420888"/>
            <a:ext cx="10224736" cy="1978502"/>
            <a:chOff x="1343472" y="2420888"/>
            <a:chExt cx="10224736" cy="1978502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CDC0359-CF02-FB42-BD11-3EBB5CD9D98D}"/>
                </a:ext>
              </a:extLst>
            </p:cNvPr>
            <p:cNvGrpSpPr/>
            <p:nvPr/>
          </p:nvGrpSpPr>
          <p:grpSpPr>
            <a:xfrm>
              <a:off x="1343472" y="3140968"/>
              <a:ext cx="2736304" cy="1099865"/>
              <a:chOff x="1343472" y="3140968"/>
              <a:chExt cx="2736304" cy="1099865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F6293063-7BCB-6A48-944E-F21023E1DE6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556" t="33424" r="5226" b="14322"/>
              <a:stretch/>
            </p:blipFill>
            <p:spPr>
              <a:xfrm>
                <a:off x="1434662" y="3212976"/>
                <a:ext cx="2645114" cy="725522"/>
              </a:xfrm>
              <a:prstGeom prst="rect">
                <a:avLst/>
              </a:prstGeom>
              <a:noFill/>
            </p:spPr>
          </p:pic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8AC0D1B4-232E-3642-8B0C-9F9BE0672BC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343472" y="3140968"/>
                <a:ext cx="2736304" cy="0"/>
              </a:xfrm>
              <a:prstGeom prst="straightConnector1">
                <a:avLst/>
              </a:prstGeom>
              <a:ln w="19050">
                <a:headEnd type="triangle"/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26426FA5-48DB-C642-B7E9-3814522CE637}"/>
                  </a:ext>
                </a:extLst>
              </p:cNvPr>
              <p:cNvSpPr txBox="1"/>
              <p:nvPr/>
            </p:nvSpPr>
            <p:spPr bwMode="auto">
              <a:xfrm>
                <a:off x="1415480" y="3933056"/>
                <a:ext cx="20345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latin typeface="+mn-ea"/>
                  </a:rPr>
                  <a:t>Prosodic contour (long)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35BF226F-1F3B-AA4D-B2F0-1D0665A8BEDD}"/>
                </a:ext>
              </a:extLst>
            </p:cNvPr>
            <p:cNvGrpSpPr/>
            <p:nvPr/>
          </p:nvGrpSpPr>
          <p:grpSpPr>
            <a:xfrm>
              <a:off x="5231904" y="2420888"/>
              <a:ext cx="6336304" cy="1978502"/>
              <a:chOff x="5231904" y="2420888"/>
              <a:chExt cx="6336304" cy="1978502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A611070-82C8-0E42-8F43-2945FCD28ED1}"/>
                  </a:ext>
                </a:extLst>
              </p:cNvPr>
              <p:cNvSpPr/>
              <p:nvPr/>
            </p:nvSpPr>
            <p:spPr bwMode="auto">
              <a:xfrm>
                <a:off x="7968208" y="2420888"/>
                <a:ext cx="3600000" cy="10800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0" tIns="0" rIns="0" bIns="0" rtlCol="0" anchor="ctr">
                <a:noAutofit/>
              </a:bodyPr>
              <a:lstStyle/>
              <a:p>
                <a:pPr algn="ctr"/>
                <a:r>
                  <a:rPr lang="en-GB" sz="1400" dirty="0">
                    <a:latin typeface="+mn-ea"/>
                  </a:rPr>
                  <a:t>”Max sees Tom and Karl laughs…”</a:t>
                </a:r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9E99607B-5D39-344C-B583-59DC374273B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004256" y="3429000"/>
                <a:ext cx="396000" cy="24358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60267C89-AA47-354F-8623-C9D34B3CC13F}"/>
                  </a:ext>
                </a:extLst>
              </p:cNvPr>
              <p:cNvSpPr/>
              <p:nvPr/>
            </p:nvSpPr>
            <p:spPr bwMode="auto">
              <a:xfrm>
                <a:off x="7742583" y="3638789"/>
                <a:ext cx="297633" cy="16343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BB883316-1D9D-CC40-87FE-8D21939BD17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400576" y="3140968"/>
                <a:ext cx="2735984" cy="0"/>
              </a:xfrm>
              <a:prstGeom prst="straightConnector1">
                <a:avLst/>
              </a:prstGeom>
              <a:ln w="19050">
                <a:headEnd type="triangle"/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56" name="Right Arrow 55">
                <a:extLst>
                  <a:ext uri="{FF2B5EF4-FFF2-40B4-BE49-F238E27FC236}">
                    <a16:creationId xmlns:a16="http://schemas.microsoft.com/office/drawing/2014/main" id="{F278E021-F748-2443-BA1A-F910617350A8}"/>
                  </a:ext>
                </a:extLst>
              </p:cNvPr>
              <p:cNvSpPr/>
              <p:nvPr/>
            </p:nvSpPr>
            <p:spPr bwMode="auto">
              <a:xfrm>
                <a:off x="5231904" y="3617462"/>
                <a:ext cx="720080" cy="387602"/>
              </a:xfrm>
              <a:prstGeom prst="rightArrow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0E93E6AA-3449-CC43-BC0A-542C5511655F}"/>
                  </a:ext>
                </a:extLst>
              </p:cNvPr>
              <p:cNvGrpSpPr/>
              <p:nvPr/>
            </p:nvGrpSpPr>
            <p:grpSpPr>
              <a:xfrm>
                <a:off x="6502113" y="3284984"/>
                <a:ext cx="2114167" cy="1114406"/>
                <a:chOff x="6502113" y="3284984"/>
                <a:chExt cx="2114167" cy="1114406"/>
              </a:xfrm>
            </p:grpSpPr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CA487917-10FB-D44B-9924-16C3D6D02B31}"/>
                    </a:ext>
                  </a:extLst>
                </p:cNvPr>
                <p:cNvGrpSpPr/>
                <p:nvPr/>
              </p:nvGrpSpPr>
              <p:grpSpPr>
                <a:xfrm>
                  <a:off x="6502113" y="3284984"/>
                  <a:ext cx="2114167" cy="1114406"/>
                  <a:chOff x="5626136" y="3451193"/>
                  <a:chExt cx="1982032" cy="1080120"/>
                </a:xfrm>
              </p:grpSpPr>
              <p:pic>
                <p:nvPicPr>
                  <p:cNvPr id="6" name="Picture 5">
                    <a:extLst>
                      <a:ext uri="{FF2B5EF4-FFF2-40B4-BE49-F238E27FC236}">
                        <a16:creationId xmlns:a16="http://schemas.microsoft.com/office/drawing/2014/main" id="{E4F68D77-BBB6-B046-8E93-F9CF419C6A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8823" t="39575"/>
                  <a:stretch/>
                </p:blipFill>
                <p:spPr>
                  <a:xfrm flipH="1">
                    <a:off x="5626136" y="3451193"/>
                    <a:ext cx="1008112" cy="1080120"/>
                  </a:xfrm>
                  <a:prstGeom prst="rect">
                    <a:avLst/>
                  </a:prstGeom>
                </p:spPr>
              </p:pic>
              <p:sp>
                <p:nvSpPr>
                  <p:cNvPr id="27" name="Rectangle 26">
                    <a:extLst>
                      <a:ext uri="{FF2B5EF4-FFF2-40B4-BE49-F238E27FC236}">
                        <a16:creationId xmlns:a16="http://schemas.microsoft.com/office/drawing/2014/main" id="{2B6BFF4C-C1B1-2043-9406-B7F8ADD067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64152" y="3933056"/>
                    <a:ext cx="144016" cy="216024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C06C4254-0577-A84A-80A0-C565621D0A32}"/>
                    </a:ext>
                  </a:extLst>
                </p:cNvPr>
                <p:cNvSpPr/>
                <p:nvPr/>
              </p:nvSpPr>
              <p:spPr bwMode="auto">
                <a:xfrm>
                  <a:off x="7500624" y="3802219"/>
                  <a:ext cx="81255" cy="16311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1B6BCB5C-F479-9442-8884-BAFA85D6120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536160" y="3789040"/>
                <a:ext cx="216000" cy="12463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2" name="Textplatzhalter 3">
            <a:extLst>
              <a:ext uri="{FF2B5EF4-FFF2-40B4-BE49-F238E27FC236}">
                <a16:creationId xmlns:a16="http://schemas.microsoft.com/office/drawing/2014/main" id="{D29D4D55-271F-D745-9001-D1B00188A7C5}"/>
              </a:ext>
            </a:extLst>
          </p:cNvPr>
          <p:cNvSpPr txBox="1"/>
          <p:nvPr/>
        </p:nvSpPr>
        <p:spPr bwMode="auto">
          <a:xfrm>
            <a:off x="167453" y="6240190"/>
            <a:ext cx="12033838" cy="2904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>
              <a:spcBef>
                <a:spcPts val="0"/>
              </a:spcBef>
              <a:spcAft>
                <a:spcPts val="0"/>
              </a:spcAft>
              <a:buFont typeface="Arial"/>
              <a:buNone/>
              <a:defRPr sz="1400" i="1">
                <a:solidFill>
                  <a:schemeClr val="accent1"/>
                </a:solidFill>
                <a:latin typeface="+mn-lt"/>
                <a:ea typeface="ＭＳ Ｐゴシック"/>
                <a:cs typeface="ＭＳ Ｐゴシック"/>
              </a:defRPr>
            </a:lvl1pPr>
            <a:lvl2pPr marL="742950" indent="-28575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2200">
                <a:solidFill>
                  <a:schemeClr val="tx1"/>
                </a:solidFill>
                <a:latin typeface="+mn-lt"/>
                <a:ea typeface="ＭＳ Ｐゴシック"/>
                <a:cs typeface="+mn-cs"/>
              </a:defRPr>
            </a:lvl2pPr>
            <a:lvl3pPr marL="11430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>
                <a:solidFill>
                  <a:schemeClr val="tx1"/>
                </a:solidFill>
                <a:latin typeface="+mn-lt"/>
                <a:ea typeface="ＭＳ Ｐゴシック"/>
                <a:cs typeface="+mn-cs"/>
              </a:defRPr>
            </a:lvl3pPr>
            <a:lvl4pPr marL="16002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2200">
                <a:solidFill>
                  <a:schemeClr val="tx1"/>
                </a:solidFill>
                <a:latin typeface="+mn-lt"/>
                <a:ea typeface="ＭＳ Ｐゴシック"/>
                <a:cs typeface="+mn-cs"/>
              </a:defRPr>
            </a:lvl4pPr>
            <a:lvl5pPr marL="20574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200">
                <a:solidFill>
                  <a:schemeClr val="tx1"/>
                </a:solidFill>
                <a:latin typeface="+mn-lt"/>
                <a:ea typeface="ＭＳ Ｐゴシック"/>
                <a:cs typeface="+mn-cs"/>
              </a:defRPr>
            </a:lvl5pPr>
            <a:lvl6pPr marL="25146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de-DE" sz="900" dirty="0"/>
              <a:t>Lamekina &amp; Meyer, 2022</a:t>
            </a:r>
          </a:p>
        </p:txBody>
      </p:sp>
      <p:pic>
        <p:nvPicPr>
          <p:cNvPr id="5" name="slow_single.wav">
            <a:hlinkClick r:id="" action="ppaction://media"/>
            <a:extLst>
              <a:ext uri="{FF2B5EF4-FFF2-40B4-BE49-F238E27FC236}">
                <a16:creationId xmlns:a16="http://schemas.microsoft.com/office/drawing/2014/main" id="{9119A291-B504-BA49-BF5B-B0BB5B93AD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76055" y="3277470"/>
            <a:ext cx="596533" cy="596533"/>
          </a:xfrm>
          <a:prstGeom prst="rect">
            <a:avLst/>
          </a:prstGeom>
        </p:spPr>
      </p:pic>
      <p:pic>
        <p:nvPicPr>
          <p:cNvPr id="7" name="fast_single.wav">
            <a:hlinkClick r:id="" action="ppaction://media"/>
            <a:extLst>
              <a:ext uri="{FF2B5EF4-FFF2-40B4-BE49-F238E27FC236}">
                <a16:creationId xmlns:a16="http://schemas.microsoft.com/office/drawing/2014/main" id="{810500C3-719B-A747-8A26-7E9790B3954B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41405" y="5313222"/>
            <a:ext cx="555538" cy="55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41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Заголовок 1"/>
          <p:cNvSpPr>
            <a:spLocks noGrp="1"/>
          </p:cNvSpPr>
          <p:nvPr>
            <p:ph type="title"/>
          </p:nvPr>
        </p:nvSpPr>
        <p:spPr bwMode="auto">
          <a:xfrm>
            <a:off x="336000" y="395953"/>
            <a:ext cx="11520000" cy="584775"/>
          </a:xfr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accent1"/>
                </a:solidFill>
              </a:rPr>
              <a:t>Neural oscillations: tracking speech</a:t>
            </a:r>
            <a:endParaRPr lang="ru-RU" sz="3200" dirty="0">
              <a:solidFill>
                <a:schemeClr val="accent2"/>
              </a:solidFill>
              <a:latin typeface="Verdana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184669" y="2561388"/>
            <a:ext cx="878438" cy="700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/>
          </a:p>
        </p:txBody>
      </p:sp>
      <p:sp>
        <p:nvSpPr>
          <p:cNvPr id="3" name="TextBox 2"/>
          <p:cNvSpPr txBox="1"/>
          <p:nvPr/>
        </p:nvSpPr>
        <p:spPr bwMode="auto">
          <a:xfrm>
            <a:off x="522287" y="2763136"/>
            <a:ext cx="373643" cy="6141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defRPr/>
            </a:pPr>
            <a:endParaRPr lang="de-DE" sz="2200">
              <a:latin typeface="Verdana"/>
              <a:cs typeface="Verdana"/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154492" y="991730"/>
            <a:ext cx="12024000" cy="1698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en-US" dirty="0"/>
              <a:t>Speech processing in brain can be </a:t>
            </a:r>
            <a:r>
              <a:rPr lang="en-US" b="1" dirty="0"/>
              <a:t>continuous</a:t>
            </a:r>
            <a:r>
              <a:rPr lang="en-US" dirty="0"/>
              <a:t> rather than </a:t>
            </a:r>
            <a:r>
              <a:rPr lang="en-US" b="1" dirty="0"/>
              <a:t>discrete</a:t>
            </a:r>
            <a:endParaRPr lang="en-US" b="1" dirty="0">
              <a:cs typeface="Verdana"/>
            </a:endParaRPr>
          </a:p>
          <a:p>
            <a:pPr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en-US" dirty="0">
                <a:cs typeface="Verdana"/>
              </a:rPr>
              <a:t>Neural </a:t>
            </a:r>
            <a:r>
              <a:rPr lang="en-US" b="1" dirty="0">
                <a:cs typeface="Verdana"/>
              </a:rPr>
              <a:t>oscillations</a:t>
            </a:r>
            <a:r>
              <a:rPr lang="en-US" dirty="0">
                <a:cs typeface="Verdana"/>
              </a:rPr>
              <a:t>: periodic fluctuations in charge–discharge cycle in neuronal ensembles</a:t>
            </a:r>
          </a:p>
          <a:p>
            <a:pPr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en-US" altLang="ja-JP" noProof="1">
                <a:cs typeface="Verdana"/>
              </a:rPr>
              <a:t>Oscillations keep their period at least for a couple of cycles</a:t>
            </a:r>
            <a:endParaRPr dirty="0"/>
          </a:p>
          <a:p>
            <a:pPr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en-US" b="1" dirty="0">
                <a:cs typeface="Verdana"/>
              </a:rPr>
              <a:t>Cycle durations </a:t>
            </a:r>
            <a:r>
              <a:rPr lang="en-US" dirty="0">
                <a:cs typeface="Verdana"/>
              </a:rPr>
              <a:t>from short to long</a:t>
            </a:r>
            <a:r>
              <a:rPr lang="de-DE" dirty="0"/>
              <a:t> = different </a:t>
            </a:r>
            <a:r>
              <a:rPr lang="de-DE" b="1" dirty="0" err="1"/>
              <a:t>operation</a:t>
            </a:r>
            <a:r>
              <a:rPr lang="de-DE" b="1" dirty="0"/>
              <a:t> </a:t>
            </a:r>
            <a:r>
              <a:rPr lang="de-DE" b="1" dirty="0" err="1"/>
              <a:t>windows</a:t>
            </a:r>
            <a:r>
              <a:rPr lang="de-DE" b="1" dirty="0"/>
              <a:t> </a:t>
            </a:r>
            <a:r>
              <a:rPr lang="de-DE" dirty="0"/>
              <a:t>(e.g., </a:t>
            </a:r>
            <a:r>
              <a:rPr lang="de-DE" dirty="0" err="1"/>
              <a:t>phonemes</a:t>
            </a:r>
            <a:r>
              <a:rPr lang="de-DE" dirty="0"/>
              <a:t> </a:t>
            </a:r>
            <a:r>
              <a:rPr lang="de-DE" dirty="0" err="1"/>
              <a:t>vs</a:t>
            </a:r>
            <a:r>
              <a:rPr lang="de-DE" dirty="0"/>
              <a:t> </a:t>
            </a:r>
            <a:r>
              <a:rPr lang="de-DE" dirty="0" err="1"/>
              <a:t>prosody</a:t>
            </a:r>
            <a:r>
              <a:rPr lang="de-DE" dirty="0"/>
              <a:t>)</a:t>
            </a:r>
            <a:endParaRPr dirty="0"/>
          </a:p>
        </p:txBody>
      </p:sp>
      <p:sp>
        <p:nvSpPr>
          <p:cNvPr id="35" name="Textplatzhalter 3"/>
          <p:cNvSpPr txBox="1"/>
          <p:nvPr/>
        </p:nvSpPr>
        <p:spPr bwMode="auto">
          <a:xfrm>
            <a:off x="-24680" y="6240190"/>
            <a:ext cx="12033838" cy="2904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>
              <a:spcBef>
                <a:spcPts val="0"/>
              </a:spcBef>
              <a:spcAft>
                <a:spcPts val="0"/>
              </a:spcAft>
              <a:buFont typeface="Arial"/>
              <a:buNone/>
              <a:defRPr sz="1400" i="1">
                <a:solidFill>
                  <a:schemeClr val="accent1"/>
                </a:solidFill>
                <a:latin typeface="+mn-lt"/>
                <a:ea typeface="ＭＳ Ｐゴシック"/>
                <a:cs typeface="ＭＳ Ｐゴシック"/>
              </a:defRPr>
            </a:lvl1pPr>
            <a:lvl2pPr marL="742950" indent="-28575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2200">
                <a:solidFill>
                  <a:schemeClr val="tx1"/>
                </a:solidFill>
                <a:latin typeface="+mn-lt"/>
                <a:ea typeface="ＭＳ Ｐゴシック"/>
                <a:cs typeface="+mn-cs"/>
              </a:defRPr>
            </a:lvl2pPr>
            <a:lvl3pPr marL="11430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>
                <a:solidFill>
                  <a:schemeClr val="tx1"/>
                </a:solidFill>
                <a:latin typeface="+mn-lt"/>
                <a:ea typeface="ＭＳ Ｐゴシック"/>
                <a:cs typeface="+mn-cs"/>
              </a:defRPr>
            </a:lvl3pPr>
            <a:lvl4pPr marL="16002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2200">
                <a:solidFill>
                  <a:schemeClr val="tx1"/>
                </a:solidFill>
                <a:latin typeface="+mn-lt"/>
                <a:ea typeface="ＭＳ Ｐゴシック"/>
                <a:cs typeface="+mn-cs"/>
              </a:defRPr>
            </a:lvl4pPr>
            <a:lvl5pPr marL="20574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200">
                <a:solidFill>
                  <a:schemeClr val="tx1"/>
                </a:solidFill>
                <a:latin typeface="+mn-lt"/>
                <a:ea typeface="ＭＳ Ｐゴシック"/>
                <a:cs typeface="+mn-cs"/>
              </a:defRPr>
            </a:lvl5pPr>
            <a:lvl6pPr marL="25146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de-DE" sz="900"/>
              <a:t>Giraud &amp; Poeppel, 2012; Meyer, 2018</a:t>
            </a:r>
            <a:endParaRPr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3817DF7-1E9C-8E4B-BE59-511941FFB407}"/>
              </a:ext>
            </a:extLst>
          </p:cNvPr>
          <p:cNvGrpSpPr/>
          <p:nvPr/>
        </p:nvGrpSpPr>
        <p:grpSpPr>
          <a:xfrm>
            <a:off x="195882" y="2924944"/>
            <a:ext cx="11804774" cy="3301524"/>
            <a:chOff x="196022" y="3079804"/>
            <a:chExt cx="11804774" cy="3301524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2"/>
            <a:srcRect l="9882" b="35369"/>
            <a:stretch/>
          </p:blipFill>
          <p:spPr bwMode="auto">
            <a:xfrm>
              <a:off x="1954931" y="3079804"/>
              <a:ext cx="10045865" cy="3301524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rcRect l="18029" t="11628" r="17382" b="18390"/>
            <a:stretch/>
          </p:blipFill>
          <p:spPr bwMode="auto">
            <a:xfrm flipH="1">
              <a:off x="196022" y="4869159"/>
              <a:ext cx="1219458" cy="1395583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 bwMode="auto">
            <a:xfrm>
              <a:off x="483491" y="4499828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  <a:defRPr/>
              </a:pPr>
              <a:r>
                <a:rPr lang="de-DE" b="1" dirty="0">
                  <a:latin typeface="Arial" panose="020B0604020202020204" pitchFamily="34" charset="0"/>
                  <a:cs typeface="Arial" panose="020B0604020202020204" pitchFamily="34" charset="0"/>
                </a:rPr>
                <a:t>EEG</a:t>
              </a:r>
              <a:endParaRPr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" name="Straight Arrow Connector 19"/>
            <p:cNvCxnSpPr>
              <a:cxnSpLocks/>
            </p:cNvCxnSpPr>
            <p:nvPr/>
          </p:nvCxnSpPr>
          <p:spPr bwMode="auto">
            <a:xfrm>
              <a:off x="1413564" y="5357207"/>
              <a:ext cx="482400" cy="0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2D9D2C6D-AD0E-3F46-AF2E-98F70A57D825}"/>
                </a:ext>
              </a:extLst>
            </p:cNvPr>
            <p:cNvGrpSpPr/>
            <p:nvPr/>
          </p:nvGrpSpPr>
          <p:grpSpPr>
            <a:xfrm>
              <a:off x="1382032" y="4819202"/>
              <a:ext cx="483515" cy="1076010"/>
              <a:chOff x="1382032" y="4819202"/>
              <a:chExt cx="483515" cy="1076010"/>
            </a:xfrm>
          </p:grpSpPr>
          <p:cxnSp>
            <p:nvCxnSpPr>
              <p:cNvPr id="15" name="Straight Arrow Connector 14"/>
              <p:cNvCxnSpPr>
                <a:cxnSpLocks/>
              </p:cNvCxnSpPr>
              <p:nvPr/>
            </p:nvCxnSpPr>
            <p:spPr bwMode="auto">
              <a:xfrm flipV="1">
                <a:off x="1382032" y="4819202"/>
                <a:ext cx="482400" cy="20422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>
                <a:cxnSpLocks/>
              </p:cNvCxnSpPr>
              <p:nvPr/>
            </p:nvCxnSpPr>
            <p:spPr bwMode="auto">
              <a:xfrm>
                <a:off x="1382032" y="5716150"/>
                <a:ext cx="483515" cy="179062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6813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Заголовок 1"/>
          <p:cNvSpPr>
            <a:spLocks noGrp="1"/>
          </p:cNvSpPr>
          <p:nvPr>
            <p:ph type="title"/>
          </p:nvPr>
        </p:nvSpPr>
        <p:spPr bwMode="auto">
          <a:xfrm>
            <a:off x="560737" y="377398"/>
            <a:ext cx="10384206" cy="584775"/>
          </a:xfr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accent1"/>
                </a:solidFill>
              </a:rPr>
              <a:t>Rhythmic prediction via oscillatory entrainment?</a:t>
            </a:r>
            <a:endParaRPr lang="ru-RU" sz="3200" dirty="0">
              <a:solidFill>
                <a:schemeClr val="accent2"/>
              </a:solidFill>
              <a:latin typeface="Verdana"/>
            </a:endParaRPr>
          </a:p>
        </p:txBody>
      </p:sp>
      <p:sp>
        <p:nvSpPr>
          <p:cNvPr id="35" name="Textplatzhalter 3"/>
          <p:cNvSpPr txBox="1"/>
          <p:nvPr/>
        </p:nvSpPr>
        <p:spPr bwMode="auto">
          <a:xfrm>
            <a:off x="167453" y="6240190"/>
            <a:ext cx="12033838" cy="2904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>
              <a:spcBef>
                <a:spcPts val="0"/>
              </a:spcBef>
              <a:spcAft>
                <a:spcPts val="0"/>
              </a:spcAft>
              <a:buFont typeface="Arial"/>
              <a:buNone/>
              <a:defRPr sz="1400" i="1">
                <a:solidFill>
                  <a:schemeClr val="accent1"/>
                </a:solidFill>
                <a:latin typeface="+mn-lt"/>
                <a:ea typeface="ＭＳ Ｐゴシック"/>
                <a:cs typeface="ＭＳ Ｐゴシック"/>
              </a:defRPr>
            </a:lvl1pPr>
            <a:lvl2pPr marL="742950" indent="-28575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2200">
                <a:solidFill>
                  <a:schemeClr val="tx1"/>
                </a:solidFill>
                <a:latin typeface="+mn-lt"/>
                <a:ea typeface="ＭＳ Ｐゴシック"/>
                <a:cs typeface="+mn-cs"/>
              </a:defRPr>
            </a:lvl2pPr>
            <a:lvl3pPr marL="11430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>
                <a:solidFill>
                  <a:schemeClr val="tx1"/>
                </a:solidFill>
                <a:latin typeface="+mn-lt"/>
                <a:ea typeface="ＭＳ Ｐゴシック"/>
                <a:cs typeface="+mn-cs"/>
              </a:defRPr>
            </a:lvl3pPr>
            <a:lvl4pPr marL="16002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2200">
                <a:solidFill>
                  <a:schemeClr val="tx1"/>
                </a:solidFill>
                <a:latin typeface="+mn-lt"/>
                <a:ea typeface="ＭＳ Ｐゴシック"/>
                <a:cs typeface="+mn-cs"/>
              </a:defRPr>
            </a:lvl4pPr>
            <a:lvl5pPr marL="20574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200">
                <a:solidFill>
                  <a:schemeClr val="tx1"/>
                </a:solidFill>
                <a:latin typeface="+mn-lt"/>
                <a:ea typeface="ＭＳ Ｐゴシック"/>
                <a:cs typeface="+mn-cs"/>
              </a:defRPr>
            </a:lvl5pPr>
            <a:lvl6pPr marL="25146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de-DE" sz="900" dirty="0" err="1"/>
              <a:t>Bourguignon</a:t>
            </a:r>
            <a:r>
              <a:rPr lang="de-DE" sz="900" dirty="0"/>
              <a:t> et al., 2013; Lamekina &amp; Meyer, 2022</a:t>
            </a:r>
          </a:p>
        </p:txBody>
      </p:sp>
      <p:sp>
        <p:nvSpPr>
          <p:cNvPr id="8" name="Rechteck 7"/>
          <p:cNvSpPr/>
          <p:nvPr/>
        </p:nvSpPr>
        <p:spPr bwMode="auto">
          <a:xfrm>
            <a:off x="560736" y="2317058"/>
            <a:ext cx="184731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endParaRPr lang="de-DE"/>
          </a:p>
        </p:txBody>
      </p:sp>
      <p:grpSp>
        <p:nvGrpSpPr>
          <p:cNvPr id="4" name="Group 3"/>
          <p:cNvGrpSpPr/>
          <p:nvPr/>
        </p:nvGrpSpPr>
        <p:grpSpPr bwMode="auto">
          <a:xfrm>
            <a:off x="7536160" y="4177683"/>
            <a:ext cx="4298801" cy="1960727"/>
            <a:chOff x="556879" y="2688105"/>
            <a:chExt cx="5367143" cy="2839802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901279" y="4627375"/>
              <a:ext cx="3746066" cy="758726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901279" y="2688105"/>
              <a:ext cx="3746066" cy="578647"/>
            </a:xfrm>
            <a:prstGeom prst="rect">
              <a:avLst/>
            </a:prstGeom>
          </p:spPr>
        </p:pic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901279" y="3645092"/>
              <a:ext cx="3746066" cy="730862"/>
            </a:xfrm>
            <a:prstGeom prst="rect">
              <a:avLst/>
            </a:prstGeom>
          </p:spPr>
        </p:pic>
        <p:sp>
          <p:nvSpPr>
            <p:cNvPr id="3" name="Textfeld 2"/>
            <p:cNvSpPr txBox="1"/>
            <p:nvPr/>
          </p:nvSpPr>
          <p:spPr bwMode="auto">
            <a:xfrm>
              <a:off x="2514113" y="5250908"/>
              <a:ext cx="5203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Aft>
                  <a:spcPts val="1200"/>
                </a:spcAft>
                <a:defRPr/>
              </a:pPr>
              <a:r>
                <a:rPr lang="de-DE" sz="1200">
                  <a:latin typeface="Arial"/>
                  <a:cs typeface="Arial"/>
                </a:rPr>
                <a:t>Time</a:t>
              </a:r>
              <a:endParaRPr/>
            </a:p>
          </p:txBody>
        </p:sp>
        <p:sp>
          <p:nvSpPr>
            <p:cNvPr id="15" name="Textfeld 14"/>
            <p:cNvSpPr txBox="1"/>
            <p:nvPr/>
          </p:nvSpPr>
          <p:spPr bwMode="auto">
            <a:xfrm>
              <a:off x="556879" y="3567515"/>
              <a:ext cx="369332" cy="773610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pPr algn="ctr">
                <a:spcAft>
                  <a:spcPts val="1200"/>
                </a:spcAft>
                <a:defRPr/>
              </a:pPr>
              <a:r>
                <a:rPr lang="de-DE" sz="1200">
                  <a:latin typeface="Arial"/>
                  <a:cs typeface="Arial"/>
                </a:rPr>
                <a:t>Amplitude</a:t>
              </a:r>
              <a:endParaRPr/>
            </a:p>
          </p:txBody>
        </p:sp>
        <p:sp>
          <p:nvSpPr>
            <p:cNvPr id="16" name="Textfeld 15"/>
            <p:cNvSpPr txBox="1"/>
            <p:nvPr/>
          </p:nvSpPr>
          <p:spPr bwMode="auto">
            <a:xfrm>
              <a:off x="4858885" y="2723179"/>
              <a:ext cx="913031" cy="668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1200" b="1" dirty="0">
                  <a:latin typeface="Arial"/>
                  <a:cs typeface="Arial"/>
                </a:rPr>
                <a:t>Speech</a:t>
              </a:r>
              <a:endParaRPr dirty="0"/>
            </a:p>
            <a:p>
              <a:pPr algn="ctr">
                <a:defRPr/>
              </a:pPr>
              <a:r>
                <a:rPr lang="de-DE" sz="1200" b="1" dirty="0" err="1">
                  <a:latin typeface="Arial"/>
                  <a:cs typeface="Arial"/>
                </a:rPr>
                <a:t>signal</a:t>
              </a:r>
              <a:endParaRPr lang="de-DE" sz="1200" b="1" dirty="0">
                <a:latin typeface="Arial"/>
                <a:cs typeface="Arial"/>
              </a:endParaRPr>
            </a:p>
          </p:txBody>
        </p:sp>
        <p:sp>
          <p:nvSpPr>
            <p:cNvPr id="17" name="Textfeld 16"/>
            <p:cNvSpPr txBox="1"/>
            <p:nvPr/>
          </p:nvSpPr>
          <p:spPr bwMode="auto">
            <a:xfrm>
              <a:off x="4706780" y="3620116"/>
              <a:ext cx="1217242" cy="936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de-DE" sz="1200" b="1" dirty="0">
                  <a:latin typeface="Arial"/>
                  <a:cs typeface="Arial"/>
                </a:rPr>
                <a:t>Intonation </a:t>
              </a:r>
              <a:endParaRPr dirty="0"/>
            </a:p>
            <a:p>
              <a:pPr algn="ctr">
                <a:defRPr/>
              </a:pPr>
              <a:r>
                <a:rPr lang="de-DE" sz="1200" b="1" dirty="0">
                  <a:latin typeface="Arial"/>
                  <a:cs typeface="Arial"/>
                </a:rPr>
                <a:t>(</a:t>
              </a:r>
              <a:r>
                <a:rPr lang="de-DE" sz="1200" b="1" dirty="0" err="1">
                  <a:latin typeface="Arial"/>
                  <a:cs typeface="Arial"/>
                </a:rPr>
                <a:t>pitch</a:t>
              </a:r>
              <a:r>
                <a:rPr lang="de-DE" sz="1200" b="1" dirty="0">
                  <a:latin typeface="Arial"/>
                  <a:cs typeface="Arial"/>
                </a:rPr>
                <a:t>)</a:t>
              </a:r>
              <a:endParaRPr dirty="0"/>
            </a:p>
            <a:p>
              <a:pPr algn="ctr">
                <a:defRPr/>
              </a:pPr>
              <a:r>
                <a:rPr lang="de-DE" sz="1200" b="1" dirty="0" err="1">
                  <a:latin typeface="Arial"/>
                  <a:cs typeface="Arial"/>
                </a:rPr>
                <a:t>contour</a:t>
              </a:r>
              <a:endParaRPr lang="de-DE" sz="1200" b="1" dirty="0">
                <a:latin typeface="Arial"/>
                <a:cs typeface="Arial"/>
              </a:endParaRPr>
            </a:p>
          </p:txBody>
        </p:sp>
        <p:sp>
          <p:nvSpPr>
            <p:cNvPr id="18" name="Textfeld 17"/>
            <p:cNvSpPr txBox="1"/>
            <p:nvPr/>
          </p:nvSpPr>
          <p:spPr bwMode="auto">
            <a:xfrm>
              <a:off x="5000250" y="4718929"/>
              <a:ext cx="6303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de-DE" sz="1200" b="1" dirty="0">
                  <a:latin typeface="Arial"/>
                  <a:cs typeface="Arial"/>
                </a:rPr>
                <a:t>Brain</a:t>
              </a:r>
              <a:endParaRPr dirty="0"/>
            </a:p>
            <a:p>
              <a:pPr algn="ctr">
                <a:defRPr/>
              </a:pPr>
              <a:r>
                <a:rPr lang="de-DE" sz="1200" b="1" dirty="0" err="1">
                  <a:latin typeface="Arial"/>
                  <a:cs typeface="Arial"/>
                </a:rPr>
                <a:t>signal</a:t>
              </a:r>
              <a:endParaRPr lang="de-DE" sz="1200" b="1" dirty="0">
                <a:latin typeface="Arial"/>
                <a:cs typeface="Arial"/>
              </a:endParaRPr>
            </a:p>
          </p:txBody>
        </p:sp>
      </p:grpSp>
      <p:grpSp>
        <p:nvGrpSpPr>
          <p:cNvPr id="5" name="Group 4"/>
          <p:cNvGrpSpPr/>
          <p:nvPr/>
        </p:nvGrpSpPr>
        <p:grpSpPr bwMode="auto">
          <a:xfrm>
            <a:off x="7861091" y="1127076"/>
            <a:ext cx="3648939" cy="2474787"/>
            <a:chOff x="6788258" y="3031029"/>
            <a:chExt cx="4711484" cy="2709860"/>
          </a:xfrm>
        </p:grpSpPr>
        <p:pic>
          <p:nvPicPr>
            <p:cNvPr id="19" name="Grafik 18"/>
            <p:cNvPicPr/>
            <p:nvPr/>
          </p:nvPicPr>
          <p:blipFill>
            <a:blip r:embed="rId5"/>
            <a:srcRect l="12545" r="9087"/>
            <a:stretch/>
          </p:blipFill>
          <p:spPr bwMode="auto">
            <a:xfrm>
              <a:off x="6788258" y="3149907"/>
              <a:ext cx="4711484" cy="2337570"/>
            </a:xfrm>
            <a:prstGeom prst="rect">
              <a:avLst/>
            </a:prstGeom>
          </p:spPr>
        </p:pic>
        <p:sp>
          <p:nvSpPr>
            <p:cNvPr id="23" name="Textfeld 22"/>
            <p:cNvSpPr txBox="1"/>
            <p:nvPr/>
          </p:nvSpPr>
          <p:spPr bwMode="auto">
            <a:xfrm>
              <a:off x="7037633" y="5279224"/>
              <a:ext cx="8481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de-DE" sz="1200" b="1" dirty="0" err="1">
                  <a:solidFill>
                    <a:srgbClr val="0432FF"/>
                  </a:solidFill>
                  <a:latin typeface="Arial"/>
                  <a:cs typeface="Arial"/>
                </a:rPr>
                <a:t>Acoustic</a:t>
              </a:r>
              <a:endParaRPr lang="de-DE" sz="1200" b="1" dirty="0">
                <a:solidFill>
                  <a:srgbClr val="0432FF"/>
                </a:solidFill>
                <a:latin typeface="Arial"/>
                <a:cs typeface="Arial"/>
              </a:endParaRPr>
            </a:p>
            <a:p>
              <a:pPr algn="ctr">
                <a:defRPr/>
              </a:pPr>
              <a:r>
                <a:rPr lang="de-DE" sz="1200" b="1" dirty="0">
                  <a:solidFill>
                    <a:srgbClr val="0432FF"/>
                  </a:solidFill>
                  <a:latin typeface="Arial"/>
                  <a:cs typeface="Arial"/>
                </a:rPr>
                <a:t> </a:t>
              </a:r>
              <a:r>
                <a:rPr lang="de-DE" sz="1200" b="1" dirty="0" err="1">
                  <a:solidFill>
                    <a:srgbClr val="0432FF"/>
                  </a:solidFill>
                  <a:latin typeface="Arial"/>
                  <a:cs typeface="Arial"/>
                </a:rPr>
                <a:t>stimuli</a:t>
              </a:r>
              <a:endParaRPr lang="de-DE" sz="1200" b="1" dirty="0">
                <a:solidFill>
                  <a:srgbClr val="0432FF"/>
                </a:solidFill>
                <a:latin typeface="Arial"/>
                <a:cs typeface="Arial"/>
              </a:endParaRPr>
            </a:p>
          </p:txBody>
        </p:sp>
        <p:sp>
          <p:nvSpPr>
            <p:cNvPr id="24" name="Textfeld 23"/>
            <p:cNvSpPr txBox="1"/>
            <p:nvPr/>
          </p:nvSpPr>
          <p:spPr bwMode="auto">
            <a:xfrm>
              <a:off x="8120942" y="5279224"/>
              <a:ext cx="8481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de-DE" sz="1200" b="1">
                  <a:solidFill>
                    <a:srgbClr val="0432FF"/>
                  </a:solidFill>
                  <a:latin typeface="Arial"/>
                  <a:cs typeface="Arial"/>
                </a:rPr>
                <a:t>Acoustic</a:t>
              </a:r>
            </a:p>
            <a:p>
              <a:pPr algn="ctr">
                <a:defRPr/>
              </a:pPr>
              <a:r>
                <a:rPr lang="de-DE" sz="1200" b="1">
                  <a:solidFill>
                    <a:srgbClr val="0432FF"/>
                  </a:solidFill>
                  <a:latin typeface="Arial"/>
                  <a:cs typeface="Arial"/>
                </a:rPr>
                <a:t> stimuli</a:t>
              </a:r>
            </a:p>
          </p:txBody>
        </p:sp>
        <p:sp>
          <p:nvSpPr>
            <p:cNvPr id="25" name="Textfeld 24"/>
            <p:cNvSpPr txBox="1"/>
            <p:nvPr/>
          </p:nvSpPr>
          <p:spPr bwMode="auto">
            <a:xfrm>
              <a:off x="9225897" y="5279224"/>
              <a:ext cx="8481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de-DE" sz="1200" b="1">
                  <a:solidFill>
                    <a:srgbClr val="0432FF"/>
                  </a:solidFill>
                  <a:latin typeface="Arial"/>
                  <a:cs typeface="Arial"/>
                </a:rPr>
                <a:t>Acoustic</a:t>
              </a:r>
            </a:p>
            <a:p>
              <a:pPr algn="ctr">
                <a:defRPr/>
              </a:pPr>
              <a:r>
                <a:rPr lang="de-DE" sz="1200" b="1">
                  <a:solidFill>
                    <a:srgbClr val="0432FF"/>
                  </a:solidFill>
                  <a:latin typeface="Arial"/>
                  <a:cs typeface="Arial"/>
                </a:rPr>
                <a:t> stimuli</a:t>
              </a:r>
            </a:p>
          </p:txBody>
        </p:sp>
        <p:sp>
          <p:nvSpPr>
            <p:cNvPr id="26" name="Textfeld 25"/>
            <p:cNvSpPr txBox="1"/>
            <p:nvPr/>
          </p:nvSpPr>
          <p:spPr bwMode="auto">
            <a:xfrm>
              <a:off x="10297814" y="5279224"/>
              <a:ext cx="10600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Aft>
                  <a:spcPts val="1200"/>
                </a:spcAft>
                <a:defRPr/>
              </a:pPr>
              <a:r>
                <a:rPr lang="de-DE" sz="1200" b="1" dirty="0" err="1">
                  <a:solidFill>
                    <a:srgbClr val="FF0000"/>
                  </a:solidFill>
                  <a:latin typeface="Arial"/>
                  <a:cs typeface="Arial"/>
                </a:rPr>
                <a:t>Persisting</a:t>
              </a:r>
              <a:br>
                <a:rPr lang="de-DE" sz="1200" b="1" dirty="0">
                  <a:solidFill>
                    <a:srgbClr val="FF0000"/>
                  </a:solidFill>
                  <a:latin typeface="Arial"/>
                  <a:cs typeface="Arial"/>
                </a:rPr>
              </a:br>
              <a:r>
                <a:rPr lang="de-DE" sz="1200" b="1" dirty="0" err="1">
                  <a:solidFill>
                    <a:srgbClr val="FF0000"/>
                  </a:solidFill>
                  <a:latin typeface="Arial"/>
                  <a:cs typeface="Arial"/>
                </a:rPr>
                <a:t>oscillation</a:t>
              </a:r>
              <a:r>
                <a:rPr lang="de-DE" sz="1200" b="1" dirty="0">
                  <a:solidFill>
                    <a:srgbClr val="FF0000"/>
                  </a:solidFill>
                  <a:latin typeface="Arial"/>
                  <a:cs typeface="Arial"/>
                </a:rPr>
                <a:t>?</a:t>
              </a:r>
              <a:endParaRPr dirty="0"/>
            </a:p>
          </p:txBody>
        </p:sp>
        <p:sp>
          <p:nvSpPr>
            <p:cNvPr id="27" name="Textfeld 26"/>
            <p:cNvSpPr txBox="1"/>
            <p:nvPr/>
          </p:nvSpPr>
          <p:spPr bwMode="auto">
            <a:xfrm>
              <a:off x="9426128" y="3031029"/>
              <a:ext cx="16681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Aft>
                  <a:spcPts val="1200"/>
                </a:spcAft>
                <a:defRPr/>
              </a:pPr>
              <a:r>
                <a:rPr lang="de-DE" sz="1200" b="1" dirty="0">
                  <a:latin typeface="Arial"/>
                  <a:cs typeface="Arial"/>
                </a:rPr>
                <a:t>ACOUSTIC OFFSET</a:t>
              </a:r>
              <a:endParaRPr dirty="0"/>
            </a:p>
          </p:txBody>
        </p:sp>
      </p:grpSp>
      <p:sp>
        <p:nvSpPr>
          <p:cNvPr id="28" name="object 14"/>
          <p:cNvSpPr txBox="1"/>
          <p:nvPr/>
        </p:nvSpPr>
        <p:spPr bwMode="auto">
          <a:xfrm>
            <a:off x="711707" y="996552"/>
            <a:ext cx="6374010" cy="49609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8450" marR="31111" indent="-285750">
              <a:lnSpc>
                <a:spcPts val="2155"/>
              </a:lnSpc>
              <a:spcBef>
                <a:spcPts val="107"/>
              </a:spcBef>
              <a:buClr>
                <a:schemeClr val="tx1"/>
              </a:buClr>
              <a:buFont typeface="Arial"/>
              <a:buChar char="•"/>
              <a:defRPr/>
            </a:pPr>
            <a:endParaRPr lang="de-DE" spc="-4" dirty="0">
              <a:cs typeface="Times New Roman"/>
            </a:endParaRPr>
          </a:p>
          <a:p>
            <a:pPr marL="268288" marR="31074" indent="-268288" algn="just" defTabSz="913303" eaLnBrk="1" fontAlgn="auto" hangingPunct="1">
              <a:spcBef>
                <a:spcPts val="107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pc="5" noProof="1">
                <a:solidFill>
                  <a:prstClr val="black"/>
                </a:solidFill>
                <a:cs typeface="Times New Roman"/>
              </a:rPr>
              <a:t>Oscillations can </a:t>
            </a:r>
            <a:r>
              <a:rPr lang="en-US" b="1" spc="5" noProof="1">
                <a:solidFill>
                  <a:prstClr val="black"/>
                </a:solidFill>
                <a:cs typeface="Times New Roman"/>
              </a:rPr>
              <a:t>inherit</a:t>
            </a:r>
            <a:r>
              <a:rPr lang="en-US" spc="5" noProof="1">
                <a:solidFill>
                  <a:prstClr val="black"/>
                </a:solidFill>
                <a:cs typeface="Times New Roman"/>
              </a:rPr>
              <a:t> a stimulation frequency to persist </a:t>
            </a:r>
            <a:r>
              <a:rPr lang="en-US" b="1" spc="5" noProof="1">
                <a:solidFill>
                  <a:prstClr val="black"/>
                </a:solidFill>
                <a:cs typeface="Times New Roman"/>
              </a:rPr>
              <a:t>after</a:t>
            </a:r>
            <a:r>
              <a:rPr lang="en-US" spc="5" noProof="1">
                <a:solidFill>
                  <a:prstClr val="black"/>
                </a:solidFill>
                <a:cs typeface="Times New Roman"/>
              </a:rPr>
              <a:t> stimulus offset</a:t>
            </a:r>
          </a:p>
          <a:p>
            <a:pPr marL="268288" marR="31111" indent="-268288" algn="just">
              <a:lnSpc>
                <a:spcPts val="2155"/>
              </a:lnSpc>
              <a:spcBef>
                <a:spcPts val="107"/>
              </a:spcBef>
              <a:buClr>
                <a:schemeClr val="accent1"/>
              </a:buClr>
              <a:defRPr/>
            </a:pPr>
            <a:endParaRPr lang="en-US" b="1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268288" lvl="0" indent="-268288">
              <a:spcBef>
                <a:spcPts val="107"/>
              </a:spcBef>
              <a:buFont typeface="Arial" panose="020B0604020202020204" pitchFamily="34" charset="0"/>
              <a:buChar char="•"/>
            </a:pPr>
            <a:r>
              <a:rPr lang="en-US" b="1" spc="-4" noProof="1">
                <a:solidFill>
                  <a:prstClr val="black"/>
                </a:solidFill>
                <a:cs typeface="Times New Roman"/>
              </a:rPr>
              <a:t>E</a:t>
            </a:r>
            <a:r>
              <a:rPr lang="en-US" b="1" spc="4" noProof="1">
                <a:solidFill>
                  <a:prstClr val="black"/>
                </a:solidFill>
                <a:cs typeface="Times New Roman"/>
              </a:rPr>
              <a:t>n</a:t>
            </a:r>
            <a:r>
              <a:rPr lang="en-US" b="1" noProof="1">
                <a:solidFill>
                  <a:prstClr val="black"/>
                </a:solidFill>
                <a:cs typeface="Times New Roman"/>
              </a:rPr>
              <a:t>tr</a:t>
            </a:r>
            <a:r>
              <a:rPr lang="en-US" b="1" spc="-4" noProof="1">
                <a:solidFill>
                  <a:prstClr val="black"/>
                </a:solidFill>
                <a:cs typeface="Times New Roman"/>
              </a:rPr>
              <a:t>ai</a:t>
            </a:r>
            <a:r>
              <a:rPr lang="en-US" b="1" spc="4" noProof="1">
                <a:solidFill>
                  <a:prstClr val="black"/>
                </a:solidFill>
                <a:cs typeface="Times New Roman"/>
              </a:rPr>
              <a:t>n</a:t>
            </a:r>
            <a:r>
              <a:rPr lang="en-US" b="1" spc="-4" noProof="1">
                <a:solidFill>
                  <a:prstClr val="black"/>
                </a:solidFill>
                <a:cs typeface="Times New Roman"/>
              </a:rPr>
              <a:t>i</a:t>
            </a:r>
            <a:r>
              <a:rPr lang="en-US" b="1" spc="4" noProof="1">
                <a:solidFill>
                  <a:prstClr val="black"/>
                </a:solidFill>
                <a:cs typeface="Times New Roman"/>
              </a:rPr>
              <a:t>n</a:t>
            </a:r>
            <a:r>
              <a:rPr lang="en-US" b="1" noProof="1">
                <a:solidFill>
                  <a:prstClr val="black"/>
                </a:solidFill>
                <a:cs typeface="Times New Roman"/>
              </a:rPr>
              <a:t>g </a:t>
            </a:r>
            <a:r>
              <a:rPr lang="en-US" b="1" spc="80" noProof="1">
                <a:solidFill>
                  <a:prstClr val="black"/>
                </a:solidFill>
                <a:cs typeface="Times New Roman"/>
              </a:rPr>
              <a:t> 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a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n</a:t>
            </a:r>
            <a:r>
              <a:rPr lang="en-US" spc="381" noProof="1">
                <a:solidFill>
                  <a:prstClr val="black"/>
                </a:solidFill>
                <a:cs typeface="Times New Roman"/>
              </a:rPr>
              <a:t> 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o</a:t>
            </a:r>
            <a:r>
              <a:rPr lang="en-US" spc="9" noProof="1">
                <a:solidFill>
                  <a:prstClr val="black"/>
                </a:solidFill>
                <a:cs typeface="Times New Roman"/>
              </a:rPr>
              <a:t>sc</a:t>
            </a:r>
            <a:r>
              <a:rPr lang="en-US" spc="-4" noProof="1">
                <a:solidFill>
                  <a:prstClr val="black"/>
                </a:solidFill>
                <a:cs typeface="Times New Roman"/>
              </a:rPr>
              <a:t>il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la</a:t>
            </a:r>
            <a:r>
              <a:rPr lang="en-US" spc="-4" noProof="1">
                <a:solidFill>
                  <a:prstClr val="black"/>
                </a:solidFill>
                <a:cs typeface="Times New Roman"/>
              </a:rPr>
              <a:t>ti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o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n -</a:t>
            </a:r>
            <a:r>
              <a:rPr lang="en-US" spc="75" noProof="1">
                <a:solidFill>
                  <a:prstClr val="black"/>
                </a:solidFill>
                <a:cs typeface="Times New Roman"/>
              </a:rPr>
              <a:t> 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s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e</a:t>
            </a:r>
            <a:r>
              <a:rPr lang="en-US" spc="-4" noProof="1">
                <a:solidFill>
                  <a:prstClr val="black"/>
                </a:solidFill>
                <a:cs typeface="Times New Roman"/>
              </a:rPr>
              <a:t>t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t</a:t>
            </a:r>
            <a:r>
              <a:rPr lang="en-US" spc="-4" noProof="1">
                <a:solidFill>
                  <a:prstClr val="black"/>
                </a:solidFill>
                <a:cs typeface="Times New Roman"/>
              </a:rPr>
              <a:t>i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n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g</a:t>
            </a:r>
            <a:r>
              <a:rPr lang="en-US" spc="50" noProof="1">
                <a:solidFill>
                  <a:prstClr val="black"/>
                </a:solidFill>
                <a:cs typeface="Times New Roman"/>
              </a:rPr>
              <a:t> 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i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t</a:t>
            </a:r>
            <a:r>
              <a:rPr lang="en-US" spc="95" noProof="1">
                <a:solidFill>
                  <a:prstClr val="black"/>
                </a:solidFill>
                <a:cs typeface="Times New Roman"/>
              </a:rPr>
              <a:t> </a:t>
            </a:r>
            <a:r>
              <a:rPr lang="en-US" spc="-4" noProof="1">
                <a:solidFill>
                  <a:prstClr val="black"/>
                </a:solidFill>
                <a:cs typeface="Times New Roman"/>
              </a:rPr>
              <a:t>t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o</a:t>
            </a:r>
            <a:r>
              <a:rPr lang="en-US" spc="164" noProof="1">
                <a:solidFill>
                  <a:prstClr val="black"/>
                </a:solidFill>
                <a:cs typeface="Times New Roman"/>
              </a:rPr>
              <a:t> 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a</a:t>
            </a:r>
            <a:r>
              <a:rPr lang="en-US" spc="276" noProof="1">
                <a:solidFill>
                  <a:prstClr val="black"/>
                </a:solidFill>
                <a:cs typeface="Times New Roman"/>
              </a:rPr>
              <a:t> 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p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art</a:t>
            </a:r>
            <a:r>
              <a:rPr lang="en-US" spc="-4" noProof="1">
                <a:solidFill>
                  <a:prstClr val="black"/>
                </a:solidFill>
                <a:cs typeface="Times New Roman"/>
              </a:rPr>
              <a:t>i</a:t>
            </a:r>
            <a:r>
              <a:rPr lang="en-US" spc="9" noProof="1">
                <a:solidFill>
                  <a:prstClr val="black"/>
                </a:solidFill>
                <a:cs typeface="Times New Roman"/>
              </a:rPr>
              <a:t>c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u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l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ar </a:t>
            </a:r>
            <a:r>
              <a:rPr lang="en-US" spc="-4" noProof="1">
                <a:solidFill>
                  <a:prstClr val="black"/>
                </a:solidFill>
                <a:cs typeface="Times New Roman"/>
              </a:rPr>
              <a:t>f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r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e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q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ue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n</a:t>
            </a:r>
            <a:r>
              <a:rPr lang="en-US" spc="9" noProof="1">
                <a:solidFill>
                  <a:prstClr val="black"/>
                </a:solidFill>
                <a:cs typeface="Times New Roman"/>
              </a:rPr>
              <a:t>cy</a:t>
            </a:r>
            <a:r>
              <a:rPr lang="en-US" spc="-4" noProof="1">
                <a:solidFill>
                  <a:prstClr val="black"/>
                </a:solidFill>
                <a:cs typeface="Times New Roman"/>
              </a:rPr>
              <a:t>/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p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h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a</a:t>
            </a:r>
            <a:r>
              <a:rPr lang="en-US" spc="9" noProof="1">
                <a:solidFill>
                  <a:prstClr val="black"/>
                </a:solidFill>
                <a:cs typeface="Times New Roman"/>
              </a:rPr>
              <a:t>s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e</a:t>
            </a:r>
            <a:r>
              <a:rPr lang="en-US" spc="50" noProof="1">
                <a:solidFill>
                  <a:prstClr val="black"/>
                </a:solidFill>
                <a:cs typeface="Times New Roman"/>
              </a:rPr>
              <a:t> 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b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y</a:t>
            </a:r>
            <a:r>
              <a:rPr lang="en-US" spc="169" noProof="1">
                <a:solidFill>
                  <a:prstClr val="black"/>
                </a:solidFill>
                <a:cs typeface="Times New Roman"/>
              </a:rPr>
              <a:t> 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p</a:t>
            </a:r>
            <a:r>
              <a:rPr lang="en-US" spc="9" noProof="1">
                <a:solidFill>
                  <a:prstClr val="black"/>
                </a:solidFill>
                <a:cs typeface="Times New Roman"/>
              </a:rPr>
              <a:t>r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e</a:t>
            </a:r>
            <a:r>
              <a:rPr lang="en-US" spc="9" noProof="1">
                <a:solidFill>
                  <a:prstClr val="black"/>
                </a:solidFill>
                <a:cs typeface="Times New Roman"/>
              </a:rPr>
              <a:t>c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e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d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i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ng</a:t>
            </a:r>
            <a:r>
              <a:rPr lang="en-US" spc="54" noProof="1">
                <a:solidFill>
                  <a:prstClr val="black"/>
                </a:solidFill>
                <a:cs typeface="Times New Roman"/>
              </a:rPr>
              <a:t> 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r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e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p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ea</a:t>
            </a:r>
            <a:r>
              <a:rPr lang="en-US" spc="-4" noProof="1">
                <a:solidFill>
                  <a:prstClr val="black"/>
                </a:solidFill>
                <a:cs typeface="Times New Roman"/>
              </a:rPr>
              <a:t>ti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n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g </a:t>
            </a:r>
            <a:r>
              <a:rPr lang="en-US" spc="9" noProof="1">
                <a:solidFill>
                  <a:prstClr val="black"/>
                </a:solidFill>
                <a:cs typeface="Times New Roman"/>
              </a:rPr>
              <a:t>s</a:t>
            </a:r>
            <a:r>
              <a:rPr lang="en-US" spc="-4" noProof="1">
                <a:solidFill>
                  <a:prstClr val="black"/>
                </a:solidFill>
                <a:cs typeface="Times New Roman"/>
              </a:rPr>
              <a:t>ti</a:t>
            </a:r>
            <a:r>
              <a:rPr lang="en-US" noProof="1">
                <a:solidFill>
                  <a:prstClr val="black"/>
                </a:solidFill>
                <a:cs typeface="Times New Roman"/>
              </a:rPr>
              <a:t>m</a:t>
            </a:r>
            <a:r>
              <a:rPr lang="en-US" spc="4" noProof="1">
                <a:solidFill>
                  <a:prstClr val="black"/>
                </a:solidFill>
                <a:cs typeface="Times New Roman"/>
              </a:rPr>
              <a:t>u</a:t>
            </a:r>
            <a:r>
              <a:rPr lang="en-US" spc="-4" noProof="1">
                <a:solidFill>
                  <a:prstClr val="black"/>
                </a:solidFill>
                <a:cs typeface="Times New Roman"/>
              </a:rPr>
              <a:t>li</a:t>
            </a:r>
          </a:p>
          <a:p>
            <a:pPr marL="268288" lvl="0" indent="-268288">
              <a:spcBef>
                <a:spcPts val="107"/>
              </a:spcBef>
              <a:buFont typeface="Arial" panose="020B0604020202020204" pitchFamily="34" charset="0"/>
              <a:buChar char="•"/>
            </a:pPr>
            <a:endParaRPr lang="en-US" noProof="1">
              <a:solidFill>
                <a:prstClr val="black"/>
              </a:solidFill>
              <a:cs typeface="Times New Roman"/>
            </a:endParaRPr>
          </a:p>
          <a:p>
            <a:pPr marL="298450" marR="31111" indent="-285750">
              <a:lnSpc>
                <a:spcPts val="2155"/>
              </a:lnSpc>
              <a:spcBef>
                <a:spcPts val="107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de-DE" spc="-4" dirty="0">
                <a:cs typeface="Times New Roman"/>
              </a:rPr>
              <a:t>Delta-band </a:t>
            </a:r>
            <a:r>
              <a:rPr lang="de-DE" spc="-4" dirty="0" err="1">
                <a:cs typeface="Times New Roman"/>
              </a:rPr>
              <a:t>oscillations</a:t>
            </a:r>
            <a:r>
              <a:rPr lang="de-DE" spc="-4" dirty="0">
                <a:cs typeface="Times New Roman"/>
              </a:rPr>
              <a:t> (i.e., &lt; 4 Hz)</a:t>
            </a:r>
            <a:br>
              <a:rPr lang="de-DE" spc="-4" dirty="0">
                <a:cs typeface="Times New Roman"/>
              </a:rPr>
            </a:br>
            <a:r>
              <a:rPr lang="de-DE" i="1" spc="-4" dirty="0">
                <a:cs typeface="Times New Roman"/>
              </a:rPr>
              <a:t>track</a:t>
            </a:r>
            <a:r>
              <a:rPr lang="de-DE" spc="-4" dirty="0">
                <a:cs typeface="Times New Roman"/>
              </a:rPr>
              <a:t> </a:t>
            </a:r>
            <a:r>
              <a:rPr lang="de-DE" spc="-4" dirty="0" err="1">
                <a:cs typeface="Times New Roman"/>
              </a:rPr>
              <a:t>prosodic</a:t>
            </a:r>
            <a:r>
              <a:rPr lang="de-DE" spc="-4" dirty="0">
                <a:cs typeface="Times New Roman"/>
              </a:rPr>
              <a:t> </a:t>
            </a:r>
            <a:r>
              <a:rPr lang="de-DE" spc="-4" dirty="0" err="1">
                <a:cs typeface="Times New Roman"/>
              </a:rPr>
              <a:t>contours</a:t>
            </a:r>
            <a:r>
              <a:rPr lang="de-DE" spc="-4" dirty="0">
                <a:cs typeface="Times New Roman"/>
              </a:rPr>
              <a:t> in </a:t>
            </a:r>
            <a:r>
              <a:rPr lang="de-DE" spc="-4" dirty="0" err="1">
                <a:cs typeface="Times New Roman"/>
              </a:rPr>
              <a:t>speech</a:t>
            </a:r>
            <a:r>
              <a:rPr lang="de-DE" spc="-4" dirty="0">
                <a:cs typeface="Times New Roman"/>
              </a:rPr>
              <a:t> (Bourguignon et al., 2013, Meyer et al., 2018, etc.) </a:t>
            </a:r>
          </a:p>
          <a:p>
            <a:pPr marL="298450" marR="31111" indent="-285750">
              <a:lnSpc>
                <a:spcPts val="2155"/>
              </a:lnSpc>
              <a:spcBef>
                <a:spcPts val="107"/>
              </a:spcBef>
              <a:buClr>
                <a:schemeClr val="tx1"/>
              </a:buClr>
              <a:buFont typeface="Arial"/>
              <a:buChar char="•"/>
              <a:defRPr/>
            </a:pPr>
            <a:endParaRPr lang="de-DE" spc="-4" dirty="0">
              <a:cs typeface="Times New Roman"/>
            </a:endParaRPr>
          </a:p>
          <a:p>
            <a:pPr marL="366713" marR="31111" indent="-354013">
              <a:lnSpc>
                <a:spcPts val="2155"/>
              </a:lnSpc>
              <a:spcBef>
                <a:spcPts val="107"/>
              </a:spcBef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noProof="1">
                <a:cs typeface="Times New Roman"/>
                <a:sym typeface="Wingdings" panose="05000000000000000000" pitchFamily="2" charset="2"/>
              </a:rPr>
              <a:t>Delta oscillations could be involved in temporal predictions</a:t>
            </a:r>
            <a:endParaRPr lang="de-DE" spc="-4" dirty="0">
              <a:cs typeface="Times New Roman"/>
            </a:endParaRPr>
          </a:p>
          <a:p>
            <a:pPr>
              <a:lnSpc>
                <a:spcPts val="2155"/>
              </a:lnSpc>
              <a:spcBef>
                <a:spcPts val="107"/>
              </a:spcBef>
              <a:buClr>
                <a:schemeClr val="tx1"/>
              </a:buClr>
              <a:defRPr/>
            </a:pPr>
            <a:endParaRPr lang="en-US" b="1" spc="50" dirty="0">
              <a:solidFill>
                <a:prstClr val="black"/>
              </a:solidFill>
              <a:cs typeface="Times New Roman"/>
            </a:endParaRPr>
          </a:p>
          <a:p>
            <a:pPr marL="268288" lvl="0" indent="-268288" algn="just" rtl="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b="1" kern="1200" spc="-4" noProof="1">
                <a:solidFill>
                  <a:prstClr val="black"/>
                </a:solidFill>
                <a:ea typeface="ＭＳ Ｐゴシック"/>
                <a:cs typeface="Times New Roman"/>
              </a:rPr>
              <a:t>Is it possible to entrain the delta-rhythm with prosody and influence subsequent sentence </a:t>
            </a:r>
            <a:r>
              <a:rPr lang="en-US" b="1" kern="1200" spc="4" noProof="1">
                <a:solidFill>
                  <a:prstClr val="black"/>
                </a:solidFill>
                <a:ea typeface="ＭＳ Ｐゴシック"/>
                <a:cs typeface="Times New Roman"/>
              </a:rPr>
              <a:t>comprehension?</a:t>
            </a:r>
          </a:p>
          <a:p>
            <a:pPr marL="12700">
              <a:lnSpc>
                <a:spcPts val="2155"/>
              </a:lnSpc>
              <a:spcBef>
                <a:spcPts val="107"/>
              </a:spcBef>
              <a:defRPr/>
            </a:pPr>
            <a:endParaRPr lang="en-US" dirty="0">
              <a:solidFill>
                <a:prstClr val="black"/>
              </a:solidFill>
              <a:cs typeface="Times New Roman"/>
            </a:endParaRPr>
          </a:p>
          <a:p>
            <a:pPr marL="12700" marR="0" lvl="0" indent="0" algn="l" defTabSz="914400">
              <a:lnSpc>
                <a:spcPts val="2155"/>
              </a:lnSpc>
              <a:spcBef>
                <a:spcPts val="107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b="0" i="0" u="none" strike="noStrike" cap="none" spc="0" dirty="0">
              <a:ln>
                <a:noFill/>
              </a:ln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0" lvl="0" indent="0" algn="l" defTabSz="914400">
              <a:lnSpc>
                <a:spcPts val="2155"/>
              </a:lnSpc>
              <a:spcBef>
                <a:spcPts val="107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b="0" i="0" u="none" strike="noStrike" cap="none" spc="0" dirty="0">
              <a:ln>
                <a:noFill/>
              </a:ln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6677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607066" y="420518"/>
            <a:ext cx="4977869" cy="584775"/>
          </a:xfr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accent2"/>
                </a:solidFill>
              </a:rPr>
              <a:t>Experimental paradigm</a:t>
            </a:r>
            <a:endParaRPr lang="ru-RU" sz="3200" dirty="0">
              <a:solidFill>
                <a:schemeClr val="accent2"/>
              </a:solidFill>
            </a:endParaRPr>
          </a:p>
        </p:txBody>
      </p:sp>
      <p:sp>
        <p:nvSpPr>
          <p:cNvPr id="9" name="object 60"/>
          <p:cNvSpPr/>
          <p:nvPr/>
        </p:nvSpPr>
        <p:spPr bwMode="auto">
          <a:xfrm>
            <a:off x="12517940" y="4244839"/>
            <a:ext cx="0" cy="10716"/>
          </a:xfrm>
          <a:custGeom>
            <a:avLst/>
            <a:gdLst/>
            <a:ahLst/>
            <a:cxnLst/>
            <a:rect l="l" t="t" r="r" b="b"/>
            <a:pathLst>
              <a:path h="12700" extrusionOk="0">
                <a:moveTo>
                  <a:pt x="0" y="0"/>
                </a:moveTo>
                <a:lnTo>
                  <a:pt x="0" y="12700"/>
                </a:lnTo>
              </a:path>
            </a:pathLst>
          </a:custGeom>
          <a:ln w="12579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77157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sz="15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ＭＳ Ｐゴシック"/>
              <a:cs typeface="Arial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2BB73D2-E05C-544D-9704-3F0755BB6BDA}"/>
              </a:ext>
            </a:extLst>
          </p:cNvPr>
          <p:cNvSpPr txBox="1"/>
          <p:nvPr/>
        </p:nvSpPr>
        <p:spPr>
          <a:xfrm>
            <a:off x="5602288" y="3573040"/>
            <a:ext cx="3540592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endParaRPr lang="de-DE" sz="2200" dirty="0" err="1">
              <a:latin typeface="Verdana"/>
              <a:cs typeface="Verdana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7387AFA-2640-3B40-9B24-138709F63DFD}"/>
              </a:ext>
            </a:extLst>
          </p:cNvPr>
          <p:cNvSpPr txBox="1"/>
          <p:nvPr/>
        </p:nvSpPr>
        <p:spPr>
          <a:xfrm>
            <a:off x="5579744" y="4365128"/>
            <a:ext cx="3540592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endParaRPr lang="de-DE" sz="2200" dirty="0" err="1">
              <a:latin typeface="Verdana"/>
              <a:cs typeface="Verdana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045DA28-C10F-C249-A524-C3229852031A}"/>
              </a:ext>
            </a:extLst>
          </p:cNvPr>
          <p:cNvSpPr txBox="1"/>
          <p:nvPr/>
        </p:nvSpPr>
        <p:spPr>
          <a:xfrm>
            <a:off x="5565070" y="4817241"/>
            <a:ext cx="3540592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endParaRPr lang="de-DE" sz="2200" dirty="0" err="1">
              <a:latin typeface="Verdana"/>
              <a:cs typeface="Verdana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5937A16-BA6F-B242-9256-DD8242542DD8}"/>
              </a:ext>
            </a:extLst>
          </p:cNvPr>
          <p:cNvSpPr txBox="1"/>
          <p:nvPr/>
        </p:nvSpPr>
        <p:spPr>
          <a:xfrm>
            <a:off x="5579744" y="5631609"/>
            <a:ext cx="3540592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endParaRPr lang="de-DE" sz="2200" dirty="0" err="1">
              <a:latin typeface="Verdana"/>
              <a:cs typeface="Verdana"/>
            </a:endParaRPr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BDFC6FEA-8EC8-FE4A-8FD4-F56AD5ADB51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 bwMode="auto">
          <a:xfrm>
            <a:off x="158162" y="6207507"/>
            <a:ext cx="12033838" cy="290493"/>
          </a:xfrm>
        </p:spPr>
        <p:txBody>
          <a:bodyPr/>
          <a:lstStyle/>
          <a:p>
            <a:pPr marL="0" lvl="0" indent="0" algn="r">
              <a:buNone/>
              <a:defRPr/>
            </a:pPr>
            <a:r>
              <a:rPr lang="en-US" sz="1000" dirty="0">
                <a:solidFill>
                  <a:srgbClr val="EF8A10"/>
                </a:solidFill>
              </a:rPr>
              <a:t>Lamekina &amp; Meyer, </a:t>
            </a:r>
            <a:r>
              <a:rPr lang="de-DE" sz="1000" dirty="0">
                <a:solidFill>
                  <a:srgbClr val="EF8A10"/>
                </a:solidFill>
              </a:rPr>
              <a:t>2022</a:t>
            </a:r>
            <a:endParaRPr dirty="0"/>
          </a:p>
          <a:p>
            <a:pPr>
              <a:defRPr/>
            </a:pPr>
            <a:endParaRPr lang="de-DE" dirty="0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475918A4-1A2C-47AA-930B-5A4879F51AE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</a:blip>
          <a:srcRect l="47154" r="7451"/>
          <a:stretch/>
        </p:blipFill>
        <p:spPr>
          <a:xfrm>
            <a:off x="2135560" y="3911469"/>
            <a:ext cx="7206934" cy="2243544"/>
          </a:xfrm>
          <a:prstGeom prst="rect">
            <a:avLst/>
          </a:prstGeom>
        </p:spPr>
      </p:pic>
      <p:sp>
        <p:nvSpPr>
          <p:cNvPr id="50" name="Frame 49">
            <a:extLst>
              <a:ext uri="{FF2B5EF4-FFF2-40B4-BE49-F238E27FC236}">
                <a16:creationId xmlns:a16="http://schemas.microsoft.com/office/drawing/2014/main" id="{23A7A879-443E-4920-ABC6-56340B9E261C}"/>
              </a:ext>
            </a:extLst>
          </p:cNvPr>
          <p:cNvSpPr/>
          <p:nvPr/>
        </p:nvSpPr>
        <p:spPr bwMode="auto">
          <a:xfrm>
            <a:off x="8766167" y="5719436"/>
            <a:ext cx="513452" cy="135089"/>
          </a:xfrm>
          <a:prstGeom prst="frame">
            <a:avLst/>
          </a:prstGeom>
          <a:solidFill>
            <a:srgbClr val="FFFFFF"/>
          </a:solidFill>
          <a:ln w="25400" cap="flat" cmpd="sng" algn="ctr">
            <a:solidFill>
              <a:srgbClr val="E3000F">
                <a:lumMod val="60000"/>
                <a:lumOff val="40000"/>
              </a:srgbClr>
            </a:solidFill>
            <a:prstDash val="solid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43618" y="1127722"/>
            <a:ext cx="11817078" cy="2092216"/>
          </a:xfrm>
        </p:spPr>
        <p:txBody>
          <a:bodyPr>
            <a:noAutofit/>
          </a:bodyPr>
          <a:lstStyle/>
          <a:p>
            <a:pPr marL="273050" lvl="0" indent="-273050" defTabSz="91440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ea typeface="Calibri"/>
              </a:rPr>
              <a:t>Prosodic contour repeated 3 times to induce entrainment, followed by time-matched visual presentation of the sentence. </a:t>
            </a:r>
          </a:p>
          <a:p>
            <a:pPr lvl="0" defTabSz="914400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kern="1200" noProof="1">
              <a:solidFill>
                <a:srgbClr val="000000"/>
              </a:solidFill>
              <a:latin typeface="+mj-lt"/>
              <a:ea typeface="Calibri" panose="020F0502020204030204" pitchFamily="34" charset="0"/>
            </a:endParaRPr>
          </a:p>
          <a:p>
            <a:pPr marL="285407" indent="-285407" algn="just" defTabSz="914400" rtl="0" eaLnBrk="0" fontAlgn="base" hangingPunct="0"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kern="1200" noProof="1">
                <a:solidFill>
                  <a:srgbClr val="000000"/>
                </a:solidFill>
                <a:ea typeface="Calibri" panose="020F0502020204030204" pitchFamily="34" charset="0"/>
              </a:rPr>
              <a:t>Conditions for the prosodic contour:</a:t>
            </a:r>
          </a:p>
          <a:p>
            <a:pPr marL="285407" indent="-285407" algn="just" defTabSz="914400" rtl="0" eaLnBrk="0" fontAlgn="base" hangingPunct="0"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kern="1200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Conditions for the visual sentence:</a:t>
            </a:r>
            <a:r>
              <a:rPr lang="en-US" sz="2000" kern="1200" noProof="1">
                <a:solidFill>
                  <a:srgbClr val="000000"/>
                </a:solidFill>
                <a:latin typeface="+mj-lt"/>
                <a:ea typeface="Roboto" pitchFamily="2" charset="0"/>
                <a:cs typeface="Carlito" panose="020F0502020204030204" pitchFamily="34" charset="0"/>
              </a:rPr>
              <a:t> </a:t>
            </a:r>
          </a:p>
          <a:p>
            <a:pPr marL="285407" indent="-285407" algn="just" defTabSz="914400" rtl="0" eaLnBrk="0" fontAlgn="base" hangingPunct="0"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kern="1200" noProof="1">
                <a:solidFill>
                  <a:srgbClr val="000000"/>
                </a:solidFill>
                <a:latin typeface="+mj-lt"/>
                <a:ea typeface="Roboto" pitchFamily="2" charset="0"/>
                <a:cs typeface="Carlito" panose="020F0502020204030204" pitchFamily="34" charset="0"/>
              </a:rPr>
              <a:t>SLOW contour x SHORT sentence </a:t>
            </a:r>
            <a:r>
              <a:rPr lang="en-US" sz="2000" kern="1200" noProof="1">
                <a:solidFill>
                  <a:srgbClr val="000000"/>
                </a:solidFill>
                <a:latin typeface="+mj-lt"/>
                <a:ea typeface="Roboto" pitchFamily="2" charset="0"/>
                <a:cs typeface="Carlito" panose="020F0502020204030204" pitchFamily="34" charset="0"/>
                <a:sym typeface="Wingdings" pitchFamily="2" charset="2"/>
              </a:rPr>
              <a:t> omission effect.</a:t>
            </a:r>
          </a:p>
          <a:p>
            <a:pPr>
              <a:defRPr/>
            </a:pPr>
            <a:endParaRPr lang="en-US" sz="2000" dirty="0">
              <a:latin typeface="+mj-lt"/>
              <a:ea typeface="Calibri"/>
            </a:endParaRPr>
          </a:p>
          <a:p>
            <a:pPr>
              <a:defRPr/>
            </a:pPr>
            <a:endParaRPr lang="en-US" sz="2000" dirty="0">
              <a:latin typeface="+mj-lt"/>
              <a:ea typeface="Calibri"/>
            </a:endParaRPr>
          </a:p>
          <a:p>
            <a:pPr>
              <a:defRPr/>
            </a:pPr>
            <a:endParaRPr sz="2000" dirty="0">
              <a:latin typeface="+mj-lt"/>
            </a:endParaRPr>
          </a:p>
          <a:p>
            <a:pPr>
              <a:defRPr/>
            </a:pPr>
            <a:endParaRPr lang="en-US" sz="2000" dirty="0">
              <a:latin typeface="+mj-lt"/>
              <a:ea typeface="Calibri"/>
            </a:endParaRPr>
          </a:p>
          <a:p>
            <a:pPr>
              <a:defRPr/>
            </a:pPr>
            <a:endParaRPr lang="ru-RU" sz="2000" dirty="0">
              <a:latin typeface="+mj-lt"/>
            </a:endParaRPr>
          </a:p>
        </p:txBody>
      </p:sp>
      <p:pic>
        <p:nvPicPr>
          <p:cNvPr id="13" name="fast.wav">
            <a:hlinkClick r:id="" action="ppaction://media"/>
            <a:extLst>
              <a:ext uri="{FF2B5EF4-FFF2-40B4-BE49-F238E27FC236}">
                <a16:creationId xmlns:a16="http://schemas.microsoft.com/office/drawing/2014/main" id="{A3AF4417-3844-C947-8701-84D9931E8C0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/>
        </p:blipFill>
        <p:spPr bwMode="auto">
          <a:xfrm>
            <a:off x="1289947" y="4090267"/>
            <a:ext cx="623455" cy="623455"/>
          </a:xfrm>
          <a:prstGeom prst="rect">
            <a:avLst/>
          </a:prstGeom>
        </p:spPr>
      </p:pic>
      <p:pic>
        <p:nvPicPr>
          <p:cNvPr id="4" name="slow.wav">
            <a:hlinkClick r:id="" action="ppaction://media"/>
            <a:extLst>
              <a:ext uri="{FF2B5EF4-FFF2-40B4-BE49-F238E27FC236}">
                <a16:creationId xmlns:a16="http://schemas.microsoft.com/office/drawing/2014/main" id="{8F8FC1C4-F740-504B-BF10-B54C0D8C213B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96167" y="5275433"/>
            <a:ext cx="617235" cy="6172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DAC131B-7DB7-7242-9616-1DA0843518B5}"/>
              </a:ext>
            </a:extLst>
          </p:cNvPr>
          <p:cNvSpPr txBox="1"/>
          <p:nvPr/>
        </p:nvSpPr>
        <p:spPr bwMode="auto">
          <a:xfrm>
            <a:off x="2063552" y="3861048"/>
            <a:ext cx="3988904" cy="11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endParaRPr lang="de-DE" sz="2200" dirty="0" err="1">
              <a:latin typeface="Verdana"/>
              <a:cs typeface="Verdan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2C0BCD-2D4E-8F41-8D64-336CC084BB03}"/>
              </a:ext>
            </a:extLst>
          </p:cNvPr>
          <p:cNvSpPr txBox="1"/>
          <p:nvPr/>
        </p:nvSpPr>
        <p:spPr bwMode="auto">
          <a:xfrm>
            <a:off x="2073896" y="5075692"/>
            <a:ext cx="3988904" cy="115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endParaRPr lang="de-DE" sz="2200" dirty="0" err="1">
              <a:latin typeface="Verdana"/>
              <a:cs typeface="Verdana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A581B3-E3B3-554B-A7F0-372BE23D7563}"/>
              </a:ext>
            </a:extLst>
          </p:cNvPr>
          <p:cNvSpPr txBox="1"/>
          <p:nvPr/>
        </p:nvSpPr>
        <p:spPr bwMode="auto">
          <a:xfrm>
            <a:off x="5989202" y="3962743"/>
            <a:ext cx="3540592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endParaRPr lang="de-DE" sz="2200" dirty="0" err="1">
              <a:latin typeface="Verdana"/>
              <a:cs typeface="Verdana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E793C88-16A4-9C41-AA67-6DEB58D3060E}"/>
              </a:ext>
            </a:extLst>
          </p:cNvPr>
          <p:cNvSpPr txBox="1"/>
          <p:nvPr/>
        </p:nvSpPr>
        <p:spPr bwMode="auto">
          <a:xfrm>
            <a:off x="5966658" y="4754831"/>
            <a:ext cx="3540592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endParaRPr lang="de-DE" sz="2200" dirty="0" err="1">
              <a:latin typeface="Verdana"/>
              <a:cs typeface="Verdan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89790F1-E92B-DC40-BEF2-B8AA212A2C14}"/>
              </a:ext>
            </a:extLst>
          </p:cNvPr>
          <p:cNvSpPr txBox="1"/>
          <p:nvPr/>
        </p:nvSpPr>
        <p:spPr bwMode="auto">
          <a:xfrm>
            <a:off x="5951984" y="5157192"/>
            <a:ext cx="3540592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endParaRPr lang="de-DE" sz="2200" dirty="0" err="1">
              <a:latin typeface="Verdana"/>
              <a:cs typeface="Verdana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BA615F-5197-024A-88DB-7DB093141908}"/>
              </a:ext>
            </a:extLst>
          </p:cNvPr>
          <p:cNvSpPr txBox="1"/>
          <p:nvPr/>
        </p:nvSpPr>
        <p:spPr bwMode="auto">
          <a:xfrm>
            <a:off x="5966658" y="5877272"/>
            <a:ext cx="3540592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endParaRPr lang="de-DE" sz="2200" dirty="0" err="1">
              <a:latin typeface="Verdana"/>
              <a:cs typeface="Verdana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96D608-EC0D-AE45-AEDF-C5163BBFC95C}"/>
              </a:ext>
            </a:extLst>
          </p:cNvPr>
          <p:cNvSpPr txBox="1"/>
          <p:nvPr/>
        </p:nvSpPr>
        <p:spPr bwMode="auto">
          <a:xfrm>
            <a:off x="6031411" y="5394384"/>
            <a:ext cx="3540592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endParaRPr lang="de-DE" sz="2200" dirty="0" err="1">
              <a:latin typeface="Verdana"/>
              <a:cs typeface="Verdana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B8EB0F1-97E1-5B48-8A91-74FCEA8D1547}"/>
              </a:ext>
            </a:extLst>
          </p:cNvPr>
          <p:cNvSpPr txBox="1"/>
          <p:nvPr/>
        </p:nvSpPr>
        <p:spPr bwMode="auto">
          <a:xfrm>
            <a:off x="6023992" y="4221088"/>
            <a:ext cx="3540592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endParaRPr lang="de-DE" sz="2200" dirty="0" err="1">
              <a:latin typeface="Verdana"/>
              <a:cs typeface="Verdana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341206-E7DF-A649-989B-67DF9FA8D71E}"/>
              </a:ext>
            </a:extLst>
          </p:cNvPr>
          <p:cNvSpPr txBox="1"/>
          <p:nvPr/>
        </p:nvSpPr>
        <p:spPr bwMode="auto">
          <a:xfrm>
            <a:off x="6096000" y="4508609"/>
            <a:ext cx="3540592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endParaRPr lang="de-DE" sz="2200" dirty="0" err="1">
              <a:latin typeface="Verdana"/>
              <a:cs typeface="Verdan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43CCBF5-B213-EF4E-8329-0549A83A6B02}"/>
              </a:ext>
            </a:extLst>
          </p:cNvPr>
          <p:cNvSpPr txBox="1"/>
          <p:nvPr/>
        </p:nvSpPr>
        <p:spPr bwMode="auto">
          <a:xfrm>
            <a:off x="6031411" y="5667547"/>
            <a:ext cx="2671881" cy="1952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endParaRPr lang="de-DE" sz="2200" dirty="0" err="1">
              <a:latin typeface="Verdana"/>
              <a:cs typeface="Verdan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25FAF7-E92C-9843-8D9B-C0C40DB1CA82}"/>
              </a:ext>
            </a:extLst>
          </p:cNvPr>
          <p:cNvSpPr txBox="1"/>
          <p:nvPr/>
        </p:nvSpPr>
        <p:spPr bwMode="auto">
          <a:xfrm>
            <a:off x="7392144" y="2022875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2000" kern="1200" noProof="1">
                <a:solidFill>
                  <a:srgbClr val="000000"/>
                </a:solidFill>
                <a:ea typeface="Calibri" panose="020F0502020204030204" pitchFamily="34" charset="0"/>
              </a:rPr>
              <a:t>and SLOW (0.6 Hz);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E06915D-69F7-BF4B-8175-6C7FAE344CEE}"/>
              </a:ext>
            </a:extLst>
          </p:cNvPr>
          <p:cNvSpPr txBox="1"/>
          <p:nvPr/>
        </p:nvSpPr>
        <p:spPr bwMode="auto">
          <a:xfrm>
            <a:off x="6227816" y="2564904"/>
            <a:ext cx="181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2000" kern="1200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and SHORT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64255D-5C75-234B-80B9-2802B948170B}"/>
              </a:ext>
            </a:extLst>
          </p:cNvPr>
          <p:cNvSpPr txBox="1"/>
          <p:nvPr/>
        </p:nvSpPr>
        <p:spPr bwMode="auto">
          <a:xfrm>
            <a:off x="5535166" y="2022875"/>
            <a:ext cx="2073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2000" kern="1200" noProof="1">
                <a:solidFill>
                  <a:srgbClr val="000000"/>
                </a:solidFill>
                <a:ea typeface="Calibri" panose="020F0502020204030204" pitchFamily="34" charset="0"/>
              </a:rPr>
              <a:t>FAST (0.9 Hz)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5B9FFEC-9B7D-074F-AC09-72B33F0B3DD5}"/>
              </a:ext>
            </a:extLst>
          </p:cNvPr>
          <p:cNvSpPr txBox="1"/>
          <p:nvPr/>
        </p:nvSpPr>
        <p:spPr bwMode="auto">
          <a:xfrm>
            <a:off x="5375920" y="2573267"/>
            <a:ext cx="973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2000" kern="1200" noProof="1">
                <a:solidFill>
                  <a:srgbClr val="000000"/>
                </a:solidFill>
                <a:ea typeface="Roboto" pitchFamily="2" charset="0"/>
                <a:cs typeface="Carlito" panose="020F0502020204030204" pitchFamily="34" charset="0"/>
              </a:rPr>
              <a:t>LONG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>
                <p:cTn id="6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42" grpId="0" build="p"/>
      <p:bldP spid="50" grpId="0" animBg="1"/>
      <p:bldP spid="15" grpId="0" animBg="1"/>
      <p:bldP spid="16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5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" name="TextBox 14"/>
          <p:cNvSpPr txBox="1"/>
          <p:nvPr/>
        </p:nvSpPr>
        <p:spPr bwMode="auto">
          <a:xfrm>
            <a:off x="8509183" y="2195572"/>
            <a:ext cx="3582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de-DE" b="1" i="0" u="none" strike="noStrike" cap="none" spc="0" dirty="0" err="1">
                <a:ln>
                  <a:noFill/>
                </a:ln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t>Comprehension</a:t>
            </a:r>
            <a:r>
              <a:rPr lang="de-DE" b="1" i="0" u="none" strike="noStrike" cap="none" spc="0" dirty="0">
                <a:ln>
                  <a:noFill/>
                </a:ln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t> </a:t>
            </a:r>
            <a:r>
              <a:rPr lang="de-DE" b="1" i="0" u="none" strike="noStrike" cap="none" spc="0" dirty="0" err="1">
                <a:ln>
                  <a:noFill/>
                </a:ln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t>task</a:t>
            </a:r>
            <a:endParaRPr dirty="0"/>
          </a:p>
        </p:txBody>
      </p:sp>
      <p:sp>
        <p:nvSpPr>
          <p:cNvPr id="55" name="Titel 1"/>
          <p:cNvSpPr>
            <a:spLocks noGrp="1"/>
          </p:cNvSpPr>
          <p:nvPr>
            <p:ph type="title"/>
          </p:nvPr>
        </p:nvSpPr>
        <p:spPr bwMode="auto">
          <a:xfrm>
            <a:off x="2362373" y="413008"/>
            <a:ext cx="7467255" cy="584775"/>
          </a:xfr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accent1"/>
                </a:solidFill>
                <a:latin typeface="Verdana"/>
                <a:ea typeface="Verdana"/>
                <a:cs typeface="Verdana"/>
              </a:rPr>
              <a:t>Procedure (n = </a:t>
            </a:r>
            <a:r>
              <a:rPr lang="en-US" sz="3200" dirty="0">
                <a:solidFill>
                  <a:schemeClr val="accent1"/>
                </a:solidFill>
                <a:ea typeface="Verdana"/>
              </a:rPr>
              <a:t>39</a:t>
            </a:r>
            <a:r>
              <a:rPr lang="en-US" sz="3200" dirty="0">
                <a:solidFill>
                  <a:schemeClr val="accent1"/>
                </a:solidFill>
                <a:latin typeface="Verdana"/>
                <a:ea typeface="Verdana"/>
                <a:cs typeface="Verdana"/>
              </a:rPr>
              <a:t>, MEG recording)</a:t>
            </a:r>
            <a:endParaRPr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5D8590F-69B1-EC45-9CD0-8C70EC1024C4}"/>
              </a:ext>
            </a:extLst>
          </p:cNvPr>
          <p:cNvGrpSpPr/>
          <p:nvPr/>
        </p:nvGrpSpPr>
        <p:grpSpPr>
          <a:xfrm>
            <a:off x="5211336" y="1947455"/>
            <a:ext cx="1476000" cy="607986"/>
            <a:chOff x="5145395" y="1947455"/>
            <a:chExt cx="1476000" cy="607986"/>
          </a:xfrm>
        </p:grpSpPr>
        <p:pic>
          <p:nvPicPr>
            <p:cNvPr id="31" name="Picture 5"/>
            <p:cNvPicPr/>
            <p:nvPr/>
          </p:nvPicPr>
          <p:blipFill>
            <a:blip r:embed="rId4"/>
            <a:stretch/>
          </p:blipFill>
          <p:spPr bwMode="auto">
            <a:xfrm>
              <a:off x="5145395" y="1947455"/>
              <a:ext cx="1476000" cy="60798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 bwMode="auto">
            <a:xfrm>
              <a:off x="5549009" y="2028641"/>
              <a:ext cx="668773" cy="40011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  <a:defRPr/>
              </a:pPr>
              <a:r>
                <a:rPr lang="en-US" sz="2000" dirty="0">
                  <a:solidFill>
                    <a:schemeClr val="bg1"/>
                  </a:solidFill>
                  <a:latin typeface="Arial"/>
                  <a:cs typeface="Arial"/>
                </a:rPr>
                <a:t>Max</a:t>
              </a:r>
              <a:endParaRPr lang="de-DE" sz="20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BE816F3-5B51-FA46-AAAB-B9514A5D5E6E}"/>
              </a:ext>
            </a:extLst>
          </p:cNvPr>
          <p:cNvGrpSpPr/>
          <p:nvPr/>
        </p:nvGrpSpPr>
        <p:grpSpPr>
          <a:xfrm>
            <a:off x="5211336" y="2644332"/>
            <a:ext cx="1476000" cy="607500"/>
            <a:chOff x="5145395" y="2644332"/>
            <a:chExt cx="1476000" cy="607500"/>
          </a:xfrm>
        </p:grpSpPr>
        <p:pic>
          <p:nvPicPr>
            <p:cNvPr id="33" name="Picture 6"/>
            <p:cNvPicPr/>
            <p:nvPr/>
          </p:nvPicPr>
          <p:blipFill>
            <a:blip r:embed="rId5"/>
            <a:stretch/>
          </p:blipFill>
          <p:spPr bwMode="auto">
            <a:xfrm>
              <a:off x="5145395" y="2644332"/>
              <a:ext cx="1476000" cy="6075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 bwMode="auto">
            <a:xfrm flipH="1">
              <a:off x="5520155" y="2745560"/>
              <a:ext cx="726481" cy="40011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  <a:defRPr/>
              </a:pPr>
              <a:r>
                <a:rPr lang="en-US" sz="2000" dirty="0" err="1">
                  <a:solidFill>
                    <a:schemeClr val="bg1"/>
                  </a:solidFill>
                  <a:latin typeface="Arial"/>
                  <a:cs typeface="Arial"/>
                </a:rPr>
                <a:t>sieht</a:t>
              </a:r>
              <a:endParaRPr lang="de-DE" sz="20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A8823834-9472-724B-A508-75EA3F35158C}"/>
              </a:ext>
            </a:extLst>
          </p:cNvPr>
          <p:cNvGrpSpPr/>
          <p:nvPr/>
        </p:nvGrpSpPr>
        <p:grpSpPr>
          <a:xfrm>
            <a:off x="5211336" y="3340723"/>
            <a:ext cx="1476000" cy="607500"/>
            <a:chOff x="5145395" y="3340723"/>
            <a:chExt cx="1476000" cy="607500"/>
          </a:xfrm>
        </p:grpSpPr>
        <p:pic>
          <p:nvPicPr>
            <p:cNvPr id="38" name="Picture 7"/>
            <p:cNvPicPr/>
            <p:nvPr/>
          </p:nvPicPr>
          <p:blipFill>
            <a:blip r:embed="rId6"/>
            <a:stretch/>
          </p:blipFill>
          <p:spPr bwMode="auto">
            <a:xfrm>
              <a:off x="5145395" y="3340723"/>
              <a:ext cx="1476000" cy="607500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 bwMode="auto">
            <a:xfrm flipH="1">
              <a:off x="5534582" y="3460938"/>
              <a:ext cx="697627" cy="40011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  <a:defRPr/>
              </a:pPr>
              <a:r>
                <a:rPr lang="en-US" sz="2000" dirty="0">
                  <a:solidFill>
                    <a:schemeClr val="bg1"/>
                  </a:solidFill>
                  <a:latin typeface="Arial"/>
                  <a:cs typeface="Arial"/>
                </a:rPr>
                <a:t>Tom</a:t>
              </a:r>
              <a:endParaRPr lang="de-DE" sz="20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11B126E-08EB-6A48-A831-0369B27DE798}"/>
              </a:ext>
            </a:extLst>
          </p:cNvPr>
          <p:cNvGrpSpPr/>
          <p:nvPr/>
        </p:nvGrpSpPr>
        <p:grpSpPr>
          <a:xfrm>
            <a:off x="5211336" y="4037114"/>
            <a:ext cx="1476000" cy="607500"/>
            <a:chOff x="5145395" y="4037113"/>
            <a:chExt cx="1476000" cy="607500"/>
          </a:xfrm>
        </p:grpSpPr>
        <p:pic>
          <p:nvPicPr>
            <p:cNvPr id="39" name="Picture 8"/>
            <p:cNvPicPr/>
            <p:nvPr/>
          </p:nvPicPr>
          <p:blipFill>
            <a:blip r:embed="rId7"/>
            <a:stretch/>
          </p:blipFill>
          <p:spPr bwMode="auto">
            <a:xfrm>
              <a:off x="5145395" y="4037113"/>
              <a:ext cx="1476000" cy="607500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 bwMode="auto">
            <a:xfrm flipH="1">
              <a:off x="5577061" y="4140809"/>
              <a:ext cx="612668" cy="40011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  <a:defRPr/>
              </a:pPr>
              <a:r>
                <a:rPr lang="en-US" sz="2000">
                  <a:solidFill>
                    <a:schemeClr val="bg1"/>
                  </a:solidFill>
                  <a:latin typeface="Arial"/>
                  <a:cs typeface="Arial"/>
                </a:rPr>
                <a:t>und</a:t>
              </a:r>
              <a:endParaRPr lang="de-DE" sz="200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sp>
        <p:nvSpPr>
          <p:cNvPr id="78" name="Прямоугольник 77"/>
          <p:cNvSpPr/>
          <p:nvPr/>
        </p:nvSpPr>
        <p:spPr bwMode="auto">
          <a:xfrm>
            <a:off x="8934105" y="2635935"/>
            <a:ext cx="2695311" cy="154781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de-DE"/>
          </a:p>
        </p:txBody>
      </p:sp>
      <p:sp>
        <p:nvSpPr>
          <p:cNvPr id="61" name="Content Placeholder 2"/>
          <p:cNvSpPr>
            <a:spLocks noGrp="1"/>
          </p:cNvSpPr>
          <p:nvPr>
            <p:ph idx="1"/>
          </p:nvPr>
        </p:nvSpPr>
        <p:spPr bwMode="auto">
          <a:xfrm>
            <a:off x="8980561" y="2924944"/>
            <a:ext cx="2648855" cy="433509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ctr">
              <a:buNone/>
              <a:defRPr/>
            </a:pPr>
            <a:r>
              <a:rPr lang="de-DE" sz="2400" dirty="0">
                <a:solidFill>
                  <a:schemeClr val="bg1"/>
                </a:solidFill>
                <a:latin typeface="Arial"/>
                <a:cs typeface="Arial"/>
              </a:rPr>
              <a:t>Sieht Max Karl?</a:t>
            </a:r>
            <a:endParaRPr dirty="0"/>
          </a:p>
        </p:txBody>
      </p:sp>
      <p:sp>
        <p:nvSpPr>
          <p:cNvPr id="62" name="Rectangle 3"/>
          <p:cNvSpPr/>
          <p:nvPr/>
        </p:nvSpPr>
        <p:spPr bwMode="auto">
          <a:xfrm>
            <a:off x="9110574" y="3621514"/>
            <a:ext cx="983974" cy="3167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dirty="0">
                <a:latin typeface="Arial"/>
                <a:cs typeface="Arial"/>
              </a:rPr>
              <a:t>JA</a:t>
            </a:r>
            <a:endParaRPr dirty="0"/>
          </a:p>
        </p:txBody>
      </p:sp>
      <p:sp>
        <p:nvSpPr>
          <p:cNvPr id="63" name="Rectangle 3"/>
          <p:cNvSpPr/>
          <p:nvPr/>
        </p:nvSpPr>
        <p:spPr bwMode="auto">
          <a:xfrm>
            <a:off x="10453870" y="3621514"/>
            <a:ext cx="983974" cy="3167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dirty="0">
                <a:latin typeface="Arial"/>
                <a:cs typeface="Arial"/>
              </a:rPr>
              <a:t>NEIN</a:t>
            </a:r>
            <a:endParaRPr lang="de-DE" dirty="0">
              <a:latin typeface="Arial"/>
              <a:cs typeface="Arial"/>
            </a:endParaRPr>
          </a:p>
        </p:txBody>
      </p:sp>
      <p:sp>
        <p:nvSpPr>
          <p:cNvPr id="64" name="Text Placeholder 3">
            <a:extLst>
              <a:ext uri="{FF2B5EF4-FFF2-40B4-BE49-F238E27FC236}">
                <a16:creationId xmlns:a16="http://schemas.microsoft.com/office/drawing/2014/main" id="{E9D18EDE-9A56-D546-8D6F-5557C28D58B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 bwMode="auto">
          <a:xfrm>
            <a:off x="158162" y="6207507"/>
            <a:ext cx="12033838" cy="290493"/>
          </a:xfrm>
        </p:spPr>
        <p:txBody>
          <a:bodyPr/>
          <a:lstStyle/>
          <a:p>
            <a:pPr marL="0" lvl="0" indent="0" algn="r">
              <a:buNone/>
              <a:defRPr/>
            </a:pPr>
            <a:r>
              <a:rPr lang="en-US" sz="1000" dirty="0">
                <a:solidFill>
                  <a:srgbClr val="EF8A10"/>
                </a:solidFill>
              </a:rPr>
              <a:t>Lamekina &amp; Meyer, 2022</a:t>
            </a:r>
            <a:endParaRPr dirty="0"/>
          </a:p>
          <a:p>
            <a:pPr>
              <a:defRPr/>
            </a:pPr>
            <a:endParaRPr lang="de-DE" dirty="0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08350B0F-970D-48CE-AE51-22CC112672E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1467" t="55798"/>
          <a:stretch/>
        </p:blipFill>
        <p:spPr>
          <a:xfrm>
            <a:off x="9602561" y="4463712"/>
            <a:ext cx="1476000" cy="114691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9E10437-E5B0-FE41-A921-57BBFE7FD585}"/>
              </a:ext>
            </a:extLst>
          </p:cNvPr>
          <p:cNvGrpSpPr/>
          <p:nvPr/>
        </p:nvGrpSpPr>
        <p:grpSpPr>
          <a:xfrm>
            <a:off x="5211336" y="4733505"/>
            <a:ext cx="1476000" cy="607500"/>
            <a:chOff x="5211336" y="4733505"/>
            <a:chExt cx="1476000" cy="607500"/>
          </a:xfrm>
        </p:grpSpPr>
        <p:pic>
          <p:nvPicPr>
            <p:cNvPr id="40" name="Picture 9"/>
            <p:cNvPicPr/>
            <p:nvPr/>
          </p:nvPicPr>
          <p:blipFill>
            <a:blip r:embed="rId9"/>
            <a:stretch/>
          </p:blipFill>
          <p:spPr bwMode="auto">
            <a:xfrm>
              <a:off x="5211336" y="4733505"/>
              <a:ext cx="1476000" cy="607500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 bwMode="auto">
            <a:xfrm flipH="1">
              <a:off x="5628575" y="4749695"/>
              <a:ext cx="641522" cy="40011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  <a:defRPr/>
              </a:pPr>
              <a:r>
                <a:rPr lang="en-US" sz="2000" dirty="0">
                  <a:solidFill>
                    <a:schemeClr val="bg1"/>
                  </a:solidFill>
                  <a:latin typeface="Arial"/>
                  <a:cs typeface="Arial"/>
                </a:rPr>
                <a:t>Karl</a:t>
              </a:r>
              <a:endParaRPr lang="de-DE" sz="20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05E2DA0C-E145-8B40-B0A2-F84C6665DF49}"/>
                </a:ext>
              </a:extLst>
            </p:cNvPr>
            <p:cNvSpPr/>
            <p:nvPr/>
          </p:nvSpPr>
          <p:spPr bwMode="auto">
            <a:xfrm>
              <a:off x="5735960" y="5110008"/>
              <a:ext cx="432048" cy="191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19D704-633A-A543-8B51-1B9EE10E5140}"/>
              </a:ext>
            </a:extLst>
          </p:cNvPr>
          <p:cNvGrpSpPr/>
          <p:nvPr/>
        </p:nvGrpSpPr>
        <p:grpSpPr>
          <a:xfrm>
            <a:off x="5211336" y="5429895"/>
            <a:ext cx="1476000" cy="608017"/>
            <a:chOff x="5211336" y="5429895"/>
            <a:chExt cx="1476000" cy="608017"/>
          </a:xfrm>
        </p:grpSpPr>
        <p:pic>
          <p:nvPicPr>
            <p:cNvPr id="41" name="Picture 10"/>
            <p:cNvPicPr/>
            <p:nvPr/>
          </p:nvPicPr>
          <p:blipFill>
            <a:blip r:embed="rId10"/>
            <a:stretch/>
          </p:blipFill>
          <p:spPr bwMode="auto">
            <a:xfrm>
              <a:off x="5211336" y="5429895"/>
              <a:ext cx="1476000" cy="608017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 bwMode="auto">
            <a:xfrm flipH="1">
              <a:off x="5586096" y="5438116"/>
              <a:ext cx="726481" cy="40011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  <a:defRPr/>
              </a:pPr>
              <a:r>
                <a:rPr lang="en-US" sz="2000" dirty="0">
                  <a:solidFill>
                    <a:schemeClr val="bg1"/>
                  </a:solidFill>
                  <a:latin typeface="Arial"/>
                  <a:cs typeface="Arial"/>
                </a:rPr>
                <a:t>lacht</a:t>
              </a:r>
              <a:endParaRPr lang="de-DE" sz="20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84DDA5C-55FB-E849-80B9-7BBD5F2AFD55}"/>
                </a:ext>
              </a:extLst>
            </p:cNvPr>
            <p:cNvSpPr/>
            <p:nvPr/>
          </p:nvSpPr>
          <p:spPr bwMode="auto">
            <a:xfrm>
              <a:off x="5735960" y="5830088"/>
              <a:ext cx="432048" cy="191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A9DA28-DA26-6A49-880D-A2C06BA299D2}"/>
              </a:ext>
            </a:extLst>
          </p:cNvPr>
          <p:cNvGrpSpPr/>
          <p:nvPr/>
        </p:nvGrpSpPr>
        <p:grpSpPr>
          <a:xfrm>
            <a:off x="623392" y="1882116"/>
            <a:ext cx="2341175" cy="2301725"/>
            <a:chOff x="623392" y="1882116"/>
            <a:chExt cx="2341175" cy="2301725"/>
          </a:xfrm>
        </p:grpSpPr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668DAE00-1A8B-5848-B907-C98464F9050F}"/>
                </a:ext>
              </a:extLst>
            </p:cNvPr>
            <p:cNvGrpSpPr/>
            <p:nvPr/>
          </p:nvGrpSpPr>
          <p:grpSpPr>
            <a:xfrm>
              <a:off x="623392" y="2195572"/>
              <a:ext cx="2341175" cy="1988269"/>
              <a:chOff x="658481" y="2195572"/>
              <a:chExt cx="2341175" cy="1988269"/>
            </a:xfrm>
          </p:grpSpPr>
          <p:sp>
            <p:nvSpPr>
              <p:cNvPr id="43" name="TextBox 12"/>
              <p:cNvSpPr txBox="1"/>
              <p:nvPr/>
            </p:nvSpPr>
            <p:spPr bwMode="auto">
              <a:xfrm>
                <a:off x="915997" y="2195572"/>
                <a:ext cx="17363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>
                  <a:lnSpc>
                    <a:spcPct val="100000"/>
                  </a:lnSpc>
                  <a:spcBef>
                    <a:spcPts val="0"/>
                  </a:spcBef>
                  <a:spcAft>
                    <a:spcPts val="1012"/>
                  </a:spcAft>
                  <a:buClrTx/>
                  <a:buSzTx/>
                  <a:buFontTx/>
                  <a:buNone/>
                  <a:defRPr/>
                </a:pPr>
                <a:r>
                  <a:rPr lang="de-DE" i="0" u="none" strike="noStrike" cap="none" spc="0" dirty="0">
                    <a:ln>
                      <a:noFill/>
                    </a:ln>
                    <a:solidFill>
                      <a:srgbClr val="000000"/>
                    </a:solidFill>
                    <a:latin typeface="Arial"/>
                    <a:ea typeface="ＭＳ Ｐゴシック"/>
                    <a:cs typeface="Arial"/>
                  </a:rPr>
                  <a:t>(</a:t>
                </a:r>
                <a:r>
                  <a:rPr lang="de-DE" i="0" u="none" strike="noStrike" cap="none" spc="0" dirty="0" err="1">
                    <a:ln>
                      <a:noFill/>
                    </a:ln>
                    <a:solidFill>
                      <a:srgbClr val="000000"/>
                    </a:solidFill>
                    <a:latin typeface="Arial"/>
                    <a:ea typeface="ＭＳ Ｐゴシック"/>
                    <a:cs typeface="Arial"/>
                  </a:rPr>
                  <a:t>audio</a:t>
                </a:r>
                <a:r>
                  <a:rPr lang="de-DE" i="0" u="none" strike="noStrike" cap="none" spc="0" dirty="0">
                    <a:ln>
                      <a:noFill/>
                    </a:ln>
                    <a:solidFill>
                      <a:srgbClr val="000000"/>
                    </a:solidFill>
                    <a:latin typeface="Arial"/>
                    <a:ea typeface="ＭＳ Ｐゴシック"/>
                    <a:cs typeface="Arial"/>
                  </a:rPr>
                  <a:t> </a:t>
                </a:r>
                <a:r>
                  <a:rPr lang="de-DE" i="0" u="none" strike="noStrike" cap="none" spc="0" dirty="0" err="1">
                    <a:ln>
                      <a:noFill/>
                    </a:ln>
                    <a:solidFill>
                      <a:srgbClr val="000000"/>
                    </a:solidFill>
                    <a:latin typeface="Arial"/>
                    <a:ea typeface="ＭＳ Ｐゴシック"/>
                    <a:cs typeface="Arial"/>
                  </a:rPr>
                  <a:t>contour</a:t>
                </a:r>
                <a:r>
                  <a:rPr lang="de-DE" i="0" u="none" strike="noStrike" cap="none" spc="0" dirty="0">
                    <a:ln>
                      <a:noFill/>
                    </a:ln>
                    <a:solidFill>
                      <a:srgbClr val="000000"/>
                    </a:solidFill>
                    <a:latin typeface="Arial"/>
                    <a:ea typeface="ＭＳ Ｐゴシック"/>
                    <a:cs typeface="Arial"/>
                  </a:rPr>
                  <a:t>)</a:t>
                </a:r>
              </a:p>
            </p:txBody>
          </p:sp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8EE1285E-6436-5148-A98D-00C50F70C76A}"/>
                  </a:ext>
                </a:extLst>
              </p:cNvPr>
              <p:cNvGrpSpPr/>
              <p:nvPr/>
            </p:nvGrpSpPr>
            <p:grpSpPr>
              <a:xfrm>
                <a:off x="658481" y="2635841"/>
                <a:ext cx="2341175" cy="1548000"/>
                <a:chOff x="658481" y="2635841"/>
                <a:chExt cx="2341175" cy="1548000"/>
              </a:xfrm>
            </p:grpSpPr>
            <p:pic>
              <p:nvPicPr>
                <p:cNvPr id="30" name="Picture 4"/>
                <p:cNvPicPr>
                  <a:picLocks noChangeAspect="1"/>
                </p:cNvPicPr>
                <p:nvPr/>
              </p:nvPicPr>
              <p:blipFill>
                <a:blip r:embed="rId11"/>
                <a:stretch/>
              </p:blipFill>
              <p:spPr bwMode="auto">
                <a:xfrm>
                  <a:off x="658481" y="2635841"/>
                  <a:ext cx="2341175" cy="1548000"/>
                </a:xfrm>
                <a:prstGeom prst="rect">
                  <a:avLst/>
                </a:prstGeom>
              </p:spPr>
            </p:pic>
            <p:sp>
              <p:nvSpPr>
                <p:cNvPr id="12" name="TextBox 11"/>
                <p:cNvSpPr txBox="1"/>
                <p:nvPr/>
              </p:nvSpPr>
              <p:spPr bwMode="auto">
                <a:xfrm>
                  <a:off x="1229309" y="2988208"/>
                  <a:ext cx="1109607" cy="92333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>
                    <a:spcAft>
                      <a:spcPts val="1200"/>
                    </a:spcAft>
                    <a:defRPr/>
                  </a:pPr>
                  <a:r>
                    <a:rPr lang="en-US" sz="5400" dirty="0">
                      <a:solidFill>
                        <a:schemeClr val="bg1"/>
                      </a:solidFill>
                      <a:latin typeface="Arial"/>
                      <a:cs typeface="Arial"/>
                    </a:rPr>
                    <a:t>+</a:t>
                  </a:r>
                  <a:endParaRPr lang="de-DE" sz="5400" dirty="0">
                    <a:solidFill>
                      <a:schemeClr val="bg1"/>
                    </a:solidFill>
                    <a:latin typeface="Arial"/>
                    <a:cs typeface="Arial"/>
                  </a:endParaRPr>
                </a:p>
              </p:txBody>
            </p:sp>
          </p:grp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CCFAE12-5916-BF47-877D-D8BC2887C9F8}"/>
                </a:ext>
              </a:extLst>
            </p:cNvPr>
            <p:cNvSpPr txBox="1"/>
            <p:nvPr/>
          </p:nvSpPr>
          <p:spPr bwMode="auto">
            <a:xfrm>
              <a:off x="623392" y="1882116"/>
              <a:ext cx="2262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latin typeface="+mn-ea"/>
                </a:rPr>
                <a:t>Entrainment phase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4F9357F-6A9D-FA41-B1C0-1BB8316E0EF7}"/>
              </a:ext>
            </a:extLst>
          </p:cNvPr>
          <p:cNvGrpSpPr/>
          <p:nvPr/>
        </p:nvGrpSpPr>
        <p:grpSpPr>
          <a:xfrm>
            <a:off x="4863141" y="1162443"/>
            <a:ext cx="2172390" cy="705096"/>
            <a:chOff x="4863141" y="1162443"/>
            <a:chExt cx="2172390" cy="705096"/>
          </a:xfrm>
        </p:grpSpPr>
        <p:sp>
          <p:nvSpPr>
            <p:cNvPr id="44" name="TextBox 13"/>
            <p:cNvSpPr txBox="1"/>
            <p:nvPr/>
          </p:nvSpPr>
          <p:spPr bwMode="auto">
            <a:xfrm>
              <a:off x="4863141" y="1498207"/>
              <a:ext cx="21723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1012"/>
                </a:spcAft>
                <a:buClrTx/>
                <a:buSzTx/>
                <a:buFontTx/>
                <a:buNone/>
                <a:defRPr/>
              </a:pPr>
              <a:r>
                <a:rPr lang="de-DE" i="0" u="none" strike="noStrike" cap="none" spc="0" dirty="0">
                  <a:ln>
                    <a:noFill/>
                  </a:ln>
                  <a:solidFill>
                    <a:srgbClr val="000000"/>
                  </a:solidFill>
                  <a:latin typeface="Arial"/>
                  <a:ea typeface="ＭＳ Ｐゴシック"/>
                  <a:cs typeface="Arial"/>
                </a:rPr>
                <a:t>(</a:t>
              </a:r>
              <a:r>
                <a:rPr lang="de-DE" i="0" u="none" strike="noStrike" cap="none" spc="0" dirty="0" err="1">
                  <a:ln>
                    <a:noFill/>
                  </a:ln>
                  <a:solidFill>
                    <a:srgbClr val="000000"/>
                  </a:solidFill>
                  <a:latin typeface="Arial"/>
                  <a:ea typeface="ＭＳ Ｐゴシック"/>
                  <a:cs typeface="Arial"/>
                </a:rPr>
                <a:t>word</a:t>
              </a:r>
              <a:r>
                <a:rPr lang="de-DE" i="0" u="none" strike="noStrike" cap="none" spc="0" dirty="0">
                  <a:ln>
                    <a:noFill/>
                  </a:ln>
                  <a:solidFill>
                    <a:srgbClr val="000000"/>
                  </a:solidFill>
                  <a:latin typeface="Arial"/>
                  <a:ea typeface="ＭＳ Ｐゴシック"/>
                  <a:cs typeface="Arial"/>
                </a:rPr>
                <a:t> </a:t>
              </a:r>
              <a:r>
                <a:rPr lang="de-DE" i="0" u="none" strike="noStrike" cap="none" spc="0" dirty="0" err="1">
                  <a:ln>
                    <a:noFill/>
                  </a:ln>
                  <a:solidFill>
                    <a:srgbClr val="000000"/>
                  </a:solidFill>
                  <a:latin typeface="Arial"/>
                  <a:ea typeface="ＭＳ Ｐゴシック"/>
                  <a:cs typeface="Arial"/>
                </a:rPr>
                <a:t>presentation</a:t>
              </a:r>
              <a:r>
                <a:rPr lang="de-DE" i="0" u="none" strike="noStrike" cap="none" spc="0" dirty="0">
                  <a:ln>
                    <a:noFill/>
                  </a:ln>
                  <a:solidFill>
                    <a:srgbClr val="000000"/>
                  </a:solidFill>
                  <a:latin typeface="Arial"/>
                  <a:ea typeface="ＭＳ Ｐゴシック"/>
                  <a:cs typeface="Arial"/>
                </a:rPr>
                <a:t>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C08608C-99D3-6144-AB85-E4067FEE0B9B}"/>
                </a:ext>
              </a:extLst>
            </p:cNvPr>
            <p:cNvSpPr txBox="1"/>
            <p:nvPr/>
          </p:nvSpPr>
          <p:spPr bwMode="auto">
            <a:xfrm>
              <a:off x="4978557" y="1162443"/>
              <a:ext cx="19415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latin typeface="+mn-ea"/>
                </a:rPr>
                <a:t>Sentence phase</a:t>
              </a:r>
            </a:p>
          </p:txBody>
        </p:sp>
      </p:grp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9170296-FBF8-664E-8A0A-ADB9A4C848DB}"/>
              </a:ext>
            </a:extLst>
          </p:cNvPr>
          <p:cNvCxnSpPr>
            <a:cxnSpLocks/>
          </p:cNvCxnSpPr>
          <p:nvPr/>
        </p:nvCxnSpPr>
        <p:spPr bwMode="auto">
          <a:xfrm>
            <a:off x="3995587" y="1742932"/>
            <a:ext cx="0" cy="432000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A0437B5-FA2A-894F-BAB8-DBCD9CD398CA}"/>
              </a:ext>
            </a:extLst>
          </p:cNvPr>
          <p:cNvCxnSpPr>
            <a:cxnSpLocks/>
          </p:cNvCxnSpPr>
          <p:nvPr/>
        </p:nvCxnSpPr>
        <p:spPr bwMode="auto">
          <a:xfrm>
            <a:off x="7896200" y="1742932"/>
            <a:ext cx="0" cy="432000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53" name="fast.wav">
            <a:hlinkClick r:id="" action="ppaction://media"/>
            <a:extLst>
              <a:ext uri="{FF2B5EF4-FFF2-40B4-BE49-F238E27FC236}">
                <a16:creationId xmlns:a16="http://schemas.microsoft.com/office/drawing/2014/main" id="{049B2ABF-A6E3-A544-A91B-EE98AA7A3E2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/>
        </p:blipFill>
        <p:spPr bwMode="auto">
          <a:xfrm>
            <a:off x="1421826" y="4526350"/>
            <a:ext cx="623455" cy="623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8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</p:childTnLst>
        </p:cTn>
      </p:par>
    </p:tnLst>
    <p:bldLst>
      <p:bldP spid="78" grpId="0" animBg="1"/>
      <p:bldP spid="61" grpId="0" build="p"/>
      <p:bldP spid="62" grpId="0" animBg="1"/>
      <p:bldP spid="63" grpId="0" animBg="1"/>
      <p:bldP spid="6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125D6F57-499E-6C45-8A02-342CA58BF2DF}"/>
              </a:ext>
            </a:extLst>
          </p:cNvPr>
          <p:cNvSpPr txBox="1">
            <a:spLocks/>
          </p:cNvSpPr>
          <p:nvPr/>
        </p:nvSpPr>
        <p:spPr bwMode="auto">
          <a:xfrm>
            <a:off x="990611" y="404737"/>
            <a:ext cx="10210778" cy="565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tx2"/>
                </a:solidFill>
                <a:latin typeface="Verdana"/>
                <a:ea typeface="ＭＳ Ｐゴシック" pitchFamily="-106" charset="-128"/>
                <a:cs typeface="Verdana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-106" charset="0"/>
                <a:ea typeface="ＭＳ Ｐゴシック" pitchFamily="-106" charset="-128"/>
                <a:cs typeface="Verdana" panose="020B0604030504040204" pitchFamily="34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-106" charset="0"/>
                <a:ea typeface="ＭＳ Ｐゴシック" pitchFamily="-106" charset="-128"/>
                <a:cs typeface="Verdana" panose="020B0604030504040204" pitchFamily="34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-106" charset="0"/>
                <a:ea typeface="ＭＳ Ｐゴシック" pitchFamily="-106" charset="-128"/>
                <a:cs typeface="Verdana" panose="020B0604030504040204" pitchFamily="34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-106" charset="0"/>
                <a:ea typeface="ＭＳ Ｐゴシック" pitchFamily="-106" charset="-128"/>
                <a:cs typeface="Verdana" panose="020B0604030504040204" pitchFamily="34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-106" charset="0"/>
                <a:ea typeface="ＭＳ Ｐゴシック" pitchFamily="-106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-106" charset="0"/>
                <a:ea typeface="ＭＳ Ｐゴシック" pitchFamily="-106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-106" charset="0"/>
                <a:ea typeface="ＭＳ Ｐゴシック" pitchFamily="-106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2"/>
                </a:solidFill>
                <a:latin typeface="Verdana" pitchFamily="-106" charset="0"/>
                <a:ea typeface="ＭＳ Ｐゴシック" pitchFamily="-106" charset="-128"/>
              </a:defRPr>
            </a:lvl9pPr>
          </a:lstStyle>
          <a:p>
            <a:pPr algn="ctr"/>
            <a:r>
              <a:rPr lang="en-US" sz="3200" dirty="0">
                <a:solidFill>
                  <a:srgbClr val="EF8A1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 analysis and hypotheses – phase coherence</a:t>
            </a:r>
            <a:endParaRPr lang="en-US" sz="3200" b="1" dirty="0">
              <a:solidFill>
                <a:srgbClr val="EF8A1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AC85F1-D3CB-41DF-BE63-52D823DAA12F}"/>
              </a:ext>
            </a:extLst>
          </p:cNvPr>
          <p:cNvSpPr txBox="1"/>
          <p:nvPr/>
        </p:nvSpPr>
        <p:spPr>
          <a:xfrm>
            <a:off x="550863" y="1196595"/>
            <a:ext cx="104018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7200" rtl="0" eaLnBrk="1" fontAlgn="base" latinLnBrk="0" hangingPunct="1">
              <a:spcBef>
                <a:spcPts val="0"/>
              </a:spcBef>
              <a:buClr>
                <a:schemeClr val="tx1"/>
              </a:buClr>
              <a:buSzTx/>
              <a:tabLst/>
              <a:defRPr/>
            </a:pPr>
            <a:r>
              <a:rPr lang="en-US" kern="1200" dirty="0">
                <a:solidFill>
                  <a:srgbClr val="000000"/>
                </a:solidFill>
                <a:latin typeface="Verdana"/>
                <a:ea typeface="ＭＳ Ｐゴシック" pitchFamily="-106" charset="-128"/>
              </a:rPr>
              <a:t>W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 pitchFamily="-106" charset="-128"/>
              </a:rPr>
              <a:t>hole brain analysis of pitch – MEG coherence (Bourguignon et al., 2013): </a:t>
            </a:r>
          </a:p>
          <a:p>
            <a:pPr marL="285750" marR="0" lvl="0" indent="-285750" algn="l" defTabSz="457200" rtl="0" eaLnBrk="1" fontAlgn="base" latinLnBrk="0" hangingPunct="1">
              <a:spcBef>
                <a:spcPts val="0"/>
              </a:spcBef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 pitchFamily="-106" charset="-128"/>
              </a:rPr>
              <a:t>Cluster permutation statistics between two conditions;</a:t>
            </a:r>
          </a:p>
          <a:p>
            <a:pPr marL="285750" marR="0" lvl="0" indent="-285750" algn="l" defTabSz="457200" rtl="0" eaLnBrk="1" fontAlgn="base" latinLnBrk="0" hangingPunct="1">
              <a:spcBef>
                <a:spcPts val="0"/>
              </a:spcBef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kern="1200" dirty="0">
                <a:solidFill>
                  <a:srgbClr val="000000"/>
                </a:solidFill>
                <a:latin typeface="Verdana"/>
                <a:ea typeface="ＭＳ Ｐゴシック" pitchFamily="-106" charset="-128"/>
              </a:rPr>
              <a:t>P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 pitchFamily="-106" charset="-128"/>
              </a:rPr>
              <a:t>ost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 pitchFamily="-106" charset="-128"/>
              </a:rPr>
              <a:t> hoc t-tests within conditions separately for every hemisphere.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85FF50-C6ED-4C27-94E0-B87BEE4B9D28}"/>
              </a:ext>
            </a:extLst>
          </p:cNvPr>
          <p:cNvSpPr txBox="1"/>
          <p:nvPr/>
        </p:nvSpPr>
        <p:spPr bwMode="auto">
          <a:xfrm>
            <a:off x="615810" y="2270006"/>
            <a:ext cx="115761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Hypotheses</a:t>
            </a:r>
            <a:r>
              <a:rPr lang="de-DE" b="1" dirty="0"/>
              <a:t>:</a:t>
            </a:r>
          </a:p>
          <a:p>
            <a:endParaRPr lang="de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delta-band oscillations coherent to the rate of the contours in the entrainment phase;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frequency </a:t>
            </a:r>
            <a:r>
              <a:rPr lang="en-US"/>
              <a:t>still detectable </a:t>
            </a:r>
            <a:r>
              <a:rPr lang="en-US" dirty="0"/>
              <a:t>in the MEG for the sentence phase.</a:t>
            </a:r>
            <a:endParaRPr lang="de-DE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7178101-F842-3446-B685-30CFACB71EBF}"/>
              </a:ext>
            </a:extLst>
          </p:cNvPr>
          <p:cNvGrpSpPr/>
          <p:nvPr/>
        </p:nvGrpSpPr>
        <p:grpSpPr>
          <a:xfrm>
            <a:off x="393999" y="3667877"/>
            <a:ext cx="4454134" cy="2377446"/>
            <a:chOff x="393999" y="3667877"/>
            <a:chExt cx="4454134" cy="2377446"/>
          </a:xfrm>
        </p:grpSpPr>
        <p:pic>
          <p:nvPicPr>
            <p:cNvPr id="50" name="Grafik 13">
              <a:extLst>
                <a:ext uri="{FF2B5EF4-FFF2-40B4-BE49-F238E27FC236}">
                  <a16:creationId xmlns:a16="http://schemas.microsoft.com/office/drawing/2014/main" id="{CE2CEDAF-96BF-46F2-8C77-744430686B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1749965" y="4357454"/>
              <a:ext cx="3000403" cy="504620"/>
            </a:xfrm>
            <a:prstGeom prst="rect">
              <a:avLst/>
            </a:prstGeom>
          </p:spPr>
        </p:pic>
        <p:sp>
          <p:nvSpPr>
            <p:cNvPr id="52" name="Textfeld 14">
              <a:extLst>
                <a:ext uri="{FF2B5EF4-FFF2-40B4-BE49-F238E27FC236}">
                  <a16:creationId xmlns:a16="http://schemas.microsoft.com/office/drawing/2014/main" id="{86D336B0-A46C-4A60-AEE5-399C4BD305D9}"/>
                </a:ext>
              </a:extLst>
            </p:cNvPr>
            <p:cNvSpPr txBox="1"/>
            <p:nvPr/>
          </p:nvSpPr>
          <p:spPr bwMode="auto">
            <a:xfrm>
              <a:off x="1322319" y="4887887"/>
              <a:ext cx="295816" cy="534135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pPr algn="ctr">
                <a:spcAft>
                  <a:spcPts val="1200"/>
                </a:spcAft>
                <a:defRPr/>
              </a:pPr>
              <a:r>
                <a:rPr lang="de-DE" sz="1200" dirty="0">
                  <a:latin typeface="Arial"/>
                  <a:cs typeface="Arial"/>
                </a:rPr>
                <a:t>Amplitude</a:t>
              </a:r>
              <a:endParaRPr dirty="0"/>
            </a:p>
          </p:txBody>
        </p:sp>
        <p:sp>
          <p:nvSpPr>
            <p:cNvPr id="53" name="Textfeld 16">
              <a:extLst>
                <a:ext uri="{FF2B5EF4-FFF2-40B4-BE49-F238E27FC236}">
                  <a16:creationId xmlns:a16="http://schemas.microsoft.com/office/drawing/2014/main" id="{8B01CFE1-B30E-471C-A56B-A8C759655832}"/>
                </a:ext>
              </a:extLst>
            </p:cNvPr>
            <p:cNvSpPr txBox="1"/>
            <p:nvPr/>
          </p:nvSpPr>
          <p:spPr bwMode="auto">
            <a:xfrm>
              <a:off x="393999" y="4323362"/>
              <a:ext cx="9749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de-DE" sz="1200" b="1" dirty="0">
                  <a:latin typeface="Arial"/>
                  <a:cs typeface="Arial"/>
                </a:rPr>
                <a:t>Intonation </a:t>
              </a:r>
              <a:endParaRPr dirty="0"/>
            </a:p>
            <a:p>
              <a:pPr algn="ctr">
                <a:defRPr/>
              </a:pPr>
              <a:r>
                <a:rPr lang="de-DE" sz="1200" b="1" dirty="0">
                  <a:latin typeface="Arial"/>
                  <a:cs typeface="Arial"/>
                </a:rPr>
                <a:t>(</a:t>
              </a:r>
              <a:r>
                <a:rPr lang="de-DE" sz="1200" b="1" dirty="0" err="1">
                  <a:latin typeface="Arial"/>
                  <a:cs typeface="Arial"/>
                </a:rPr>
                <a:t>pitch</a:t>
              </a:r>
              <a:r>
                <a:rPr lang="de-DE" sz="1200" b="1" dirty="0">
                  <a:latin typeface="Arial"/>
                  <a:cs typeface="Arial"/>
                </a:rPr>
                <a:t>)</a:t>
              </a:r>
              <a:endParaRPr dirty="0"/>
            </a:p>
            <a:p>
              <a:pPr algn="ctr">
                <a:defRPr/>
              </a:pPr>
              <a:r>
                <a:rPr lang="de-DE" sz="1200" b="1" dirty="0" err="1">
                  <a:latin typeface="Arial"/>
                  <a:cs typeface="Arial"/>
                </a:rPr>
                <a:t>contour</a:t>
              </a:r>
              <a:endParaRPr lang="de-DE" sz="1200" b="1" dirty="0">
                <a:latin typeface="Arial"/>
                <a:cs typeface="Arial"/>
              </a:endParaRPr>
            </a:p>
          </p:txBody>
        </p:sp>
        <p:sp>
          <p:nvSpPr>
            <p:cNvPr id="54" name="Textfeld 17">
              <a:extLst>
                <a:ext uri="{FF2B5EF4-FFF2-40B4-BE49-F238E27FC236}">
                  <a16:creationId xmlns:a16="http://schemas.microsoft.com/office/drawing/2014/main" id="{47668DA5-E208-4A06-813D-02D3A56C9239}"/>
                </a:ext>
              </a:extLst>
            </p:cNvPr>
            <p:cNvSpPr txBox="1"/>
            <p:nvPr/>
          </p:nvSpPr>
          <p:spPr bwMode="auto">
            <a:xfrm>
              <a:off x="538015" y="5422022"/>
              <a:ext cx="504838" cy="3187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de-DE" sz="1200" b="1" dirty="0">
                  <a:latin typeface="Arial"/>
                  <a:cs typeface="Arial"/>
                </a:rPr>
                <a:t>Brain</a:t>
              </a:r>
              <a:endParaRPr dirty="0"/>
            </a:p>
            <a:p>
              <a:pPr algn="ctr">
                <a:defRPr/>
              </a:pPr>
              <a:r>
                <a:rPr lang="de-DE" sz="1200" b="1" dirty="0" err="1">
                  <a:latin typeface="Arial"/>
                  <a:cs typeface="Arial"/>
                </a:rPr>
                <a:t>signal</a:t>
              </a:r>
              <a:endParaRPr lang="de-DE" sz="1200" b="1" dirty="0">
                <a:latin typeface="Arial"/>
                <a:cs typeface="Arial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5A9FEF0-868F-4832-BDBC-BA89BB5FD34C}"/>
                </a:ext>
              </a:extLst>
            </p:cNvPr>
            <p:cNvSpPr txBox="1"/>
            <p:nvPr/>
          </p:nvSpPr>
          <p:spPr bwMode="auto">
            <a:xfrm>
              <a:off x="2024299" y="3667877"/>
              <a:ext cx="198127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lvl="0" algn="l" defTabSz="4572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EF8A10"/>
                </a:buClr>
                <a:buSzTx/>
                <a:tabLst/>
                <a:defRPr/>
              </a:pPr>
              <a:r>
                <a:rPr kumimoji="0" lang="en-US" sz="1400" i="0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</a:rPr>
                <a:t> Entrainment phase</a:t>
              </a:r>
            </a:p>
          </p:txBody>
        </p:sp>
        <p:pic>
          <p:nvPicPr>
            <p:cNvPr id="49" name="Grafik 1">
              <a:extLst>
                <a:ext uri="{FF2B5EF4-FFF2-40B4-BE49-F238E27FC236}">
                  <a16:creationId xmlns:a16="http://schemas.microsoft.com/office/drawing/2014/main" id="{57CD1D32-FE59-43AA-8788-8107187717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1749965" y="5423320"/>
              <a:ext cx="3000403" cy="523859"/>
            </a:xfrm>
            <a:prstGeom prst="rect">
              <a:avLst/>
            </a:prstGeom>
          </p:spPr>
        </p:pic>
        <p:sp>
          <p:nvSpPr>
            <p:cNvPr id="51" name="Textfeld 2">
              <a:extLst>
                <a:ext uri="{FF2B5EF4-FFF2-40B4-BE49-F238E27FC236}">
                  <a16:creationId xmlns:a16="http://schemas.microsoft.com/office/drawing/2014/main" id="{28CD2B98-10CC-4ECF-A431-681A3253AED9}"/>
                </a:ext>
              </a:extLst>
            </p:cNvPr>
            <p:cNvSpPr txBox="1"/>
            <p:nvPr/>
          </p:nvSpPr>
          <p:spPr bwMode="auto">
            <a:xfrm>
              <a:off x="4431321" y="5854070"/>
              <a:ext cx="416812" cy="191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Aft>
                  <a:spcPts val="1200"/>
                </a:spcAft>
                <a:defRPr/>
              </a:pPr>
              <a:r>
                <a:rPr lang="de-DE" sz="1200" dirty="0">
                  <a:latin typeface="Arial"/>
                  <a:cs typeface="Arial"/>
                </a:rPr>
                <a:t>Time</a:t>
              </a:r>
              <a:endParaRPr dirty="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6A0009C-E086-EE4B-B977-08A79764911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639727" y="3951171"/>
              <a:ext cx="8928" cy="1996007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DAD174D-BF10-CC49-9321-C6CFD79157A6}"/>
                </a:ext>
              </a:extLst>
            </p:cNvPr>
            <p:cNvCxnSpPr/>
            <p:nvPr/>
          </p:nvCxnSpPr>
          <p:spPr bwMode="auto">
            <a:xfrm>
              <a:off x="2122191" y="4909656"/>
              <a:ext cx="0" cy="431093"/>
            </a:xfrm>
            <a:prstGeom prst="straightConnector1">
              <a:avLst/>
            </a:prstGeom>
            <a:ln w="15875">
              <a:solidFill>
                <a:schemeClr val="bg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8FCDB3F-9720-944D-990A-D666485CD8B1}"/>
                </a:ext>
              </a:extLst>
            </p:cNvPr>
            <p:cNvSpPr txBox="1"/>
            <p:nvPr/>
          </p:nvSpPr>
          <p:spPr bwMode="auto">
            <a:xfrm>
              <a:off x="2390387" y="5014384"/>
              <a:ext cx="20441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+mn-ea"/>
                </a:rPr>
                <a:t>pitch – brain coherence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7D61C45-A7E5-F849-94C1-C8D0E06D0D25}"/>
              </a:ext>
            </a:extLst>
          </p:cNvPr>
          <p:cNvGrpSpPr/>
          <p:nvPr/>
        </p:nvGrpSpPr>
        <p:grpSpPr>
          <a:xfrm>
            <a:off x="4304516" y="3667877"/>
            <a:ext cx="3324572" cy="2262145"/>
            <a:chOff x="4304516" y="3667877"/>
            <a:chExt cx="3324572" cy="2262145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560A99B-D49A-426F-AA10-D81C6AFA9E31}"/>
                </a:ext>
              </a:extLst>
            </p:cNvPr>
            <p:cNvSpPr txBox="1"/>
            <p:nvPr/>
          </p:nvSpPr>
          <p:spPr>
            <a:xfrm>
              <a:off x="5282804" y="3667877"/>
              <a:ext cx="16125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buClr>
                  <a:schemeClr val="tx2"/>
                </a:buClr>
              </a:pPr>
              <a:r>
                <a:rPr lang="en-US" sz="1400" dirty="0">
                  <a:latin typeface="+mn-ea"/>
                </a:rPr>
                <a:t>Sentence phase</a:t>
              </a:r>
            </a:p>
          </p:txBody>
        </p:sp>
        <p:pic>
          <p:nvPicPr>
            <p:cNvPr id="26" name="Grafik 1">
              <a:extLst>
                <a:ext uri="{FF2B5EF4-FFF2-40B4-BE49-F238E27FC236}">
                  <a16:creationId xmlns:a16="http://schemas.microsoft.com/office/drawing/2014/main" id="{0C5C2968-72A2-C84E-9D45-80FB9FA04D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88"/>
            <a:stretch/>
          </p:blipFill>
          <p:spPr bwMode="auto">
            <a:xfrm>
              <a:off x="4663466" y="4373893"/>
              <a:ext cx="2931751" cy="523859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26B993B-8330-BF4A-89B8-2B8D6548EF80}"/>
                </a:ext>
              </a:extLst>
            </p:cNvPr>
            <p:cNvGrpSpPr/>
            <p:nvPr/>
          </p:nvGrpSpPr>
          <p:grpSpPr>
            <a:xfrm>
              <a:off x="4668625" y="4259545"/>
              <a:ext cx="2960463" cy="505213"/>
              <a:chOff x="4465970" y="4642787"/>
              <a:chExt cx="2960463" cy="505213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42F8CB35-AC1D-D64A-8D72-F0C540B9C09B}"/>
                  </a:ext>
                </a:extLst>
              </p:cNvPr>
              <p:cNvGrpSpPr/>
              <p:nvPr/>
            </p:nvGrpSpPr>
            <p:grpSpPr>
              <a:xfrm>
                <a:off x="4465970" y="4642787"/>
                <a:ext cx="2960463" cy="497587"/>
                <a:chOff x="4465970" y="4642787"/>
                <a:chExt cx="2960463" cy="497587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0BD57422-0F2E-5344-B51C-EC47DE5A7C15}"/>
                    </a:ext>
                  </a:extLst>
                </p:cNvPr>
                <p:cNvSpPr/>
                <p:nvPr/>
              </p:nvSpPr>
              <p:spPr bwMode="auto">
                <a:xfrm>
                  <a:off x="4465970" y="4642787"/>
                  <a:ext cx="2960463" cy="45186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0DC89D34-8653-704D-8892-1ABA79A525C9}"/>
                    </a:ext>
                  </a:extLst>
                </p:cNvPr>
                <p:cNvSpPr/>
                <p:nvPr/>
              </p:nvSpPr>
              <p:spPr bwMode="auto">
                <a:xfrm>
                  <a:off x="5231904" y="5094655"/>
                  <a:ext cx="216024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0C8AAB7C-C809-3A49-8F2A-719D325301FA}"/>
                    </a:ext>
                  </a:extLst>
                </p:cNvPr>
                <p:cNvSpPr/>
                <p:nvPr/>
              </p:nvSpPr>
              <p:spPr bwMode="auto">
                <a:xfrm>
                  <a:off x="5988103" y="5065375"/>
                  <a:ext cx="144016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56153F0D-BD51-CB41-AC11-FA263614AC8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303912" y="5112000"/>
                <a:ext cx="0" cy="360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F466528-330A-AD4C-B879-702DB02ADF8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04516" y="4909656"/>
              <a:ext cx="753197" cy="454368"/>
            </a:xfrm>
            <a:prstGeom prst="straightConnector1">
              <a:avLst/>
            </a:prstGeom>
            <a:ln w="15875">
              <a:solidFill>
                <a:schemeClr val="bg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768127D-D1C6-994A-B310-054663B8E7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8841" y="5422022"/>
              <a:ext cx="2921000" cy="50800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4F762AA-7D78-2D4B-8BB8-2860CC36CE3C}"/>
              </a:ext>
            </a:extLst>
          </p:cNvPr>
          <p:cNvGrpSpPr/>
          <p:nvPr/>
        </p:nvGrpSpPr>
        <p:grpSpPr>
          <a:xfrm>
            <a:off x="8038146" y="4393883"/>
            <a:ext cx="3652649" cy="1200329"/>
            <a:chOff x="8038146" y="4393883"/>
            <a:chExt cx="3652649" cy="1200329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095C86E-8E5D-8B4C-9452-B6DBFF86BF6C}"/>
                </a:ext>
              </a:extLst>
            </p:cNvPr>
            <p:cNvSpPr txBox="1"/>
            <p:nvPr/>
          </p:nvSpPr>
          <p:spPr bwMode="auto">
            <a:xfrm>
              <a:off x="9026499" y="4393883"/>
              <a:ext cx="26642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stimulus off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brain signal still on</a:t>
              </a:r>
            </a:p>
            <a:p>
              <a:endParaRPr lang="en-GB" dirty="0"/>
            </a:p>
          </p:txBody>
        </p:sp>
        <p:sp>
          <p:nvSpPr>
            <p:cNvPr id="4" name="Right Arrow 3">
              <a:extLst>
                <a:ext uri="{FF2B5EF4-FFF2-40B4-BE49-F238E27FC236}">
                  <a16:creationId xmlns:a16="http://schemas.microsoft.com/office/drawing/2014/main" id="{A020D33A-E3DF-B24A-A2E5-E3BF477B0C37}"/>
                </a:ext>
              </a:extLst>
            </p:cNvPr>
            <p:cNvSpPr/>
            <p:nvPr/>
          </p:nvSpPr>
          <p:spPr bwMode="auto">
            <a:xfrm>
              <a:off x="8038146" y="4621985"/>
              <a:ext cx="579295" cy="394559"/>
            </a:xfrm>
            <a:prstGeom prst="rightArrow">
              <a:avLst>
                <a:gd name="adj1" fmla="val 50000"/>
                <a:gd name="adj2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76099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47082B1C-3930-4A5A-998E-A0F7CC29E7A9}"/>
              </a:ext>
            </a:extLst>
          </p:cNvPr>
          <p:cNvSpPr txBox="1"/>
          <p:nvPr/>
        </p:nvSpPr>
        <p:spPr bwMode="auto">
          <a:xfrm flipH="1">
            <a:off x="1750464" y="354790"/>
            <a:ext cx="8691073" cy="596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3491" tIns="51745" rIns="103491" bIns="51745" rtlCol="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196" kern="1200" noProof="1">
                <a:solidFill>
                  <a:srgbClr val="FFA100"/>
                </a:solidFill>
                <a:latin typeface="+mj-lt"/>
                <a:ea typeface="ＭＳ Ｐゴシック" pitchFamily="34" charset="-128"/>
                <a:cs typeface="Carlito" panose="020F0502020204030204" pitchFamily="34" charset="0"/>
              </a:rPr>
              <a:t>Results - coherence (entrainment phase)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ED41CF8-8DA2-F94E-9B50-69BDEDD7D5A1}"/>
              </a:ext>
            </a:extLst>
          </p:cNvPr>
          <p:cNvGrpSpPr/>
          <p:nvPr/>
        </p:nvGrpSpPr>
        <p:grpSpPr>
          <a:xfrm>
            <a:off x="1604398" y="951092"/>
            <a:ext cx="8983203" cy="4104000"/>
            <a:chOff x="1604398" y="1125200"/>
            <a:chExt cx="8983203" cy="4104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3D61280-FD77-401C-A6DC-E201C3CF2C3E}"/>
                </a:ext>
              </a:extLst>
            </p:cNvPr>
            <p:cNvGrpSpPr/>
            <p:nvPr/>
          </p:nvGrpSpPr>
          <p:grpSpPr>
            <a:xfrm>
              <a:off x="1604398" y="1125200"/>
              <a:ext cx="8983203" cy="4104000"/>
              <a:chOff x="1010610" y="23180445"/>
              <a:chExt cx="8983203" cy="4104000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1D594B6F-8735-484C-9664-978325C361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10610" y="23180445"/>
                <a:ext cx="5472000" cy="4104000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C24DB828-53A9-45E9-829D-F2195FF1ECF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4814" t="5324" r="22149" b="9265"/>
              <a:stretch/>
            </p:blipFill>
            <p:spPr>
              <a:xfrm>
                <a:off x="6486338" y="25190748"/>
                <a:ext cx="1239945" cy="1260000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0398B669-6B49-4454-A55D-FCE25CB9F0B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28018" t="5943" r="8942" b="9962"/>
              <a:stretch/>
            </p:blipFill>
            <p:spPr>
              <a:xfrm>
                <a:off x="6466948" y="23474320"/>
                <a:ext cx="1259335" cy="1260000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179E4598-D71E-4E36-B2DB-384FE110BA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2860" t="5324" r="21652" b="9265"/>
              <a:stretch/>
            </p:blipFill>
            <p:spPr>
              <a:xfrm>
                <a:off x="7952978" y="25190748"/>
                <a:ext cx="1288140" cy="12600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50D325F4-9B97-4072-BB4C-CFAC948B844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3602" t="6492" r="23361" b="8098"/>
              <a:stretch/>
            </p:blipFill>
            <p:spPr>
              <a:xfrm>
                <a:off x="8001173" y="23474320"/>
                <a:ext cx="1239945" cy="1260000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98138EDD-D4BC-45A2-B40A-36951E514A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5791" t="7314" r="78486" b="7876"/>
              <a:stretch/>
            </p:blipFill>
            <p:spPr>
              <a:xfrm>
                <a:off x="9252000" y="23469573"/>
                <a:ext cx="741813" cy="3348000"/>
              </a:xfrm>
              <a:prstGeom prst="rect">
                <a:avLst/>
              </a:prstGeom>
            </p:spPr>
          </p:pic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659816B-A77B-4E1C-A071-95E9179CED02}"/>
                </a:ext>
              </a:extLst>
            </p:cNvPr>
            <p:cNvGrpSpPr/>
            <p:nvPr/>
          </p:nvGrpSpPr>
          <p:grpSpPr>
            <a:xfrm>
              <a:off x="7042781" y="2723095"/>
              <a:ext cx="3007969" cy="2084816"/>
              <a:chOff x="6480144" y="24721841"/>
              <a:chExt cx="2760313" cy="2084816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9DA1F85-0FA6-4F06-AFCE-1DB3987622D2}"/>
                  </a:ext>
                </a:extLst>
              </p:cNvPr>
              <p:cNvSpPr txBox="1"/>
              <p:nvPr/>
            </p:nvSpPr>
            <p:spPr bwMode="auto">
              <a:xfrm>
                <a:off x="6480144" y="24721841"/>
                <a:ext cx="2760313" cy="350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03611" tIns="51805" rIns="103611" bIns="51805" rtlCol="0">
                <a:spAutoFit/>
              </a:bodyPr>
              <a:lstStyle/>
              <a:p>
                <a:pPr algn="just"/>
                <a:r>
                  <a:rPr lang="de-DE" sz="1600" dirty="0">
                    <a:solidFill>
                      <a:srgbClr val="000000"/>
                    </a:solidFill>
                    <a:latin typeface="+mn-ea"/>
                    <a:cs typeface="Carlito" panose="020F0502020204030204" pitchFamily="34" charset="0"/>
                  </a:rPr>
                  <a:t>  SLOW 0.6           FAST 0.6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1EA5F12-E1E3-4C82-86E0-BF06E313ADBF}"/>
                  </a:ext>
                </a:extLst>
              </p:cNvPr>
              <p:cNvSpPr txBox="1"/>
              <p:nvPr/>
            </p:nvSpPr>
            <p:spPr bwMode="auto">
              <a:xfrm>
                <a:off x="6480144" y="26455814"/>
                <a:ext cx="2760313" cy="350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03611" tIns="51805" rIns="103611" bIns="51805" rtlCol="0">
                <a:spAutoFit/>
              </a:bodyPr>
              <a:lstStyle/>
              <a:p>
                <a:pPr algn="just"/>
                <a:r>
                  <a:rPr lang="de-DE" sz="1600" dirty="0">
                    <a:solidFill>
                      <a:srgbClr val="000000"/>
                    </a:solidFill>
                    <a:latin typeface="+mn-ea"/>
                    <a:cs typeface="Carlito" panose="020F0502020204030204" pitchFamily="34" charset="0"/>
                  </a:rPr>
                  <a:t>  SLOW 0.9           FAST 0.9</a:t>
                </a:r>
              </a:p>
            </p:txBody>
          </p: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0396521-A0DA-4C6A-97B3-272CDF24C755}"/>
              </a:ext>
            </a:extLst>
          </p:cNvPr>
          <p:cNvSpPr txBox="1"/>
          <p:nvPr/>
        </p:nvSpPr>
        <p:spPr bwMode="auto">
          <a:xfrm>
            <a:off x="1735532" y="4836379"/>
            <a:ext cx="8852069" cy="142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3611" tIns="51805" rIns="103611" bIns="51805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de-DE" sz="20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Significant</a:t>
            </a:r>
            <a:r>
              <a:rPr lang="de-DE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differences</a:t>
            </a:r>
            <a:r>
              <a:rPr lang="de-DE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in </a:t>
            </a:r>
            <a:r>
              <a:rPr lang="de-DE" sz="20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the</a:t>
            </a:r>
            <a:r>
              <a:rPr lang="de-DE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whole</a:t>
            </a:r>
            <a:r>
              <a:rPr lang="de-DE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brain</a:t>
            </a:r>
            <a:r>
              <a:rPr lang="de-DE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: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under</a:t>
            </a:r>
            <a:r>
              <a:rPr lang="de-DE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SLOW </a:t>
            </a:r>
            <a:r>
              <a:rPr lang="de-DE" sz="20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entrainment</a:t>
            </a:r>
            <a:r>
              <a:rPr lang="de-DE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, </a:t>
            </a:r>
            <a:r>
              <a:rPr lang="de-DE" sz="20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the</a:t>
            </a:r>
            <a:r>
              <a:rPr lang="de-DE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coherence</a:t>
            </a:r>
            <a:r>
              <a:rPr lang="de-DE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is</a:t>
            </a:r>
            <a:r>
              <a:rPr lang="de-DE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stronger</a:t>
            </a:r>
            <a:r>
              <a:rPr lang="de-DE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at 0.6 Hz,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under</a:t>
            </a:r>
            <a:r>
              <a:rPr lang="de-DE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FAST </a:t>
            </a:r>
            <a:r>
              <a:rPr lang="de-DE" sz="20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entrainment</a:t>
            </a:r>
            <a:r>
              <a:rPr lang="de-DE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 panose="020F0502020204030204" pitchFamily="34" charset="0"/>
              </a:rPr>
              <a:t> – at 0.9 Hz</a:t>
            </a:r>
          </a:p>
        </p:txBody>
      </p:sp>
    </p:spTree>
    <p:extLst>
      <p:ext uri="{BB962C8B-B14F-4D97-AF65-F5344CB8AC3E}">
        <p14:creationId xmlns:p14="http://schemas.microsoft.com/office/powerpoint/2010/main" val="380692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eneral_engl">
  <a:themeElements>
    <a:clrScheme name="ResearchGroups">
      <a:dk1>
        <a:srgbClr val="000000"/>
      </a:dk1>
      <a:lt1>
        <a:srgbClr val="FFFFFF"/>
      </a:lt1>
      <a:dk2>
        <a:srgbClr val="EF8A10"/>
      </a:dk2>
      <a:lt2>
        <a:srgbClr val="C0C0C0"/>
      </a:lt2>
      <a:accent1>
        <a:srgbClr val="EF8A10"/>
      </a:accent1>
      <a:accent2>
        <a:srgbClr val="EF8A10"/>
      </a:accent2>
      <a:accent3>
        <a:srgbClr val="FBEBD4"/>
      </a:accent3>
      <a:accent4>
        <a:srgbClr val="0080FF"/>
      </a:accent4>
      <a:accent5>
        <a:srgbClr val="E6B34C"/>
      </a:accent5>
      <a:accent6>
        <a:srgbClr val="FF4C4C"/>
      </a:accent6>
      <a:hlink>
        <a:srgbClr val="6CB5B5"/>
      </a:hlink>
      <a:folHlink>
        <a:srgbClr val="939A8F"/>
      </a:folHlink>
    </a:clrScheme>
    <a:fontScheme name="Thaumas">
      <a:majorFont>
        <a:latin typeface="Verdana"/>
        <a:ea typeface="Arial"/>
        <a:cs typeface="Arial"/>
      </a:majorFont>
      <a:minorFont>
        <a:latin typeface="Verdana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bg2"/>
        </a:solidFill>
        <a:ln w="9525">
          <a:solidFill>
            <a:schemeClr val="bg2"/>
          </a:solidFill>
          <a:miter lim="800000"/>
          <a:headEnd/>
          <a:tailEnd/>
        </a:ln>
      </a:spPr>
      <a:bodyPr/>
      <a:lstStyle/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1_General_engl">
  <a:themeElements>
    <a:clrScheme name="ResearchGroups">
      <a:dk1>
        <a:srgbClr val="000000"/>
      </a:dk1>
      <a:lt1>
        <a:srgbClr val="FFFFFF"/>
      </a:lt1>
      <a:dk2>
        <a:srgbClr val="EF8A10"/>
      </a:dk2>
      <a:lt2>
        <a:srgbClr val="C0C0C0"/>
      </a:lt2>
      <a:accent1>
        <a:srgbClr val="EF8A10"/>
      </a:accent1>
      <a:accent2>
        <a:srgbClr val="EF8A10"/>
      </a:accent2>
      <a:accent3>
        <a:srgbClr val="FBEBD4"/>
      </a:accent3>
      <a:accent4>
        <a:srgbClr val="0080FF"/>
      </a:accent4>
      <a:accent5>
        <a:srgbClr val="E6B34C"/>
      </a:accent5>
      <a:accent6>
        <a:srgbClr val="FF4C4C"/>
      </a:accent6>
      <a:hlink>
        <a:srgbClr val="6CB5B5"/>
      </a:hlink>
      <a:folHlink>
        <a:srgbClr val="939A8F"/>
      </a:folHlink>
    </a:clrScheme>
    <a:fontScheme name="Thaumas">
      <a:majorFont>
        <a:latin typeface="Verdana"/>
        <a:ea typeface="Arial"/>
        <a:cs typeface="Arial"/>
      </a:majorFont>
      <a:minorFont>
        <a:latin typeface="Verdana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bg2"/>
        </a:solidFill>
        <a:ln w="9525">
          <a:solidFill>
            <a:schemeClr val="bg2"/>
          </a:solidFill>
          <a:miter lim="800000"/>
          <a:headEnd/>
          <a:tailEnd/>
        </a:ln>
      </a:spPr>
      <a:bodyPr/>
      <a:lstStyle/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3228</TotalTime>
  <Words>926</Words>
  <Application>Microsoft Macintosh PowerPoint</Application>
  <DocSecurity>0</DocSecurity>
  <PresentationFormat>Widescreen</PresentationFormat>
  <Paragraphs>161</Paragraphs>
  <Slides>17</Slides>
  <Notes>0</Notes>
  <HiddenSlides>0</HiddenSlides>
  <MMClips>5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ＭＳ Ｐゴシック</vt:lpstr>
      <vt:lpstr>ヒラギノ角ゴ Pro W3</vt:lpstr>
      <vt:lpstr>Arial</vt:lpstr>
      <vt:lpstr>Calibri</vt:lpstr>
      <vt:lpstr>Carlito</vt:lpstr>
      <vt:lpstr>Roboto</vt:lpstr>
      <vt:lpstr>Times New Roman</vt:lpstr>
      <vt:lpstr>Verdana</vt:lpstr>
      <vt:lpstr>Verdana (Textkörper)</vt:lpstr>
      <vt:lpstr>Wingdings</vt:lpstr>
      <vt:lpstr>General_engl</vt:lpstr>
      <vt:lpstr>1_General_engl</vt:lpstr>
      <vt:lpstr>PowerPoint Presentation</vt:lpstr>
      <vt:lpstr>Prosody and sentence comprehension</vt:lpstr>
      <vt:lpstr>The predictive function of prosody</vt:lpstr>
      <vt:lpstr>Neural oscillations: tracking speech</vt:lpstr>
      <vt:lpstr>Rhythmic prediction via oscillatory entrainment?</vt:lpstr>
      <vt:lpstr>Experimental paradigm</vt:lpstr>
      <vt:lpstr>Procedure (n = 39, MEG recording)</vt:lpstr>
      <vt:lpstr>PowerPoint Presentation</vt:lpstr>
      <vt:lpstr>PowerPoint Presentation</vt:lpstr>
      <vt:lpstr>Results - coherence (sentence phase)</vt:lpstr>
      <vt:lpstr>Data analysis and hypotheses - ERF</vt:lpstr>
      <vt:lpstr>PowerPoint Presentation</vt:lpstr>
      <vt:lpstr>Discussion</vt:lpstr>
      <vt:lpstr>PowerPoint Presentation</vt:lpstr>
      <vt:lpstr>Data analysis pipeline</vt:lpstr>
      <vt:lpstr>PowerPoint Presentation</vt:lpstr>
      <vt:lpstr>Results - coherence (sentence phase)</vt:lpstr>
    </vt:vector>
  </TitlesOfParts>
  <Manager/>
  <Company>MPI for Human Cognitive and Brain Sciences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Yulia Lamekina</dc:creator>
  <cp:keywords/>
  <dc:description/>
  <cp:lastModifiedBy>Authors</cp:lastModifiedBy>
  <cp:revision>861</cp:revision>
  <dcterms:created xsi:type="dcterms:W3CDTF">2020-09-28T15:43:35Z</dcterms:created>
  <dcterms:modified xsi:type="dcterms:W3CDTF">2022-09-07T01:26:21Z</dcterms:modified>
  <cp:category/>
  <dc:identifier/>
  <cp:contentStatus/>
  <dc:language/>
  <cp:version/>
</cp:coreProperties>
</file>