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0267275" cy="42794238"/>
  <p:notesSz cx="6858000" cy="9144000"/>
  <p:defaultTextStyle>
    <a:defPPr>
      <a:defRPr lang="en-US"/>
    </a:defPPr>
    <a:lvl1pPr marL="0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8408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36816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505224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73633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42041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3010449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78857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347265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8000"/>
    <a:srgbClr val="009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20" autoAdjust="0"/>
  </p:normalViewPr>
  <p:slideViewPr>
    <p:cSldViewPr snapToObjects="1">
      <p:cViewPr>
        <p:scale>
          <a:sx n="21" d="100"/>
          <a:sy n="21" d="100"/>
        </p:scale>
        <p:origin x="-2808" y="-72"/>
      </p:cViewPr>
      <p:guideLst>
        <p:guide orient="horz" pos="13479"/>
        <p:guide pos="95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3507D-975D-4854-BEFB-4DDDC653C8C4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4D7E4-0E21-4FCC-9F0A-E7725B29A6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6150" y="685800"/>
            <a:ext cx="2425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4D7E4-0E21-4FCC-9F0A-E7725B29A66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046" y="13293954"/>
            <a:ext cx="25727184" cy="9173024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0091" y="24250068"/>
            <a:ext cx="21187093" cy="1093630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8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36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05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73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4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010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78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347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5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976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387397" y="10282504"/>
            <a:ext cx="25879570" cy="219082724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48683" y="10282504"/>
            <a:ext cx="77134260" cy="219082724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93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863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906" y="27499264"/>
            <a:ext cx="25727184" cy="8499411"/>
          </a:xfrm>
        </p:spPr>
        <p:txBody>
          <a:bodyPr anchor="t"/>
          <a:lstStyle>
            <a:lvl1pPr algn="l">
              <a:defRPr sz="19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0906" y="18138027"/>
            <a:ext cx="25727184" cy="9361236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8408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36816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50522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73633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42041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3010449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78857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347265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14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8682" y="59911936"/>
            <a:ext cx="51506915" cy="169453295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760052" y="59911936"/>
            <a:ext cx="51506915" cy="169453295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238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64" y="1713754"/>
            <a:ext cx="27240548" cy="7132373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579176"/>
            <a:ext cx="13373303" cy="3992145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68408" indent="0">
              <a:buNone/>
              <a:defRPr sz="9500" b="1"/>
            </a:lvl2pPr>
            <a:lvl3pPr marL="4336816" indent="0">
              <a:buNone/>
              <a:defRPr sz="8500" b="1"/>
            </a:lvl3pPr>
            <a:lvl4pPr marL="6505224" indent="0">
              <a:buNone/>
              <a:defRPr sz="7600" b="1"/>
            </a:lvl4pPr>
            <a:lvl5pPr marL="8673633" indent="0">
              <a:buNone/>
              <a:defRPr sz="7600" b="1"/>
            </a:lvl5pPr>
            <a:lvl6pPr marL="10842041" indent="0">
              <a:buNone/>
              <a:defRPr sz="7600" b="1"/>
            </a:lvl6pPr>
            <a:lvl7pPr marL="13010449" indent="0">
              <a:buNone/>
              <a:defRPr sz="7600" b="1"/>
            </a:lvl7pPr>
            <a:lvl8pPr marL="15178857" indent="0">
              <a:buNone/>
              <a:defRPr sz="7600" b="1"/>
            </a:lvl8pPr>
            <a:lvl9pPr marL="17347265" indent="0">
              <a:buNone/>
              <a:defRPr sz="7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364" y="13571321"/>
            <a:ext cx="13373303" cy="24656220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5357" y="9579176"/>
            <a:ext cx="13378556" cy="3992145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68408" indent="0">
              <a:buNone/>
              <a:defRPr sz="9500" b="1"/>
            </a:lvl2pPr>
            <a:lvl3pPr marL="4336816" indent="0">
              <a:buNone/>
              <a:defRPr sz="8500" b="1"/>
            </a:lvl3pPr>
            <a:lvl4pPr marL="6505224" indent="0">
              <a:buNone/>
              <a:defRPr sz="7600" b="1"/>
            </a:lvl4pPr>
            <a:lvl5pPr marL="8673633" indent="0">
              <a:buNone/>
              <a:defRPr sz="7600" b="1"/>
            </a:lvl5pPr>
            <a:lvl6pPr marL="10842041" indent="0">
              <a:buNone/>
              <a:defRPr sz="7600" b="1"/>
            </a:lvl6pPr>
            <a:lvl7pPr marL="13010449" indent="0">
              <a:buNone/>
              <a:defRPr sz="7600" b="1"/>
            </a:lvl7pPr>
            <a:lvl8pPr marL="15178857" indent="0">
              <a:buNone/>
              <a:defRPr sz="7600" b="1"/>
            </a:lvl8pPr>
            <a:lvl9pPr marL="17347265" indent="0">
              <a:buNone/>
              <a:defRPr sz="7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5357" y="13571321"/>
            <a:ext cx="13378556" cy="24656220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95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04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66" y="1703845"/>
            <a:ext cx="9957725" cy="7251246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664" y="1703848"/>
            <a:ext cx="16920247" cy="36523697"/>
          </a:xfrm>
        </p:spPr>
        <p:txBody>
          <a:bodyPr/>
          <a:lstStyle>
            <a:lvl1pPr>
              <a:defRPr sz="15200"/>
            </a:lvl1pPr>
            <a:lvl2pPr>
              <a:defRPr sz="13300"/>
            </a:lvl2pPr>
            <a:lvl3pPr>
              <a:defRPr sz="114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366" y="8955093"/>
            <a:ext cx="9957725" cy="29272451"/>
          </a:xfrm>
        </p:spPr>
        <p:txBody>
          <a:bodyPr/>
          <a:lstStyle>
            <a:lvl1pPr marL="0" indent="0">
              <a:buNone/>
              <a:defRPr sz="6600"/>
            </a:lvl1pPr>
            <a:lvl2pPr marL="2168408" indent="0">
              <a:buNone/>
              <a:defRPr sz="5700"/>
            </a:lvl2pPr>
            <a:lvl3pPr marL="4336816" indent="0">
              <a:buNone/>
              <a:defRPr sz="4700"/>
            </a:lvl3pPr>
            <a:lvl4pPr marL="6505224" indent="0">
              <a:buNone/>
              <a:defRPr sz="4300"/>
            </a:lvl4pPr>
            <a:lvl5pPr marL="8673633" indent="0">
              <a:buNone/>
              <a:defRPr sz="4300"/>
            </a:lvl5pPr>
            <a:lvl6pPr marL="10842041" indent="0">
              <a:buNone/>
              <a:defRPr sz="4300"/>
            </a:lvl6pPr>
            <a:lvl7pPr marL="13010449" indent="0">
              <a:buNone/>
              <a:defRPr sz="4300"/>
            </a:lvl7pPr>
            <a:lvl8pPr marL="15178857" indent="0">
              <a:buNone/>
              <a:defRPr sz="4300"/>
            </a:lvl8pPr>
            <a:lvl9pPr marL="17347265" indent="0">
              <a:buNone/>
              <a:defRPr sz="43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3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2597" y="29955967"/>
            <a:ext cx="18160365" cy="3536471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2597" y="3823744"/>
            <a:ext cx="18160365" cy="25676543"/>
          </a:xfrm>
        </p:spPr>
        <p:txBody>
          <a:bodyPr/>
          <a:lstStyle>
            <a:lvl1pPr marL="0" indent="0">
              <a:buNone/>
              <a:defRPr sz="15200"/>
            </a:lvl1pPr>
            <a:lvl2pPr marL="2168408" indent="0">
              <a:buNone/>
              <a:defRPr sz="13300"/>
            </a:lvl2pPr>
            <a:lvl3pPr marL="4336816" indent="0">
              <a:buNone/>
              <a:defRPr sz="11400"/>
            </a:lvl3pPr>
            <a:lvl4pPr marL="6505224" indent="0">
              <a:buNone/>
              <a:defRPr sz="9500"/>
            </a:lvl4pPr>
            <a:lvl5pPr marL="8673633" indent="0">
              <a:buNone/>
              <a:defRPr sz="9500"/>
            </a:lvl5pPr>
            <a:lvl6pPr marL="10842041" indent="0">
              <a:buNone/>
              <a:defRPr sz="9500"/>
            </a:lvl6pPr>
            <a:lvl7pPr marL="13010449" indent="0">
              <a:buNone/>
              <a:defRPr sz="9500"/>
            </a:lvl7pPr>
            <a:lvl8pPr marL="15178857" indent="0">
              <a:buNone/>
              <a:defRPr sz="9500"/>
            </a:lvl8pPr>
            <a:lvl9pPr marL="17347265" indent="0">
              <a:buNone/>
              <a:defRPr sz="9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2597" y="33492438"/>
            <a:ext cx="18160365" cy="5022376"/>
          </a:xfrm>
        </p:spPr>
        <p:txBody>
          <a:bodyPr/>
          <a:lstStyle>
            <a:lvl1pPr marL="0" indent="0">
              <a:buNone/>
              <a:defRPr sz="6600"/>
            </a:lvl1pPr>
            <a:lvl2pPr marL="2168408" indent="0">
              <a:buNone/>
              <a:defRPr sz="5700"/>
            </a:lvl2pPr>
            <a:lvl3pPr marL="4336816" indent="0">
              <a:buNone/>
              <a:defRPr sz="4700"/>
            </a:lvl3pPr>
            <a:lvl4pPr marL="6505224" indent="0">
              <a:buNone/>
              <a:defRPr sz="4300"/>
            </a:lvl4pPr>
            <a:lvl5pPr marL="8673633" indent="0">
              <a:buNone/>
              <a:defRPr sz="4300"/>
            </a:lvl5pPr>
            <a:lvl6pPr marL="10842041" indent="0">
              <a:buNone/>
              <a:defRPr sz="4300"/>
            </a:lvl6pPr>
            <a:lvl7pPr marL="13010449" indent="0">
              <a:buNone/>
              <a:defRPr sz="4300"/>
            </a:lvl7pPr>
            <a:lvl8pPr marL="15178857" indent="0">
              <a:buNone/>
              <a:defRPr sz="4300"/>
            </a:lvl8pPr>
            <a:lvl9pPr marL="17347265" indent="0">
              <a:buNone/>
              <a:defRPr sz="43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10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364" y="1713754"/>
            <a:ext cx="27240548" cy="7132373"/>
          </a:xfrm>
          <a:prstGeom prst="rect">
            <a:avLst/>
          </a:prstGeom>
        </p:spPr>
        <p:txBody>
          <a:bodyPr vert="horz" lIns="433682" tIns="216841" rIns="433682" bIns="216841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985325"/>
            <a:ext cx="27240548" cy="28242219"/>
          </a:xfrm>
          <a:prstGeom prst="rect">
            <a:avLst/>
          </a:prstGeom>
        </p:spPr>
        <p:txBody>
          <a:bodyPr vert="horz" lIns="433682" tIns="216841" rIns="433682" bIns="216841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364" y="39663922"/>
            <a:ext cx="7062364" cy="2278397"/>
          </a:xfrm>
          <a:prstGeom prst="rect">
            <a:avLst/>
          </a:prstGeom>
        </p:spPr>
        <p:txBody>
          <a:bodyPr vert="horz" lIns="433682" tIns="216841" rIns="433682" bIns="216841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9D70B-3E34-0C41-A01C-26D17086E163}" type="datetimeFigureOut">
              <a:rPr lang="en-US" smtClean="0"/>
              <a:pPr/>
              <a:t>9/26/2016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1319" y="39663922"/>
            <a:ext cx="9584637" cy="2278397"/>
          </a:xfrm>
          <a:prstGeom prst="rect">
            <a:avLst/>
          </a:prstGeom>
        </p:spPr>
        <p:txBody>
          <a:bodyPr vert="horz" lIns="433682" tIns="216841" rIns="433682" bIns="216841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1547" y="39663922"/>
            <a:ext cx="7062364" cy="2278397"/>
          </a:xfrm>
          <a:prstGeom prst="rect">
            <a:avLst/>
          </a:prstGeom>
        </p:spPr>
        <p:txBody>
          <a:bodyPr vert="horz" lIns="433682" tIns="216841" rIns="433682" bIns="216841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3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68408" rtl="0" eaLnBrk="1" latinLnBrk="0" hangingPunct="1">
        <a:spcBef>
          <a:spcPct val="0"/>
        </a:spcBef>
        <a:buNone/>
        <a:defRPr sz="20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6306" indent="-1626306" algn="l" defTabSz="2168408" rtl="0" eaLnBrk="1" latinLnBrk="0" hangingPunct="1">
        <a:spcBef>
          <a:spcPct val="20000"/>
        </a:spcBef>
        <a:buFont typeface="Arial"/>
        <a:buChar char="•"/>
        <a:defRPr sz="15200" kern="1200">
          <a:solidFill>
            <a:schemeClr val="tx1"/>
          </a:solidFill>
          <a:latin typeface="+mn-lt"/>
          <a:ea typeface="+mn-ea"/>
          <a:cs typeface="+mn-cs"/>
        </a:defRPr>
      </a:lvl1pPr>
      <a:lvl2pPr marL="3523663" indent="-1355255" algn="l" defTabSz="2168408" rtl="0" eaLnBrk="1" latinLnBrk="0" hangingPunct="1">
        <a:spcBef>
          <a:spcPct val="20000"/>
        </a:spcBef>
        <a:buFont typeface="Arial"/>
        <a:buChar char="–"/>
        <a:defRPr sz="13300" kern="1200">
          <a:solidFill>
            <a:schemeClr val="tx1"/>
          </a:solidFill>
          <a:latin typeface="+mn-lt"/>
          <a:ea typeface="+mn-ea"/>
          <a:cs typeface="+mn-cs"/>
        </a:defRPr>
      </a:lvl2pPr>
      <a:lvl3pPr marL="5421020" indent="-1084204" algn="l" defTabSz="2168408" rtl="0" eaLnBrk="1" latinLnBrk="0" hangingPunct="1">
        <a:spcBef>
          <a:spcPct val="20000"/>
        </a:spcBef>
        <a:buFont typeface="Arial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3pPr>
      <a:lvl4pPr marL="7589429" indent="-1084204" algn="l" defTabSz="2168408" rtl="0" eaLnBrk="1" latinLnBrk="0" hangingPunct="1">
        <a:spcBef>
          <a:spcPct val="20000"/>
        </a:spcBef>
        <a:buFont typeface="Arial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57837" indent="-1084204" algn="l" defTabSz="2168408" rtl="0" eaLnBrk="1" latinLnBrk="0" hangingPunct="1">
        <a:spcBef>
          <a:spcPct val="20000"/>
        </a:spcBef>
        <a:buFont typeface="Arial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926245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94653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63061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431469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8408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36816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505224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73633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42041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3010449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78857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347265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33874" y="5296011"/>
            <a:ext cx="2104376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dirty="0" smtClean="0">
                <a:latin typeface="Century Gothic" panose="020B0502020202020204" pitchFamily="34" charset="0"/>
              </a:rPr>
              <a:t>Andrea E. Martin &amp; Leonidas A. A. </a:t>
            </a:r>
            <a:r>
              <a:rPr lang="en-US" sz="7200" dirty="0" err="1" smtClean="0">
                <a:latin typeface="Century Gothic" panose="020B0502020202020204" pitchFamily="34" charset="0"/>
              </a:rPr>
              <a:t>Doumas</a:t>
            </a:r>
            <a:endParaRPr lang="en-US" sz="7200" dirty="0">
              <a:latin typeface="Century Gothic" panose="020B0502020202020204" pitchFamily="34" charset="0"/>
            </a:endParaRPr>
          </a:p>
          <a:p>
            <a:pPr algn="r"/>
            <a:r>
              <a:rPr lang="en-US" sz="4400" dirty="0" smtClean="0">
                <a:latin typeface="Century Gothic" panose="020B0502020202020204" pitchFamily="34" charset="0"/>
              </a:rPr>
              <a:t>School of Philosophy, Psychology, and Language Sciences</a:t>
            </a:r>
          </a:p>
          <a:p>
            <a:pPr algn="r"/>
            <a:r>
              <a:rPr lang="en-US" sz="4400" dirty="0">
                <a:latin typeface="Century Gothic" panose="020B0502020202020204" pitchFamily="34" charset="0"/>
              </a:rPr>
              <a:t>Department of </a:t>
            </a:r>
            <a:r>
              <a:rPr lang="en-US" sz="4400" dirty="0" smtClean="0">
                <a:latin typeface="Century Gothic" panose="020B0502020202020204" pitchFamily="34" charset="0"/>
              </a:rPr>
              <a:t>Psychology, The University of Edinburgh </a:t>
            </a:r>
          </a:p>
          <a:p>
            <a:pPr algn="r"/>
            <a:r>
              <a:rPr lang="en-US" sz="5400" dirty="0" smtClean="0">
                <a:latin typeface="Century Gothic" panose="020B0502020202020204" pitchFamily="34" charset="0"/>
              </a:rPr>
              <a:t>andrea.martin@ed.ac.uk</a:t>
            </a:r>
            <a:endParaRPr lang="en-US" sz="54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25603" y="1731729"/>
            <a:ext cx="184731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045" y="7931623"/>
            <a:ext cx="1407263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Our brains perceive </a:t>
            </a:r>
            <a:r>
              <a:rPr lang="en-US" sz="4200" b="1" dirty="0" smtClean="0">
                <a:latin typeface="Century Gothic" panose="020B0502020202020204" pitchFamily="34" charset="0"/>
              </a:rPr>
              <a:t>hierarchical linguistic structure </a:t>
            </a:r>
            <a:r>
              <a:rPr lang="en-US" sz="4200" dirty="0" smtClean="0">
                <a:latin typeface="Century Gothic" panose="020B0502020202020204" pitchFamily="34" charset="0"/>
              </a:rPr>
              <a:t>at </a:t>
            </a:r>
            <a:r>
              <a:rPr lang="en-US" sz="4200" b="1" dirty="0" smtClean="0">
                <a:latin typeface="Century Gothic" panose="020B0502020202020204" pitchFamily="34" charset="0"/>
              </a:rPr>
              <a:t>multiple timescales </a:t>
            </a:r>
            <a:r>
              <a:rPr lang="en-US" sz="4200" dirty="0" smtClean="0">
                <a:latin typeface="Century Gothic" panose="020B0502020202020204" pitchFamily="34" charset="0"/>
              </a:rPr>
              <a:t>and </a:t>
            </a:r>
            <a:r>
              <a:rPr lang="en-US" sz="4200" b="1" dirty="0" smtClean="0">
                <a:latin typeface="Century Gothic" panose="020B0502020202020204" pitchFamily="34" charset="0"/>
              </a:rPr>
              <a:t>levels of analysis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1,2</a:t>
            </a:r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4200" dirty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Cortical oscillations appear to (at least) </a:t>
            </a:r>
            <a:r>
              <a:rPr lang="en-US" sz="4200" b="1" i="1" dirty="0" smtClean="0">
                <a:latin typeface="Century Gothic" panose="020B0502020202020204" pitchFamily="34" charset="0"/>
              </a:rPr>
              <a:t>track</a:t>
            </a:r>
            <a:r>
              <a:rPr lang="en-US" sz="4200" dirty="0" smtClean="0">
                <a:latin typeface="Century Gothic" panose="020B0502020202020204" pitchFamily="34" charset="0"/>
              </a:rPr>
              <a:t> these representations, if not reflect the </a:t>
            </a:r>
            <a:r>
              <a:rPr lang="en-US" sz="4200" i="1" dirty="0" smtClean="0">
                <a:latin typeface="Century Gothic" panose="020B0502020202020204" pitchFamily="34" charset="0"/>
              </a:rPr>
              <a:t>computation</a:t>
            </a:r>
            <a:r>
              <a:rPr lang="en-US" sz="4200" dirty="0" smtClean="0">
                <a:latin typeface="Century Gothic" panose="020B0502020202020204" pitchFamily="34" charset="0"/>
              </a:rPr>
              <a:t> of them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1</a:t>
            </a:r>
          </a:p>
          <a:p>
            <a:pPr>
              <a:buFont typeface="Arial" pitchFamily="34" charset="0"/>
              <a:buChar char="•"/>
            </a:pPr>
            <a:endParaRPr lang="en-US" sz="4200" dirty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</a:t>
            </a:r>
            <a:r>
              <a:rPr lang="en-US" sz="4200" b="1" dirty="0" smtClean="0">
                <a:latin typeface="Century Gothic" panose="020B0502020202020204" pitchFamily="34" charset="0"/>
              </a:rPr>
              <a:t>Linking hypothesis </a:t>
            </a:r>
            <a:r>
              <a:rPr lang="en-US" sz="4200" dirty="0" smtClean="0">
                <a:latin typeface="Century Gothic" panose="020B0502020202020204" pitchFamily="34" charset="0"/>
              </a:rPr>
              <a:t>between linguistic representation and cortical oscillations: a </a:t>
            </a:r>
            <a:r>
              <a:rPr lang="en-US" sz="4200" b="1" i="1" dirty="0" smtClean="0">
                <a:latin typeface="Century Gothic" panose="020B0502020202020204" pitchFamily="34" charset="0"/>
              </a:rPr>
              <a:t>computational mechanism</a:t>
            </a:r>
            <a:r>
              <a:rPr lang="en-US" sz="4200" b="1" dirty="0" smtClean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that </a:t>
            </a:r>
            <a:r>
              <a:rPr lang="en-US" sz="4200" b="1" dirty="0" smtClean="0">
                <a:latin typeface="Century Gothic" panose="020B0502020202020204" pitchFamily="34" charset="0"/>
              </a:rPr>
              <a:t>generates hierarchical representations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3481" y="26965542"/>
            <a:ext cx="87719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METHODS &amp; STIMULI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989094" y="39071407"/>
            <a:ext cx="107417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References: </a:t>
            </a:r>
            <a:r>
              <a:rPr lang="en-US" sz="3200" dirty="0" smtClean="0">
                <a:solidFill>
                  <a:srgbClr val="7F7F7F"/>
                </a:solidFill>
                <a:latin typeface="Century Gothic" panose="020B0502020202020204" pitchFamily="34" charset="0"/>
              </a:rPr>
              <a:t> </a:t>
            </a:r>
          </a:p>
          <a:p>
            <a:pPr algn="r"/>
            <a:r>
              <a:rPr lang="en-US" sz="3200" dirty="0" smtClean="0">
                <a:latin typeface="Century Gothic" panose="020B0502020202020204" pitchFamily="34" charset="0"/>
              </a:rPr>
              <a:t>[1]Ding, N., </a:t>
            </a:r>
            <a:r>
              <a:rPr lang="en-US" sz="3200" dirty="0" err="1" smtClean="0">
                <a:latin typeface="Century Gothic" panose="020B0502020202020204" pitchFamily="34" charset="0"/>
              </a:rPr>
              <a:t>Melloni</a:t>
            </a:r>
            <a:r>
              <a:rPr lang="en-US" sz="3200" dirty="0" smtClean="0">
                <a:latin typeface="Century Gothic" panose="020B0502020202020204" pitchFamily="34" charset="0"/>
              </a:rPr>
              <a:t>, L., Zhang, H., Tian, X. &amp; </a:t>
            </a:r>
            <a:r>
              <a:rPr lang="en-US" sz="3200" dirty="0" err="1" smtClean="0">
                <a:latin typeface="Century Gothic" panose="020B0502020202020204" pitchFamily="34" charset="0"/>
              </a:rPr>
              <a:t>Poeppel</a:t>
            </a:r>
            <a:r>
              <a:rPr lang="en-US" sz="3200" dirty="0" smtClean="0">
                <a:latin typeface="Century Gothic" panose="020B0502020202020204" pitchFamily="34" charset="0"/>
              </a:rPr>
              <a:t>, D. (2016)</a:t>
            </a:r>
          </a:p>
          <a:p>
            <a:pPr algn="r"/>
            <a:r>
              <a:rPr lang="en-US" sz="3200" dirty="0" smtClean="0">
                <a:latin typeface="Century Gothic" panose="020B0502020202020204" pitchFamily="34" charset="0"/>
              </a:rPr>
              <a:t>[2]</a:t>
            </a:r>
            <a:r>
              <a:rPr lang="en-US" sz="3200" dirty="0">
                <a:latin typeface="Century Gothic" panose="020B0502020202020204" pitchFamily="34" charset="0"/>
              </a:rPr>
              <a:t> Martin, A. E. (2016</a:t>
            </a:r>
            <a:r>
              <a:rPr lang="en-US" sz="3200" dirty="0" smtClean="0">
                <a:latin typeface="Century Gothic" panose="020B0502020202020204" pitchFamily="34" charset="0"/>
              </a:rPr>
              <a:t>) </a:t>
            </a:r>
            <a:endParaRPr lang="en-US" sz="3200" i="1" dirty="0" smtClean="0">
              <a:latin typeface="Century Gothic" panose="020B0502020202020204" pitchFamily="34" charset="0"/>
            </a:endParaRPr>
          </a:p>
          <a:p>
            <a:pPr algn="r"/>
            <a:r>
              <a:rPr lang="en-US" sz="3200" dirty="0" smtClean="0">
                <a:latin typeface="Century Gothic" panose="020B0502020202020204" pitchFamily="34" charset="0"/>
              </a:rPr>
              <a:t>[3] </a:t>
            </a:r>
            <a:r>
              <a:rPr lang="en-US" sz="3200" dirty="0" err="1" smtClean="0">
                <a:latin typeface="Century Gothic" panose="020B0502020202020204" pitchFamily="34" charset="0"/>
              </a:rPr>
              <a:t>Doumas</a:t>
            </a:r>
            <a:r>
              <a:rPr lang="en-US" sz="3200" dirty="0">
                <a:latin typeface="Century Gothic" panose="020B0502020202020204" pitchFamily="34" charset="0"/>
              </a:rPr>
              <a:t>, L. A. A., Hummel, J. E., &amp; </a:t>
            </a:r>
            <a:r>
              <a:rPr lang="en-US" sz="3200" dirty="0" err="1">
                <a:latin typeface="Century Gothic" panose="020B0502020202020204" pitchFamily="34" charset="0"/>
              </a:rPr>
              <a:t>Sandhofer</a:t>
            </a:r>
            <a:r>
              <a:rPr lang="en-US" sz="3200" dirty="0">
                <a:latin typeface="Century Gothic" panose="020B0502020202020204" pitchFamily="34" charset="0"/>
              </a:rPr>
              <a:t>, C. M. (2008</a:t>
            </a:r>
            <a:r>
              <a:rPr lang="en-US" sz="3200" dirty="0" smtClean="0">
                <a:latin typeface="Century Gothic" panose="020B0502020202020204" pitchFamily="34" charset="0"/>
              </a:rPr>
              <a:t>) </a:t>
            </a:r>
            <a:r>
              <a:rPr lang="en-US" sz="3200" i="1" dirty="0" smtClean="0"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81" y="681022"/>
            <a:ext cx="6019027" cy="458212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5470233" y="17727565"/>
            <a:ext cx="7092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DATA &amp; RESULTS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1341" y="6569122"/>
            <a:ext cx="68868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INTRODUCTION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pic>
        <p:nvPicPr>
          <p:cNvPr id="8" name="Picture 5" descr="C:\Users\andmar2\Downloads\Figure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78810" y="19830488"/>
            <a:ext cx="7208282" cy="618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ndmar2\Downloads\Figure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0763" y="19796978"/>
            <a:ext cx="7208280" cy="618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ndmar2\Downloads\Figure4Jabberwock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4903" y="26870474"/>
            <a:ext cx="4248039" cy="380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andmar2\Downloads\Figure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23" y="34252068"/>
            <a:ext cx="5402596" cy="189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821" y="14647147"/>
            <a:ext cx="7841734" cy="11767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655045" y="14844391"/>
            <a:ext cx="5396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HYPOTHESIS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7101" y="15924511"/>
            <a:ext cx="7175167" cy="110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Cortical mechanism repurposed when </a:t>
            </a:r>
            <a:r>
              <a:rPr lang="en-US" sz="4200" b="1" dirty="0" smtClean="0">
                <a:latin typeface="Century Gothic" panose="020B0502020202020204" pitchFamily="34" charset="0"/>
              </a:rPr>
              <a:t>hierarchical representation </a:t>
            </a:r>
            <a:r>
              <a:rPr lang="en-US" sz="4200" dirty="0" smtClean="0">
                <a:latin typeface="Century Gothic" panose="020B0502020202020204" pitchFamily="34" charset="0"/>
              </a:rPr>
              <a:t>became an efficient solution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2,3</a:t>
            </a:r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4200" dirty="0">
              <a:latin typeface="Century Gothic" panose="020B0502020202020204" pitchFamily="34" charset="0"/>
            </a:endParaRPr>
          </a:p>
          <a:p>
            <a:pPr marL="0" lvl="1">
              <a:buFont typeface="Arial" pitchFamily="34" charset="0"/>
              <a:buChar char="•"/>
            </a:pP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A </a:t>
            </a:r>
            <a:r>
              <a:rPr lang="en-US" sz="4200" b="1" i="1" dirty="0" smtClean="0">
                <a:latin typeface="Century Gothic" panose="020B0502020202020204" pitchFamily="34" charset="0"/>
              </a:rPr>
              <a:t>single mechanism</a:t>
            </a:r>
            <a:r>
              <a:rPr lang="en-US" sz="4200" b="1" dirty="0" smtClean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must perform multiple, functionally-related computations while oscillating like the </a:t>
            </a:r>
            <a:r>
              <a:rPr lang="en-US" sz="4200" dirty="0">
                <a:latin typeface="Century Gothic" panose="020B0502020202020204" pitchFamily="34" charset="0"/>
              </a:rPr>
              <a:t>cortical </a:t>
            </a:r>
            <a:r>
              <a:rPr lang="en-US" sz="4200" dirty="0" smtClean="0">
                <a:latin typeface="Century Gothic" panose="020B0502020202020204" pitchFamily="34" charset="0"/>
              </a:rPr>
              <a:t>signal</a:t>
            </a:r>
          </a:p>
          <a:p>
            <a:pPr marL="2168408" lvl="2"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e.g. parsing sentences </a:t>
            </a:r>
            <a:r>
              <a:rPr lang="en-US" sz="4200" i="1" dirty="0" smtClean="0">
                <a:latin typeface="Century Gothic" panose="020B0502020202020204" pitchFamily="34" charset="0"/>
              </a:rPr>
              <a:t>and</a:t>
            </a:r>
            <a:r>
              <a:rPr lang="en-US" sz="4200" dirty="0" smtClean="0">
                <a:latin typeface="Century Gothic" panose="020B0502020202020204" pitchFamily="34" charset="0"/>
              </a:rPr>
              <a:t> reasoning about propositional content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986679" y="26343331"/>
            <a:ext cx="6058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sz="2400" dirty="0">
                <a:latin typeface="Century Gothic" panose="020B0502020202020204" pitchFamily="34" charset="0"/>
              </a:rPr>
              <a:t>Stimuli and data from Ding et al. (2016) </a:t>
            </a:r>
          </a:p>
        </p:txBody>
      </p:sp>
      <p:sp>
        <p:nvSpPr>
          <p:cNvPr id="2" name="Rectangle 1"/>
          <p:cNvSpPr/>
          <p:nvPr/>
        </p:nvSpPr>
        <p:spPr>
          <a:xfrm>
            <a:off x="15583792" y="17868727"/>
            <a:ext cx="141296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400" dirty="0">
                <a:latin typeface="Century Gothic" panose="020B0502020202020204" pitchFamily="34" charset="0"/>
              </a:rPr>
              <a:t> </a:t>
            </a:r>
            <a:r>
              <a:rPr lang="en-US" sz="4400" dirty="0" smtClean="0">
                <a:latin typeface="Century Gothic" panose="020B0502020202020204" pitchFamily="34" charset="0"/>
              </a:rPr>
              <a:t>Oscillatory unit firing</a:t>
            </a:r>
            <a:endParaRPr lang="en-US" sz="44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4908" y="33025396"/>
            <a:ext cx="23182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Century Gothic" panose="020B0502020202020204" pitchFamily="34" charset="0"/>
              </a:rPr>
              <a:t>Learning</a:t>
            </a:r>
            <a:endParaRPr lang="en-US" sz="4000" b="1" dirty="0">
              <a:latin typeface="Century Gothic" panose="020B0502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06423" y="28290717"/>
            <a:ext cx="1436657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600" dirty="0" smtClean="0">
                <a:latin typeface="Century Gothic" panose="020B0502020202020204" pitchFamily="34" charset="0"/>
              </a:rPr>
              <a:t>We used </a:t>
            </a:r>
            <a:r>
              <a:rPr lang="en-US" sz="3600" b="1" i="1" dirty="0">
                <a:latin typeface="Century Gothic" panose="020B0502020202020204" pitchFamily="34" charset="0"/>
              </a:rPr>
              <a:t>D</a:t>
            </a:r>
            <a:r>
              <a:rPr lang="en-US" sz="3600" b="1" dirty="0">
                <a:latin typeface="Century Gothic" panose="020B0502020202020204" pitchFamily="34" charset="0"/>
              </a:rPr>
              <a:t>iscovery </a:t>
            </a:r>
            <a:r>
              <a:rPr lang="en-US" sz="3600" b="1" i="1" dirty="0">
                <a:latin typeface="Century Gothic" panose="020B0502020202020204" pitchFamily="34" charset="0"/>
              </a:rPr>
              <a:t>O</a:t>
            </a:r>
            <a:r>
              <a:rPr lang="en-US" sz="3600" b="1" dirty="0">
                <a:latin typeface="Century Gothic" panose="020B0502020202020204" pitchFamily="34" charset="0"/>
              </a:rPr>
              <a:t>f </a:t>
            </a:r>
            <a:r>
              <a:rPr lang="en-US" sz="3600" b="1" i="1" dirty="0">
                <a:latin typeface="Century Gothic" panose="020B0502020202020204" pitchFamily="34" charset="0"/>
              </a:rPr>
              <a:t>R</a:t>
            </a:r>
            <a:r>
              <a:rPr lang="en-US" sz="3600" b="1" dirty="0">
                <a:latin typeface="Century Gothic" panose="020B0502020202020204" pitchFamily="34" charset="0"/>
              </a:rPr>
              <a:t>elations by </a:t>
            </a:r>
            <a:r>
              <a:rPr lang="en-US" sz="3600" b="1" i="1" dirty="0" smtClean="0">
                <a:latin typeface="Century Gothic" panose="020B0502020202020204" pitchFamily="34" charset="0"/>
              </a:rPr>
              <a:t>A</a:t>
            </a:r>
            <a:r>
              <a:rPr lang="en-US" sz="3600" b="1" dirty="0" smtClean="0">
                <a:latin typeface="Century Gothic" panose="020B0502020202020204" pitchFamily="34" charset="0"/>
              </a:rPr>
              <a:t>nalogy</a:t>
            </a:r>
            <a:r>
              <a:rPr lang="en-US" sz="3600" baseline="30000" dirty="0" smtClean="0">
                <a:latin typeface="Century Gothic" panose="020B0502020202020204" pitchFamily="34" charset="0"/>
              </a:rPr>
              <a:t>3</a:t>
            </a:r>
            <a:r>
              <a:rPr lang="en-US" sz="3600" dirty="0" smtClean="0"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(</a:t>
            </a:r>
            <a:r>
              <a:rPr lang="en-US" sz="3600" dirty="0" smtClean="0">
                <a:latin typeface="Century Gothic" panose="020B0502020202020204" pitchFamily="34" charset="0"/>
              </a:rPr>
              <a:t>DORA) to parse the Grammatical and Word </a:t>
            </a:r>
            <a:r>
              <a:rPr lang="en-US" sz="3600" dirty="0">
                <a:latin typeface="Century Gothic" panose="020B0502020202020204" pitchFamily="34" charset="0"/>
              </a:rPr>
              <a:t>L</a:t>
            </a:r>
            <a:r>
              <a:rPr lang="en-US" sz="3600" dirty="0" smtClean="0">
                <a:latin typeface="Century Gothic" panose="020B0502020202020204" pitchFamily="34" charset="0"/>
              </a:rPr>
              <a:t>ist conditions from Ding et al. (2016), as well as a Jabberwocky condition we created:</a:t>
            </a:r>
          </a:p>
          <a:p>
            <a:pPr marL="0" lvl="1"/>
            <a:endParaRPr lang="en-US" sz="3600" dirty="0" smtClean="0">
              <a:latin typeface="Century Gothic" panose="020B0502020202020204" pitchFamily="34" charset="0"/>
            </a:endParaRPr>
          </a:p>
          <a:p>
            <a:pPr marL="0" lvl="1"/>
            <a:r>
              <a:rPr lang="en-GB" sz="4400" dirty="0" smtClean="0"/>
              <a:t>Grammatical:  </a:t>
            </a:r>
            <a:r>
              <a:rPr lang="en-GB" sz="4400" i="1" dirty="0" smtClean="0"/>
              <a:t>fun </a:t>
            </a:r>
            <a:r>
              <a:rPr lang="en-GB" sz="4400" i="1" dirty="0"/>
              <a:t>games waste time</a:t>
            </a:r>
            <a:endParaRPr lang="en-US" sz="4400" i="1" dirty="0"/>
          </a:p>
          <a:p>
            <a:pPr marL="0" lvl="1"/>
            <a:r>
              <a:rPr lang="en-GB" sz="4400" dirty="0" smtClean="0"/>
              <a:t>Word List:  </a:t>
            </a:r>
            <a:r>
              <a:rPr lang="en-GB" sz="4400" i="1" dirty="0" smtClean="0"/>
              <a:t>hills cents</a:t>
            </a:r>
            <a:r>
              <a:rPr lang="en-GB" sz="4400" i="1" dirty="0"/>
              <a:t> </a:t>
            </a:r>
            <a:r>
              <a:rPr lang="en-GB" sz="4400" i="1" dirty="0" smtClean="0"/>
              <a:t>speech tears</a:t>
            </a:r>
          </a:p>
          <a:p>
            <a:pPr marL="0" lvl="1"/>
            <a:r>
              <a:rPr lang="en-GB" sz="4400" dirty="0" smtClean="0"/>
              <a:t>Jabberwocky:</a:t>
            </a:r>
            <a:r>
              <a:rPr lang="en-GB" sz="4400" i="1" dirty="0" smtClean="0"/>
              <a:t>  sharp soap scared hats</a:t>
            </a:r>
            <a:endParaRPr lang="en-US" sz="4200" dirty="0">
              <a:latin typeface="Century Gothic" panose="020B0502020202020204" pitchFamily="34" charset="0"/>
            </a:endParaRPr>
          </a:p>
        </p:txBody>
      </p:sp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39" y="37299398"/>
            <a:ext cx="6968310" cy="472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/>
          <p:cNvCxnSpPr/>
          <p:nvPr/>
        </p:nvCxnSpPr>
        <p:spPr>
          <a:xfrm flipH="1">
            <a:off x="6552329" y="33521987"/>
            <a:ext cx="7922" cy="3777411"/>
          </a:xfrm>
          <a:prstGeom prst="line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716813" y="34356807"/>
            <a:ext cx="802380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DORA can learn in two ways, with same results: (1) by sampling from a random variable, </a:t>
            </a:r>
          </a:p>
          <a:p>
            <a:r>
              <a:rPr lang="en-US" sz="3200" dirty="0" smtClean="0"/>
              <a:t>(2) by processing corpora (e.g., </a:t>
            </a:r>
            <a:r>
              <a:rPr lang="en-US" sz="3200" dirty="0" err="1" smtClean="0"/>
              <a:t>wikipedia</a:t>
            </a:r>
            <a:r>
              <a:rPr lang="en-US" sz="3200" dirty="0" smtClean="0"/>
              <a:t>). </a:t>
            </a:r>
          </a:p>
          <a:p>
            <a:r>
              <a:rPr lang="en-US" sz="3200" dirty="0" smtClean="0"/>
              <a:t>In both cases, DORA generates predicate representations from flat feature vector input.</a:t>
            </a:r>
          </a:p>
          <a:p>
            <a:endParaRPr lang="en-US" sz="3200" dirty="0"/>
          </a:p>
          <a:p>
            <a:r>
              <a:rPr lang="en-US" sz="3200" dirty="0" smtClean="0"/>
              <a:t>DORA assumes/uses:</a:t>
            </a:r>
          </a:p>
          <a:p>
            <a:pPr marL="514350" indent="-514350">
              <a:buAutoNum type="arabicPeriod"/>
            </a:pPr>
            <a:r>
              <a:rPr lang="en-US" sz="3200" dirty="0" err="1" smtClean="0"/>
              <a:t>Hebbian</a:t>
            </a:r>
            <a:r>
              <a:rPr lang="en-US" sz="3200" dirty="0" smtClean="0"/>
              <a:t> learning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The ability to compare:</a:t>
            </a:r>
          </a:p>
          <a:p>
            <a:r>
              <a:rPr lang="en-US" sz="3200" dirty="0" smtClean="0"/>
              <a:t> - a network with layers of units</a:t>
            </a:r>
          </a:p>
          <a:p>
            <a:r>
              <a:rPr lang="en-US" sz="3200" dirty="0" smtClean="0"/>
              <a:t> - lateral inhibition/ leaky integrators</a:t>
            </a:r>
          </a:p>
          <a:p>
            <a:r>
              <a:rPr lang="en-US" sz="3200" dirty="0" smtClean="0"/>
              <a:t> - separate banks of units</a:t>
            </a:r>
          </a:p>
          <a:p>
            <a:r>
              <a:rPr lang="en-US" sz="3200" b="1" dirty="0" smtClean="0"/>
              <a:t>3.  Sensitivity to time as an informational degree of freedom</a:t>
            </a:r>
            <a:endParaRPr lang="en-US" sz="3200" b="1" dirty="0"/>
          </a:p>
        </p:txBody>
      </p:sp>
      <p:pic>
        <p:nvPicPr>
          <p:cNvPr id="44" name="Picture 6" descr="C:\Users\andmar2\Downloads\Figure2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3960" y="25948649"/>
            <a:ext cx="7208280" cy="618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C:\Users\andmar2\Downloads\Figure4Grammatical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837" y="26870474"/>
            <a:ext cx="4248039" cy="380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21758373" y="26562531"/>
            <a:ext cx="88838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 </a:t>
            </a:r>
            <a:r>
              <a:rPr lang="en-US" sz="2800" dirty="0" smtClean="0">
                <a:latin typeface="Century Gothic" panose="020B0502020202020204" pitchFamily="34" charset="0"/>
              </a:rPr>
              <a:t>Activation of existing representations in memory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2660527" y="30591760"/>
            <a:ext cx="28780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entury Gothic" panose="020B0502020202020204" pitchFamily="34" charset="0"/>
              </a:rPr>
              <a:t>Grammatical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6674867" y="30591760"/>
            <a:ext cx="3387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entury Gothic" panose="020B0502020202020204" pitchFamily="34" charset="0"/>
              </a:rPr>
              <a:t>Jabberwocky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pic>
        <p:nvPicPr>
          <p:cNvPr id="52" name="Picture 2" descr="C:\Users\andmar2\Downloads\Esrc_logo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2803" y="38472827"/>
            <a:ext cx="4049164" cy="404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1532285" y="38607031"/>
            <a:ext cx="4330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Funded by ES/K009095/1 to AEM</a:t>
            </a:r>
            <a:endParaRPr lang="en-US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22960876" y="31505864"/>
            <a:ext cx="6758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CONCLUSIONS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15222090" y="9115344"/>
            <a:ext cx="94917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err="1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DORAese</a:t>
            </a:r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 &amp; PARSING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pic>
        <p:nvPicPr>
          <p:cNvPr id="56" name="Picture 10" descr="C:\Users\andmar2\Downloads\Figure5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434" y="30448949"/>
            <a:ext cx="5909055" cy="336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ight Arrow 56"/>
          <p:cNvSpPr/>
          <p:nvPr/>
        </p:nvSpPr>
        <p:spPr>
          <a:xfrm>
            <a:off x="5599579" y="33379339"/>
            <a:ext cx="3387100" cy="28529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165321" y="18962599"/>
            <a:ext cx="3510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entury Gothic" panose="020B0502020202020204" pitchFamily="34" charset="0"/>
              </a:rPr>
              <a:t>Grammatical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243807" y="18986152"/>
            <a:ext cx="35974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entury Gothic" panose="020B0502020202020204" pitchFamily="34" charset="0"/>
              </a:rPr>
              <a:t>Jabberwocky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6709190" y="27191569"/>
            <a:ext cx="2372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entury Gothic" panose="020B0502020202020204" pitchFamily="34" charset="0"/>
              </a:rPr>
              <a:t>Word List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20884" y="32558359"/>
            <a:ext cx="1387998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entury Gothic" panose="020B0502020202020204" pitchFamily="34" charset="0"/>
              </a:rPr>
              <a:t>Profound mechanistic synergy between representational structure building and cortical oscillations. </a:t>
            </a:r>
          </a:p>
          <a:p>
            <a:endParaRPr lang="en-US" sz="3600" dirty="0" smtClean="0">
              <a:latin typeface="Century Gothic" panose="020B0502020202020204" pitchFamily="34" charset="0"/>
            </a:endParaRPr>
          </a:p>
          <a:p>
            <a:pPr marL="742950" indent="-742950">
              <a:buAutoNum type="arabicParenBoth"/>
            </a:pPr>
            <a:r>
              <a:rPr lang="en-US" sz="2800" dirty="0" smtClean="0">
                <a:latin typeface="Century Gothic" panose="020B0502020202020204" pitchFamily="34" charset="0"/>
              </a:rPr>
              <a:t>First principle of cortical computation: sensitivity to </a:t>
            </a:r>
            <a:r>
              <a:rPr lang="en-US" sz="2800" b="1" dirty="0" smtClean="0">
                <a:latin typeface="Century Gothic" panose="020B0502020202020204" pitchFamily="34" charset="0"/>
              </a:rPr>
              <a:t>time</a:t>
            </a:r>
            <a:r>
              <a:rPr lang="en-US" sz="2800" dirty="0" smtClean="0">
                <a:latin typeface="Century Gothic" panose="020B0502020202020204" pitchFamily="34" charset="0"/>
              </a:rPr>
              <a:t> as </a:t>
            </a:r>
            <a:r>
              <a:rPr lang="en-US" sz="2800" b="1" i="1" dirty="0" smtClean="0">
                <a:latin typeface="Century Gothic" panose="020B0502020202020204" pitchFamily="34" charset="0"/>
              </a:rPr>
              <a:t>information</a:t>
            </a:r>
          </a:p>
          <a:p>
            <a:pPr marL="742950" indent="-742950">
              <a:buAutoNum type="arabicParenBoth"/>
            </a:pPr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dirty="0" smtClean="0">
                <a:latin typeface="Century Gothic" panose="020B0502020202020204" pitchFamily="34" charset="0"/>
              </a:rPr>
              <a:t>(2) Computational mechanism: </a:t>
            </a:r>
            <a:r>
              <a:rPr lang="en-US" sz="2800" b="1" dirty="0" smtClean="0">
                <a:latin typeface="Century Gothic" panose="020B0502020202020204" pitchFamily="34" charset="0"/>
              </a:rPr>
              <a:t>temporal asynchrony</a:t>
            </a:r>
            <a:r>
              <a:rPr lang="en-US" sz="2800" dirty="0" smtClean="0">
                <a:latin typeface="Century Gothic" panose="020B0502020202020204" pitchFamily="34" charset="0"/>
              </a:rPr>
              <a:t> (desynchronization)</a:t>
            </a:r>
          </a:p>
          <a:p>
            <a:endParaRPr lang="en-US" sz="2800" dirty="0" smtClean="0">
              <a:latin typeface="Century Gothic" panose="020B0502020202020204" pitchFamily="34" charset="0"/>
            </a:endParaRPr>
          </a:p>
          <a:p>
            <a:r>
              <a:rPr lang="en-US" sz="2800" dirty="0" smtClean="0">
                <a:latin typeface="Century Gothic" panose="020B0502020202020204" pitchFamily="34" charset="0"/>
              </a:rPr>
              <a:t>(3) </a:t>
            </a:r>
            <a:r>
              <a:rPr lang="en-US" sz="2800" b="1" dirty="0" smtClean="0">
                <a:latin typeface="Century Gothic" panose="020B0502020202020204" pitchFamily="34" charset="0"/>
              </a:rPr>
              <a:t>Generative representational hierarchy</a:t>
            </a:r>
            <a:r>
              <a:rPr lang="en-US" sz="2800" dirty="0" smtClean="0">
                <a:latin typeface="Century Gothic" panose="020B0502020202020204" pitchFamily="34" charset="0"/>
              </a:rPr>
              <a:t> from perceptual features via temporal asynchrony at multiple timescales</a:t>
            </a:r>
          </a:p>
          <a:p>
            <a:endParaRPr lang="en-US" sz="2800" dirty="0" smtClean="0">
              <a:latin typeface="Century Gothic" panose="020B0502020202020204" pitchFamily="34" charset="0"/>
            </a:endParaRPr>
          </a:p>
          <a:p>
            <a:r>
              <a:rPr lang="en-US" sz="2800" dirty="0" smtClean="0">
                <a:latin typeface="Century Gothic" panose="020B0502020202020204" pitchFamily="34" charset="0"/>
              </a:rPr>
              <a:t>(4) Mechanism is an “abstraction engine” in the human brain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355118" y="14384326"/>
            <a:ext cx="4964895" cy="3167302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297485" y="14372408"/>
            <a:ext cx="4964895" cy="3167302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159796" y="14380722"/>
            <a:ext cx="4964895" cy="3167302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28503405" y="10357653"/>
            <a:ext cx="1071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entury Gothic" panose="020B0502020202020204" pitchFamily="34" charset="0"/>
              </a:rPr>
              <a:t>...fur...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758806" y="14355322"/>
            <a:ext cx="1305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entury Gothic" panose="020B0502020202020204" pitchFamily="34" charset="0"/>
              </a:rPr>
              <a:t>...rubs...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7108686" y="13884370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entury Gothic" panose="020B0502020202020204" pitchFamily="34" charset="0"/>
              </a:rPr>
              <a:t>...skin.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pic>
        <p:nvPicPr>
          <p:cNvPr id="80" name="Picture 11" descr="C:\Users\andmar2\Downloads\Figure6.t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6791" y="10549518"/>
            <a:ext cx="4139789" cy="370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299077" y="10259023"/>
            <a:ext cx="4977064" cy="3174566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3628178" y="10408804"/>
            <a:ext cx="926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entury Gothic" panose="020B0502020202020204" pitchFamily="34" charset="0"/>
              </a:rPr>
              <a:t>Dry...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5276141" y="10266286"/>
            <a:ext cx="4964895" cy="3167302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3278788" y="877567"/>
            <a:ext cx="265950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600" b="1" dirty="0">
                <a:latin typeface="Century Gothic" panose="020B0502020202020204" pitchFamily="34" charset="0"/>
              </a:rPr>
              <a:t>A </a:t>
            </a:r>
            <a:r>
              <a:rPr lang="en-GB" sz="8600" b="1" dirty="0" err="1">
                <a:latin typeface="Century Gothic" panose="020B0502020202020204" pitchFamily="34" charset="0"/>
              </a:rPr>
              <a:t>neurocomputational</a:t>
            </a:r>
            <a:r>
              <a:rPr lang="en-GB" sz="8600" b="1" dirty="0">
                <a:latin typeface="Century Gothic" panose="020B0502020202020204" pitchFamily="34" charset="0"/>
              </a:rPr>
              <a:t> mechanism </a:t>
            </a:r>
            <a:r>
              <a:rPr lang="en-GB" sz="8600" b="1" dirty="0" smtClean="0">
                <a:latin typeface="Century Gothic" panose="020B0502020202020204" pitchFamily="34" charset="0"/>
              </a:rPr>
              <a:t>for parsing</a:t>
            </a:r>
            <a:r>
              <a:rPr lang="en-GB" sz="8600" b="1" dirty="0">
                <a:latin typeface="Century Gothic" panose="020B0502020202020204" pitchFamily="34" charset="0"/>
              </a:rPr>
              <a:t>: </a:t>
            </a:r>
            <a:endParaRPr lang="en-GB" sz="8600" b="1" dirty="0" smtClean="0">
              <a:latin typeface="Century Gothic" panose="020B0502020202020204" pitchFamily="34" charset="0"/>
            </a:endParaRPr>
          </a:p>
          <a:p>
            <a:pPr algn="r"/>
            <a:r>
              <a:rPr lang="en-GB" sz="8600" b="1" dirty="0" smtClean="0">
                <a:latin typeface="Century Gothic" panose="020B0502020202020204" pitchFamily="34" charset="0"/>
              </a:rPr>
              <a:t>Finding </a:t>
            </a:r>
            <a:r>
              <a:rPr lang="en-GB" sz="8600" b="1" dirty="0">
                <a:latin typeface="Century Gothic" panose="020B0502020202020204" pitchFamily="34" charset="0"/>
              </a:rPr>
              <a:t>hierarchical linguistic structure </a:t>
            </a:r>
            <a:endParaRPr lang="en-GB" sz="8600" b="1" dirty="0" smtClean="0">
              <a:latin typeface="Century Gothic" panose="020B0502020202020204" pitchFamily="34" charset="0"/>
            </a:endParaRPr>
          </a:p>
          <a:p>
            <a:pPr algn="r"/>
            <a:r>
              <a:rPr lang="en-GB" sz="8600" b="1" dirty="0" smtClean="0">
                <a:latin typeface="Century Gothic" panose="020B0502020202020204" pitchFamily="34" charset="0"/>
              </a:rPr>
              <a:t>in </a:t>
            </a:r>
            <a:r>
              <a:rPr lang="en-GB" sz="8600" b="1" dirty="0">
                <a:latin typeface="Century Gothic" panose="020B0502020202020204" pitchFamily="34" charset="0"/>
              </a:rPr>
              <a:t>a model of relational processing</a:t>
            </a:r>
            <a:endParaRPr lang="en-US" sz="8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3997</TotalTime>
  <Words>461</Words>
  <Application>Microsoft Office PowerPoint</Application>
  <PresentationFormat>Custom</PresentationFormat>
  <Paragraphs>66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Monahan</dc:creator>
  <cp:lastModifiedBy>Elske van Raaphorst</cp:lastModifiedBy>
  <cp:revision>143</cp:revision>
  <dcterms:created xsi:type="dcterms:W3CDTF">2012-03-20T00:54:15Z</dcterms:created>
  <dcterms:modified xsi:type="dcterms:W3CDTF">2016-09-26T09:30:57Z</dcterms:modified>
</cp:coreProperties>
</file>