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0267275" cy="42794238"/>
  <p:notesSz cx="6858000" cy="9144000"/>
  <p:defaultTextStyle>
    <a:defPPr>
      <a:defRPr lang="en-US"/>
    </a:defPPr>
    <a:lvl1pPr marL="0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8408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36816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505224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73633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42041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3010449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78857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347265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009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 snapToObjects="1">
      <p:cViewPr>
        <p:scale>
          <a:sx n="33" d="100"/>
          <a:sy n="33" d="100"/>
        </p:scale>
        <p:origin x="-1620" y="1572"/>
      </p:cViewPr>
      <p:guideLst>
        <p:guide orient="horz" pos="13479"/>
        <p:guide pos="95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3507D-975D-4854-BEFB-4DDDC653C8C4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4D7E4-0E21-4FCC-9F0A-E7725B29A6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4D7E4-0E21-4FCC-9F0A-E7725B29A66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13293954"/>
            <a:ext cx="25727184" cy="9173024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1" y="24250068"/>
            <a:ext cx="21187093" cy="109363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36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05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73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5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7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87397" y="10282504"/>
            <a:ext cx="25879570" cy="219082724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8683" y="10282504"/>
            <a:ext cx="77134260" cy="219082724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3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6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6" y="27499264"/>
            <a:ext cx="25727184" cy="8499411"/>
          </a:xfrm>
        </p:spPr>
        <p:txBody>
          <a:bodyPr anchor="t"/>
          <a:lstStyle>
            <a:lvl1pPr algn="l">
              <a:defRPr sz="19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6" y="18138027"/>
            <a:ext cx="25727184" cy="9361236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8408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36816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052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73633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4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868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6005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3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579176"/>
            <a:ext cx="13373303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64" y="13571321"/>
            <a:ext cx="13373303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57" y="9579176"/>
            <a:ext cx="13378556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57" y="13571321"/>
            <a:ext cx="13378556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9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4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6" y="1703845"/>
            <a:ext cx="9957725" cy="7251246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4" y="1703848"/>
            <a:ext cx="16920247" cy="36523697"/>
          </a:xfrm>
        </p:spPr>
        <p:txBody>
          <a:bodyPr/>
          <a:lstStyle>
            <a:lvl1pPr>
              <a:defRPr sz="15200"/>
            </a:lvl1pPr>
            <a:lvl2pPr>
              <a:defRPr sz="133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66" y="8955093"/>
            <a:ext cx="9957725" cy="29272451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7" y="29955967"/>
            <a:ext cx="18160365" cy="353647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7" y="3823744"/>
            <a:ext cx="18160365" cy="25676543"/>
          </a:xfrm>
        </p:spPr>
        <p:txBody>
          <a:bodyPr/>
          <a:lstStyle>
            <a:lvl1pPr marL="0" indent="0">
              <a:buNone/>
              <a:defRPr sz="15200"/>
            </a:lvl1pPr>
            <a:lvl2pPr marL="2168408" indent="0">
              <a:buNone/>
              <a:defRPr sz="13300"/>
            </a:lvl2pPr>
            <a:lvl3pPr marL="4336816" indent="0">
              <a:buNone/>
              <a:defRPr sz="11400"/>
            </a:lvl3pPr>
            <a:lvl4pPr marL="6505224" indent="0">
              <a:buNone/>
              <a:defRPr sz="9500"/>
            </a:lvl4pPr>
            <a:lvl5pPr marL="8673633" indent="0">
              <a:buNone/>
              <a:defRPr sz="9500"/>
            </a:lvl5pPr>
            <a:lvl6pPr marL="10842041" indent="0">
              <a:buNone/>
              <a:defRPr sz="9500"/>
            </a:lvl6pPr>
            <a:lvl7pPr marL="13010449" indent="0">
              <a:buNone/>
              <a:defRPr sz="9500"/>
            </a:lvl7pPr>
            <a:lvl8pPr marL="15178857" indent="0">
              <a:buNone/>
              <a:defRPr sz="9500"/>
            </a:lvl8pPr>
            <a:lvl9pPr marL="17347265" indent="0">
              <a:buNone/>
              <a:defRPr sz="9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7" y="33492438"/>
            <a:ext cx="18160365" cy="5022376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0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  <a:prstGeom prst="rect">
            <a:avLst/>
          </a:prstGeom>
        </p:spPr>
        <p:txBody>
          <a:bodyPr vert="horz" lIns="433682" tIns="216841" rIns="433682" bIns="216841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985325"/>
            <a:ext cx="27240548" cy="28242219"/>
          </a:xfrm>
          <a:prstGeom prst="rect">
            <a:avLst/>
          </a:prstGeom>
        </p:spPr>
        <p:txBody>
          <a:bodyPr vert="horz" lIns="433682" tIns="216841" rIns="433682" bIns="216841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9D70B-3E34-0C41-A01C-26D17086E163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19" y="39663922"/>
            <a:ext cx="9584637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68408" rtl="0" eaLnBrk="1" latinLnBrk="0" hangingPunct="1">
        <a:spcBef>
          <a:spcPct val="0"/>
        </a:spcBef>
        <a:buNone/>
        <a:defRPr sz="20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6306" indent="-1626306" algn="l" defTabSz="2168408" rtl="0" eaLnBrk="1" latinLnBrk="0" hangingPunct="1">
        <a:spcBef>
          <a:spcPct val="20000"/>
        </a:spcBef>
        <a:buFont typeface="Arial"/>
        <a:buChar char="•"/>
        <a:defRPr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23663" indent="-1355255" algn="l" defTabSz="2168408" rtl="0" eaLnBrk="1" latinLnBrk="0" hangingPunct="1">
        <a:spcBef>
          <a:spcPct val="20000"/>
        </a:spcBef>
        <a:buFont typeface="Arial"/>
        <a:buChar char="–"/>
        <a:defRPr sz="13300" kern="1200">
          <a:solidFill>
            <a:schemeClr val="tx1"/>
          </a:solidFill>
          <a:latin typeface="+mn-lt"/>
          <a:ea typeface="+mn-ea"/>
          <a:cs typeface="+mn-cs"/>
        </a:defRPr>
      </a:lvl2pPr>
      <a:lvl3pPr marL="5421020" indent="-1084204" algn="l" defTabSz="2168408" rtl="0" eaLnBrk="1" latinLnBrk="0" hangingPunct="1">
        <a:spcBef>
          <a:spcPct val="20000"/>
        </a:spcBef>
        <a:buFont typeface="Arial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589429" indent="-1084204" algn="l" defTabSz="2168408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57837" indent="-1084204" algn="l" defTabSz="2168408" rtl="0" eaLnBrk="1" latinLnBrk="0" hangingPunct="1">
        <a:spcBef>
          <a:spcPct val="20000"/>
        </a:spcBef>
        <a:buFont typeface="Arial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926245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94653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63061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431469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8408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36816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505224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73633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42041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3010449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78857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347265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5487" y="3899175"/>
            <a:ext cx="2104376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 smtClean="0">
                <a:latin typeface="Century Gothic" panose="020B0502020202020204" pitchFamily="34" charset="0"/>
              </a:rPr>
              <a:t>Andrea E. Martin</a:t>
            </a:r>
            <a:endParaRPr lang="en-US" sz="7200" b="1" dirty="0">
              <a:latin typeface="Century Gothic" panose="020B0502020202020204" pitchFamily="34" charset="0"/>
            </a:endParaRPr>
          </a:p>
          <a:p>
            <a:pPr algn="r"/>
            <a:r>
              <a:rPr lang="en-US" sz="4400" dirty="0" smtClean="0">
                <a:latin typeface="Century Gothic" panose="020B0502020202020204" pitchFamily="34" charset="0"/>
              </a:rPr>
              <a:t>School of Philosophy, Psychology, and Language Sciences</a:t>
            </a:r>
          </a:p>
          <a:p>
            <a:pPr algn="r"/>
            <a:r>
              <a:rPr lang="en-US" sz="4400" dirty="0">
                <a:latin typeface="Century Gothic" panose="020B0502020202020204" pitchFamily="34" charset="0"/>
              </a:rPr>
              <a:t>Department of </a:t>
            </a:r>
            <a:r>
              <a:rPr lang="en-US" sz="4400" dirty="0" smtClean="0">
                <a:latin typeface="Century Gothic" panose="020B0502020202020204" pitchFamily="34" charset="0"/>
              </a:rPr>
              <a:t>Psychology, The University of Edinburgh </a:t>
            </a:r>
          </a:p>
          <a:p>
            <a:pPr algn="r"/>
            <a:r>
              <a:rPr lang="en-US" sz="5400" b="1" dirty="0" smtClean="0">
                <a:latin typeface="Century Gothic" panose="020B0502020202020204" pitchFamily="34" charset="0"/>
              </a:rPr>
              <a:t>andrea.martin@ed.ac.uk</a:t>
            </a:r>
            <a:endParaRPr lang="en-US" sz="54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5603" y="1731729"/>
            <a:ext cx="184731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029" y="6563471"/>
            <a:ext cx="14867556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Both language production and comprehension rely on access to recently processed representations in memory.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1,2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Retrieval cues</a:t>
            </a:r>
            <a:r>
              <a:rPr lang="en-US" sz="4200" baseline="30000" dirty="0">
                <a:latin typeface="Century Gothic" panose="020B0502020202020204" pitchFamily="34" charset="0"/>
              </a:rPr>
              <a:t>1,2</a:t>
            </a:r>
            <a:r>
              <a:rPr lang="en-US" sz="4200" dirty="0" smtClean="0">
                <a:latin typeface="Century Gothic" panose="020B0502020202020204" pitchFamily="34" charset="0"/>
              </a:rPr>
              <a:t> provide direct-access to relevant representations, without a search through memory.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3,4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But, </a:t>
            </a:r>
            <a:r>
              <a:rPr lang="en-US" sz="4200" i="1" dirty="0" smtClean="0">
                <a:latin typeface="Century Gothic" panose="020B0502020202020204" pitchFamily="34" charset="0"/>
              </a:rPr>
              <a:t>distance</a:t>
            </a:r>
            <a:r>
              <a:rPr lang="en-US" sz="4200" dirty="0" smtClean="0">
                <a:latin typeface="Century Gothic" panose="020B0502020202020204" pitchFamily="34" charset="0"/>
              </a:rPr>
              <a:t> (processing additional representations between encoding a target and retrieving it) results in a higher likelihood of retrieval failure or </a:t>
            </a:r>
            <a:r>
              <a:rPr lang="en-US" sz="4200" i="1" dirty="0" smtClean="0">
                <a:latin typeface="Century Gothic" panose="020B0502020202020204" pitchFamily="34" charset="0"/>
              </a:rPr>
              <a:t>interference.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1,3,4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Does interference differ in dialogue versus monologue?</a:t>
            </a:r>
          </a:p>
          <a:p>
            <a:pPr>
              <a:buFont typeface="Arial" pitchFamily="34" charset="0"/>
              <a:buChar char="•"/>
            </a:pP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What does this imply about retrieval cues ‘in the wild’?</a:t>
            </a:r>
          </a:p>
          <a:p>
            <a:endParaRPr lang="en-US" sz="4200" dirty="0" smtClean="0"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8021" y="15924511"/>
            <a:ext cx="4414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METHODS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213757" y="32198319"/>
            <a:ext cx="6758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CONCLUSIONS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2037" y="16428567"/>
            <a:ext cx="14366577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Sluicing – where </a:t>
            </a:r>
            <a:r>
              <a:rPr lang="en-US" sz="4200" i="1" dirty="0" smtClean="0">
                <a:latin typeface="Century Gothic" panose="020B0502020202020204" pitchFamily="34" charset="0"/>
              </a:rPr>
              <a:t>which</a:t>
            </a:r>
            <a:r>
              <a:rPr lang="en-US" sz="4200" dirty="0" smtClean="0">
                <a:latin typeface="Century Gothic" panose="020B0502020202020204" pitchFamily="34" charset="0"/>
              </a:rPr>
              <a:t> can stand in the place of </a:t>
            </a:r>
            <a:r>
              <a:rPr lang="en-US" sz="4200" i="1" dirty="0" smtClean="0">
                <a:latin typeface="Century Gothic" panose="020B0502020202020204" pitchFamily="34" charset="0"/>
              </a:rPr>
              <a:t>ribbon</a:t>
            </a: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and serves as a retrieval cue. </a:t>
            </a:r>
          </a:p>
          <a:p>
            <a:pPr>
              <a:buFont typeface="Arial" pitchFamily="34" charset="0"/>
              <a:buChar char="•"/>
            </a:pP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Manipulated number of speakers and distance between antecedent and </a:t>
            </a:r>
            <a:r>
              <a:rPr lang="en-US" sz="4200" i="1" dirty="0" smtClean="0">
                <a:latin typeface="Century Gothic" panose="020B0502020202020204" pitchFamily="34" charset="0"/>
              </a:rPr>
              <a:t>which</a:t>
            </a:r>
            <a:r>
              <a:rPr lang="en-US" sz="4200" dirty="0" smtClean="0">
                <a:latin typeface="Century Gothic" panose="020B0502020202020204" pitchFamily="34" charset="0"/>
              </a:rPr>
              <a:t>. All grammatical stimuli. WH-word varied.</a:t>
            </a:r>
          </a:p>
          <a:p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Overhearing paradigm. 36 Native Speakers of English listened to </a:t>
            </a:r>
            <a:r>
              <a:rPr lang="en-US" sz="4200" dirty="0">
                <a:latin typeface="Century Gothic" panose="020B0502020202020204" pitchFamily="34" charset="0"/>
              </a:rPr>
              <a:t>120 </a:t>
            </a:r>
            <a:r>
              <a:rPr lang="en-US" sz="4200" dirty="0" smtClean="0">
                <a:latin typeface="Century Gothic" panose="020B0502020202020204" pitchFamily="34" charset="0"/>
              </a:rPr>
              <a:t>auditory recordings.</a:t>
            </a:r>
          </a:p>
          <a:p>
            <a:pPr>
              <a:buFont typeface="Arial" pitchFamily="34" charset="0"/>
              <a:buChar char="•"/>
            </a:pP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Dialogue conditions featured a male and a female speaker; Monologue conditions were split female/male speaker. </a:t>
            </a:r>
          </a:p>
          <a:p>
            <a:pPr>
              <a:buFont typeface="Arial" pitchFamily="34" charset="0"/>
              <a:buChar char="•"/>
            </a:pPr>
            <a:endParaRPr lang="en-US" sz="4200" dirty="0" smtClean="0">
              <a:latin typeface="Century Gothic" panose="020B0502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43188" y="37229582"/>
            <a:ext cx="1567038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All grammatical spoken stimuli, so effect sizes small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Distant antecedent will benefit from additional </a:t>
            </a:r>
            <a:r>
              <a:rPr lang="en-US" sz="3800" i="1" dirty="0" smtClean="0">
                <a:latin typeface="Century Gothic" panose="020B0502020202020204" pitchFamily="34" charset="0"/>
              </a:rPr>
              <a:t>speaker cue</a:t>
            </a:r>
            <a:r>
              <a:rPr lang="en-US" sz="3800" dirty="0" smtClean="0">
                <a:latin typeface="Century Gothic" panose="020B0502020202020204" pitchFamily="34" charset="0"/>
              </a:rPr>
              <a:t> in dialogue</a:t>
            </a: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   </a:t>
            </a:r>
            <a:r>
              <a:rPr lang="en-US" sz="3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Monologue Distant </a:t>
            </a:r>
            <a:r>
              <a:rPr lang="en-US" sz="3800" dirty="0" smtClean="0">
                <a:latin typeface="Century Gothic" panose="020B0502020202020204" pitchFamily="34" charset="0"/>
              </a:rPr>
              <a:t>condition will show interference effect compared to: </a:t>
            </a:r>
          </a:p>
          <a:p>
            <a:pPr lvl="1">
              <a:buFont typeface="Arial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 </a:t>
            </a:r>
            <a:r>
              <a:rPr lang="en-US" sz="3800" b="1" dirty="0" smtClean="0">
                <a:solidFill>
                  <a:srgbClr val="009900"/>
                </a:solidFill>
                <a:latin typeface="Century Gothic" panose="020B0502020202020204" pitchFamily="34" charset="0"/>
              </a:rPr>
              <a:t>Dialogue Distance</a:t>
            </a:r>
            <a:endParaRPr lang="en-US" sz="3800" b="1" dirty="0">
              <a:solidFill>
                <a:srgbClr val="009900"/>
              </a:solidFill>
              <a:latin typeface="Century Gothic" panose="020B0502020202020204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 </a:t>
            </a:r>
            <a:r>
              <a:rPr lang="en-US" sz="3800" b="1" dirty="0" smtClean="0">
                <a:latin typeface="Century Gothic" panose="020B0502020202020204" pitchFamily="34" charset="0"/>
              </a:rPr>
              <a:t>Monologue Recent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5565685" y="37382895"/>
            <a:ext cx="9450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References: </a:t>
            </a:r>
            <a:r>
              <a:rPr lang="en-US" sz="3600" dirty="0" smtClean="0">
                <a:solidFill>
                  <a:srgbClr val="7F7F7F"/>
                </a:solidFill>
                <a:latin typeface="Century Gothic" panose="020B0502020202020204" pitchFamily="34" charset="0"/>
              </a:rPr>
              <a:t> </a:t>
            </a:r>
          </a:p>
          <a:p>
            <a:pPr algn="r"/>
            <a:r>
              <a:rPr lang="en-US" sz="3600" dirty="0" smtClean="0">
                <a:latin typeface="Century Gothic" panose="020B0502020202020204" pitchFamily="34" charset="0"/>
              </a:rPr>
              <a:t>[1] Lewis, R., Vasishth, S., &amp; Van Dyke, J. (2006). </a:t>
            </a:r>
            <a:r>
              <a:rPr lang="en-US" sz="3600" i="1" dirty="0" smtClean="0">
                <a:latin typeface="Century Gothic" panose="020B0502020202020204" pitchFamily="34" charset="0"/>
              </a:rPr>
              <a:t>TICS</a:t>
            </a:r>
            <a:r>
              <a:rPr lang="en-US" sz="3600" dirty="0" smtClean="0">
                <a:latin typeface="Century Gothic" panose="020B0502020202020204" pitchFamily="34" charset="0"/>
              </a:rPr>
              <a:t>. </a:t>
            </a:r>
          </a:p>
          <a:p>
            <a:pPr algn="r"/>
            <a:r>
              <a:rPr lang="en-US" sz="3600" dirty="0" smtClean="0">
                <a:latin typeface="Century Gothic" panose="020B0502020202020204" pitchFamily="34" charset="0"/>
              </a:rPr>
              <a:t>[2] </a:t>
            </a:r>
            <a:r>
              <a:rPr lang="en-US" sz="3600" dirty="0">
                <a:latin typeface="Century Gothic" panose="020B0502020202020204" pitchFamily="34" charset="0"/>
              </a:rPr>
              <a:t>Martin, A. E. (2016). </a:t>
            </a:r>
            <a:r>
              <a:rPr lang="en-US" sz="3600" i="1" dirty="0">
                <a:latin typeface="Century Gothic" panose="020B0502020202020204" pitchFamily="34" charset="0"/>
              </a:rPr>
              <a:t>Front. Lang. </a:t>
            </a:r>
            <a:r>
              <a:rPr lang="en-US" sz="3600" i="1" dirty="0" smtClean="0">
                <a:latin typeface="Century Gothic" panose="020B0502020202020204" pitchFamily="34" charset="0"/>
              </a:rPr>
              <a:t>Sci.</a:t>
            </a:r>
          </a:p>
          <a:p>
            <a:pPr algn="r"/>
            <a:r>
              <a:rPr lang="en-US" sz="3600" dirty="0" smtClean="0">
                <a:latin typeface="Century Gothic" panose="020B0502020202020204" pitchFamily="34" charset="0"/>
              </a:rPr>
              <a:t>[3] Martin, A. E., &amp; </a:t>
            </a:r>
            <a:r>
              <a:rPr lang="en-US" sz="3600" dirty="0" err="1" smtClean="0">
                <a:latin typeface="Century Gothic" panose="020B0502020202020204" pitchFamily="34" charset="0"/>
              </a:rPr>
              <a:t>McElree</a:t>
            </a:r>
            <a:r>
              <a:rPr lang="en-US" sz="3600" dirty="0" smtClean="0">
                <a:latin typeface="Century Gothic" panose="020B0502020202020204" pitchFamily="34" charset="0"/>
              </a:rPr>
              <a:t>, B.(2008). </a:t>
            </a:r>
            <a:r>
              <a:rPr lang="en-US" sz="3600" i="1" dirty="0" smtClean="0">
                <a:latin typeface="Century Gothic" panose="020B0502020202020204" pitchFamily="34" charset="0"/>
              </a:rPr>
              <a:t>JML.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r>
              <a:rPr lang="en-US" sz="3600" i="1" dirty="0" smtClean="0">
                <a:latin typeface="Century Gothic" panose="020B0502020202020204" pitchFamily="34" charset="0"/>
              </a:rPr>
              <a:t> </a:t>
            </a:r>
          </a:p>
          <a:p>
            <a:pPr algn="r"/>
            <a:r>
              <a:rPr lang="en-US" sz="3600" dirty="0" smtClean="0">
                <a:latin typeface="Century Gothic" panose="020B0502020202020204" pitchFamily="34" charset="0"/>
              </a:rPr>
              <a:t>[4] Martin, A.E., &amp; </a:t>
            </a:r>
            <a:r>
              <a:rPr lang="en-US" sz="3600" dirty="0" err="1" smtClean="0">
                <a:latin typeface="Century Gothic" panose="020B0502020202020204" pitchFamily="34" charset="0"/>
              </a:rPr>
              <a:t>McElree</a:t>
            </a:r>
            <a:r>
              <a:rPr lang="en-US" sz="3600" dirty="0" smtClean="0">
                <a:latin typeface="Century Gothic" panose="020B0502020202020204" pitchFamily="34" charset="0"/>
              </a:rPr>
              <a:t>, B. (2009). </a:t>
            </a:r>
            <a:r>
              <a:rPr lang="en-US" sz="3600" i="1" dirty="0" smtClean="0">
                <a:latin typeface="Century Gothic" panose="020B0502020202020204" pitchFamily="34" charset="0"/>
              </a:rPr>
              <a:t>JEP:LMC.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66072" y="806575"/>
            <a:ext cx="239252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latin typeface="Century Gothic" panose="020B0502020202020204" pitchFamily="34" charset="0"/>
              </a:rPr>
              <a:t>Retrieval cues in language comprehension: </a:t>
            </a:r>
            <a:endParaRPr lang="en-GB" sz="8800" b="1" dirty="0" smtClean="0">
              <a:latin typeface="Century Gothic" panose="020B0502020202020204" pitchFamily="34" charset="0"/>
            </a:endParaRPr>
          </a:p>
          <a:p>
            <a:r>
              <a:rPr lang="en-GB" sz="8800" b="1" dirty="0" smtClean="0">
                <a:latin typeface="Century Gothic" panose="020B0502020202020204" pitchFamily="34" charset="0"/>
              </a:rPr>
              <a:t>Interference </a:t>
            </a:r>
            <a:r>
              <a:rPr lang="en-GB" sz="8800" b="1" dirty="0">
                <a:latin typeface="Century Gothic" panose="020B0502020202020204" pitchFamily="34" charset="0"/>
              </a:rPr>
              <a:t>effects in monologue but not dialogue</a:t>
            </a:r>
            <a:endParaRPr lang="en-US" sz="88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994694"/>
              </p:ext>
            </p:extLst>
          </p:nvPr>
        </p:nvGraphicFramePr>
        <p:xfrm>
          <a:off x="516013" y="26869727"/>
          <a:ext cx="15252810" cy="8833104"/>
        </p:xfrm>
        <a:graphic>
          <a:graphicData uri="http://schemas.openxmlformats.org/drawingml/2006/table">
            <a:tbl>
              <a:tblPr/>
              <a:tblGrid>
                <a:gridCol w="15252810"/>
              </a:tblGrid>
              <a:tr h="729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200" b="1" u="sng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Monologue, Recent antecedent</a:t>
                      </a:r>
                      <a:endParaRPr lang="en-US" sz="4200" u="sng" dirty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59738" marR="597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8174">
                <a:tc>
                  <a:txBody>
                    <a:bodyPr/>
                    <a:lstStyle/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0" i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A:</a:t>
                      </a:r>
                      <a:r>
                        <a:rPr lang="en-US" sz="4200" b="0" i="0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Once he had wrapped the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present, Carl chose a </a:t>
                      </a:r>
                      <a:r>
                        <a:rPr lang="en-US" sz="4200" b="1" i="1" u="sng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ribbon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, I’m not sure </a:t>
                      </a:r>
                      <a:r>
                        <a:rPr lang="en-US" sz="4200" b="1" i="1" dirty="0" smtClean="0">
                          <a:solidFill>
                            <a:schemeClr val="accent6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which_</a:t>
                      </a:r>
                      <a:r>
                        <a:rPr lang="en-US" sz="4200" b="1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4200" b="1" i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probably the red one.  </a:t>
                      </a:r>
                    </a:p>
                  </a:txBody>
                  <a:tcPr marL="59738" marR="597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61">
                <a:tc>
                  <a:txBody>
                    <a:bodyPr/>
                    <a:lstStyle/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1" u="sng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Monologue, Distant</a:t>
                      </a:r>
                      <a:r>
                        <a:rPr lang="en-US" sz="4200" b="1" u="sng" baseline="0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antecedent</a:t>
                      </a:r>
                      <a:endParaRPr lang="en-US" sz="4200" u="sng" dirty="0" smtClean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0" i="0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A: 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Carl chose a </a:t>
                      </a:r>
                      <a:r>
                        <a:rPr lang="en-US" sz="4200" b="1" i="1" u="sng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ribbon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o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nce he had wrapped the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present, I’m not sure </a:t>
                      </a:r>
                      <a:r>
                        <a:rPr lang="en-US" sz="4200" b="1" i="1" dirty="0" smtClean="0">
                          <a:solidFill>
                            <a:schemeClr val="accent6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which_</a:t>
                      </a:r>
                      <a:r>
                        <a:rPr lang="en-US" sz="4200" b="1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4200" b="1" i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probably the red one.</a:t>
                      </a:r>
                      <a:endParaRPr lang="en-US" sz="4200" dirty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59738" marR="597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4522">
                <a:tc>
                  <a:txBody>
                    <a:bodyPr/>
                    <a:lstStyle/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1" u="sng" dirty="0" smtClean="0">
                          <a:solidFill>
                            <a:srgbClr val="0202BE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Dialogue, Recent</a:t>
                      </a:r>
                      <a:r>
                        <a:rPr lang="en-US" sz="4200" b="1" u="sng" baseline="0" dirty="0" smtClean="0">
                          <a:solidFill>
                            <a:srgbClr val="0202BE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antecedent</a:t>
                      </a:r>
                      <a:endParaRPr lang="en-US" sz="4200" u="sng" dirty="0" smtClean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A: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Once he had wrapped the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present, Carl chose a </a:t>
                      </a:r>
                      <a:r>
                        <a:rPr lang="en-US" sz="4200" b="1" i="1" u="sng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ribbon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0" i="0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B: 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I’m not sure </a:t>
                      </a:r>
                      <a:r>
                        <a:rPr lang="en-US" sz="4200" b="1" i="1" dirty="0" smtClean="0">
                          <a:solidFill>
                            <a:schemeClr val="accent6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which_</a:t>
                      </a:r>
                      <a:r>
                        <a:rPr lang="en-US" sz="4200" b="1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4200" b="1" i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probably the red one.  </a:t>
                      </a: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1" u="sng" dirty="0" smtClean="0">
                          <a:solidFill>
                            <a:srgbClr val="009900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Dialogue, Distant</a:t>
                      </a:r>
                      <a:r>
                        <a:rPr lang="en-US" sz="4200" b="1" u="sng" baseline="0" dirty="0" smtClean="0">
                          <a:solidFill>
                            <a:srgbClr val="009900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antecedent</a:t>
                      </a:r>
                      <a:endParaRPr lang="en-US" sz="4200" u="sng" dirty="0" smtClean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A: 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Carl chose a </a:t>
                      </a:r>
                      <a:r>
                        <a:rPr lang="en-US" sz="4200" b="1" i="1" u="sng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ribbon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o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nce he had wrapped the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present. </a:t>
                      </a:r>
                    </a:p>
                    <a:p>
                      <a:pPr marL="0" marR="0" indent="0" algn="l" defTabSz="216840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200" b="0" i="0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B: </a:t>
                      </a:r>
                      <a:r>
                        <a:rPr lang="en-US" sz="4200" b="1" i="1" baseline="0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I’m not sure </a:t>
                      </a:r>
                      <a:r>
                        <a:rPr lang="en-US" sz="4200" b="1" i="1" dirty="0" smtClean="0">
                          <a:solidFill>
                            <a:schemeClr val="accent6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which_</a:t>
                      </a:r>
                      <a:r>
                        <a:rPr lang="en-US" sz="4200" b="1" i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4200" b="1" i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200" b="1" i="1" dirty="0" smtClean="0">
                          <a:latin typeface="Century Gothic" panose="020B0502020202020204" pitchFamily="34" charset="0"/>
                          <a:ea typeface="Calibri"/>
                          <a:cs typeface="Times New Roman"/>
                        </a:rPr>
                        <a:t>probably the red one.</a:t>
                      </a:r>
                      <a:endParaRPr lang="en-US" sz="4200" dirty="0" smtClean="0"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59738" marR="597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66" y="609595"/>
            <a:ext cx="5233523" cy="411888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1024" y="9083751"/>
            <a:ext cx="6768269" cy="662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243" y="9117614"/>
            <a:ext cx="6784481" cy="655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036" y="19060996"/>
            <a:ext cx="4228805" cy="112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036" y="15852503"/>
            <a:ext cx="7077189" cy="307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4498" y="15852504"/>
            <a:ext cx="5869257" cy="36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397" y="19740935"/>
            <a:ext cx="4554320" cy="86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20349003" y="9312441"/>
            <a:ext cx="2486108" cy="5192324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7302989" y="9312441"/>
            <a:ext cx="2376264" cy="5192324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8533" y="26270328"/>
            <a:ext cx="12142608" cy="570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304" y="20605031"/>
            <a:ext cx="12122874" cy="570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88021" y="25789607"/>
            <a:ext cx="33970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STIMULI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4005" y="36086751"/>
            <a:ext cx="12284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HYPOTHESIS &amp; PREDICTIONS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302208" y="7859615"/>
            <a:ext cx="7092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DATA &amp; RESULTS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4045" y="5483351"/>
            <a:ext cx="6886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INTRODUCTION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93192" y="15898506"/>
            <a:ext cx="1398140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]</a:t>
            </a:r>
            <a:r>
              <a:rPr lang="en-US" sz="4000" dirty="0" smtClean="0"/>
              <a:t>ANT</a:t>
            </a:r>
            <a:endParaRPr lang="en-US" sz="4000" dirty="0"/>
          </a:p>
        </p:txBody>
      </p:sp>
      <p:sp>
        <p:nvSpPr>
          <p:cNvPr id="33" name="TextBox 32"/>
          <p:cNvSpPr txBox="1"/>
          <p:nvPr/>
        </p:nvSpPr>
        <p:spPr>
          <a:xfrm>
            <a:off x="28455117" y="16802605"/>
            <a:ext cx="1742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dirty="0" smtClean="0"/>
              <a:t>]</a:t>
            </a:r>
            <a:r>
              <a:rPr lang="en-US" sz="4000" dirty="0" smtClean="0"/>
              <a:t>POST</a:t>
            </a:r>
            <a:endParaRPr lang="en-US" sz="4000" dirty="0"/>
          </a:p>
        </p:txBody>
      </p:sp>
      <p:sp>
        <p:nvSpPr>
          <p:cNvPr id="34" name="Rectangle 33"/>
          <p:cNvSpPr/>
          <p:nvPr/>
        </p:nvSpPr>
        <p:spPr>
          <a:xfrm>
            <a:off x="16285765" y="33566471"/>
            <a:ext cx="1309869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Distant antecedent in </a:t>
            </a:r>
            <a:r>
              <a:rPr lang="en-US" sz="3800" b="1" dirty="0" smtClean="0">
                <a:latin typeface="Century Gothic" panose="020B0502020202020204" pitchFamily="34" charset="0"/>
              </a:rPr>
              <a:t>dialogue shows no evidence of interference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b="1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800" dirty="0" smtClean="0">
                <a:latin typeface="Century Gothic" panose="020B0502020202020204" pitchFamily="34" charset="0"/>
              </a:rPr>
              <a:t>   </a:t>
            </a:r>
            <a:r>
              <a:rPr lang="en-US" sz="3800" b="1" dirty="0" smtClean="0">
                <a:latin typeface="Century Gothic" panose="020B0502020202020204" pitchFamily="34" charset="0"/>
              </a:rPr>
              <a:t>Additional speaker cue </a:t>
            </a:r>
            <a:r>
              <a:rPr lang="en-US" sz="3800" dirty="0" smtClean="0">
                <a:latin typeface="Century Gothic" panose="020B0502020202020204" pitchFamily="34" charset="0"/>
              </a:rPr>
              <a:t>may have made composite retrieval cues diagnostic to antecedent in dialogue compared to in monologue</a:t>
            </a:r>
          </a:p>
        </p:txBody>
      </p:sp>
      <p:pic>
        <p:nvPicPr>
          <p:cNvPr id="36" name="Picture 2" descr="C:\Users\andmar2\Downloads\Esrc_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749" y="38232758"/>
            <a:ext cx="4466390" cy="404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5278595" y="37382895"/>
            <a:ext cx="433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Funded by ES/K009095/1 to AEM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6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457</Words>
  <Application>Microsoft Office PowerPoint</Application>
  <PresentationFormat>Custom</PresentationFormat>
  <Paragraphs>56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Monahan</dc:creator>
  <cp:lastModifiedBy>Elske van Raaphorst</cp:lastModifiedBy>
  <cp:revision>112</cp:revision>
  <dcterms:created xsi:type="dcterms:W3CDTF">2012-03-20T00:54:15Z</dcterms:created>
  <dcterms:modified xsi:type="dcterms:W3CDTF">2016-09-20T13:03:57Z</dcterms:modified>
</cp:coreProperties>
</file>