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258" r:id="rId3"/>
    <p:sldId id="307" r:id="rId4"/>
    <p:sldId id="259" r:id="rId5"/>
    <p:sldId id="310" r:id="rId6"/>
    <p:sldId id="309" r:id="rId7"/>
    <p:sldId id="311" r:id="rId8"/>
    <p:sldId id="312" r:id="rId9"/>
    <p:sldId id="260" r:id="rId10"/>
    <p:sldId id="304" r:id="rId11"/>
    <p:sldId id="313" r:id="rId12"/>
    <p:sldId id="315" r:id="rId13"/>
    <p:sldId id="314" r:id="rId14"/>
    <p:sldId id="305" r:id="rId15"/>
    <p:sldId id="306" r:id="rId16"/>
    <p:sldId id="265" r:id="rId17"/>
    <p:sldId id="266" r:id="rId18"/>
    <p:sldId id="267" r:id="rId19"/>
    <p:sldId id="298" r:id="rId20"/>
    <p:sldId id="269" r:id="rId21"/>
    <p:sldId id="270" r:id="rId22"/>
    <p:sldId id="272" r:id="rId23"/>
    <p:sldId id="316" r:id="rId24"/>
    <p:sldId id="271" r:id="rId25"/>
    <p:sldId id="273" r:id="rId26"/>
    <p:sldId id="274" r:id="rId27"/>
    <p:sldId id="299" r:id="rId28"/>
    <p:sldId id="293" r:id="rId29"/>
    <p:sldId id="277" r:id="rId30"/>
    <p:sldId id="300" r:id="rId31"/>
    <p:sldId id="294" r:id="rId32"/>
    <p:sldId id="279" r:id="rId33"/>
    <p:sldId id="281" r:id="rId34"/>
    <p:sldId id="301" r:id="rId35"/>
    <p:sldId id="296" r:id="rId36"/>
    <p:sldId id="297" r:id="rId37"/>
    <p:sldId id="283" r:id="rId38"/>
    <p:sldId id="284" r:id="rId39"/>
    <p:sldId id="285" r:id="rId40"/>
    <p:sldId id="286" r:id="rId41"/>
    <p:sldId id="287" r:id="rId42"/>
    <p:sldId id="288" r:id="rId43"/>
    <p:sldId id="289" r:id="rId44"/>
    <p:sldId id="290" r:id="rId45"/>
    <p:sldId id="291" r:id="rId46"/>
    <p:sldId id="29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839" autoAdjust="0"/>
  </p:normalViewPr>
  <p:slideViewPr>
    <p:cSldViewPr>
      <p:cViewPr>
        <p:scale>
          <a:sx n="110" d="100"/>
          <a:sy n="110" d="100"/>
        </p:scale>
        <p:origin x="-1644" y="-2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A81C11-21A9-41D2-91B8-AD7D72893226}" type="datetimeFigureOut">
              <a:rPr lang="en-GB" smtClean="0"/>
              <a:t>26/05/2017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C7E218-A03D-4FDA-8025-234C614CA1EA}" type="slidenum">
              <a:rPr lang="en-GB" smtClean="0"/>
              <a:t>‹#›</a:t>
            </a:fld>
            <a:endParaRPr lang="en-GB"/>
          </a:p>
        </p:txBody>
      </p:sp>
    </p:spTree>
    <p:extLst>
      <p:ext uri="{BB962C8B-B14F-4D97-AF65-F5344CB8AC3E}">
        <p14:creationId xmlns:p14="http://schemas.microsoft.com/office/powerpoint/2010/main" val="2600674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dt</a:t>
            </a:r>
            <a:r>
              <a:rPr lang="en-US" dirty="0" smtClean="0"/>
              <a:t> in language – listen to </a:t>
            </a:r>
            <a:r>
              <a:rPr lang="en-US" dirty="0" err="1" smtClean="0"/>
              <a:t>interlocuter</a:t>
            </a:r>
            <a:r>
              <a:rPr lang="en-US" dirty="0" smtClean="0"/>
              <a:t>,</a:t>
            </a:r>
            <a:r>
              <a:rPr lang="en-US" baseline="0" dirty="0" smtClean="0"/>
              <a:t> and take the sounds they make and convert to the words they say. You also have to think about what you want to say and convert that into sounds to speak back to the other person. Recent research seems to show we can do these processes at the same time. </a:t>
            </a:r>
            <a:endParaRPr lang="en-GB" dirty="0"/>
          </a:p>
        </p:txBody>
      </p:sp>
      <p:sp>
        <p:nvSpPr>
          <p:cNvPr id="4" name="Slide Number Placeholder 3"/>
          <p:cNvSpPr>
            <a:spLocks noGrp="1"/>
          </p:cNvSpPr>
          <p:nvPr>
            <p:ph type="sldNum" sz="quarter" idx="10"/>
          </p:nvPr>
        </p:nvSpPr>
        <p:spPr/>
        <p:txBody>
          <a:bodyPr/>
          <a:lstStyle/>
          <a:p>
            <a:fld id="{0B55B6FE-B308-457E-BFCB-B1BEBB66E8B9}" type="slidenum">
              <a:rPr lang="en-GB" smtClean="0"/>
              <a:t>2</a:t>
            </a:fld>
            <a:endParaRPr lang="en-GB"/>
          </a:p>
        </p:txBody>
      </p:sp>
    </p:spTree>
    <p:extLst>
      <p:ext uri="{BB962C8B-B14F-4D97-AF65-F5344CB8AC3E}">
        <p14:creationId xmlns:p14="http://schemas.microsoft.com/office/powerpoint/2010/main" val="42602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Implies overlap – but is that actually possible? Is it possible to do two language tasks at the same time? prod and comp are linked so we might think that doing both at the same time would be difficult. but we potentially practice a dual-</a:t>
            </a:r>
            <a:r>
              <a:rPr lang="en-US" baseline="0" dirty="0" err="1" smtClean="0"/>
              <a:t>lang</a:t>
            </a:r>
            <a:r>
              <a:rPr lang="en-US" baseline="0" dirty="0" smtClean="0"/>
              <a:t> dual task on a daily basis, which would make it easy. for this reason, we tested a dual-task with two language tasks against a dual-task with one language task and one non-language task to see what the differences are. additionally, if we do these tasks at the same time, what can affect the tasks, and what kind of processing do we do?</a:t>
            </a:r>
            <a:endParaRPr lang="en-GB" dirty="0" smtClean="0"/>
          </a:p>
          <a:p>
            <a:endParaRPr lang="en-GB" dirty="0"/>
          </a:p>
        </p:txBody>
      </p:sp>
      <p:sp>
        <p:nvSpPr>
          <p:cNvPr id="4" name="Slide Number Placeholder 3"/>
          <p:cNvSpPr>
            <a:spLocks noGrp="1"/>
          </p:cNvSpPr>
          <p:nvPr>
            <p:ph type="sldNum" sz="quarter" idx="10"/>
          </p:nvPr>
        </p:nvSpPr>
        <p:spPr/>
        <p:txBody>
          <a:bodyPr/>
          <a:lstStyle/>
          <a:p>
            <a:fld id="{10C7E218-A03D-4FDA-8025-234C614CA1EA}" type="slidenum">
              <a:rPr lang="en-GB" smtClean="0"/>
              <a:t>3</a:t>
            </a:fld>
            <a:endParaRPr lang="en-GB"/>
          </a:p>
        </p:txBody>
      </p:sp>
    </p:spTree>
    <p:extLst>
      <p:ext uri="{BB962C8B-B14F-4D97-AF65-F5344CB8AC3E}">
        <p14:creationId xmlns:p14="http://schemas.microsoft.com/office/powerpoint/2010/main" val="334799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design diff from Piai et al 2015 – they had blocked SOA, their tones were shorter</a:t>
            </a:r>
            <a:r>
              <a:rPr lang="en-US" baseline="0" dirty="0" smtClean="0"/>
              <a:t> and different pitches, diff numbers of practice trials. </a:t>
            </a:r>
          </a:p>
          <a:p>
            <a:r>
              <a:rPr lang="en-US" baseline="0" dirty="0" smtClean="0"/>
              <a:t>Not presenting the reading data because of time/naming is more important.</a:t>
            </a:r>
            <a:endParaRPr lang="en-GB" dirty="0"/>
          </a:p>
        </p:txBody>
      </p:sp>
      <p:sp>
        <p:nvSpPr>
          <p:cNvPr id="4" name="Slide Number Placeholder 3"/>
          <p:cNvSpPr>
            <a:spLocks noGrp="1"/>
          </p:cNvSpPr>
          <p:nvPr>
            <p:ph type="sldNum" sz="quarter" idx="10"/>
          </p:nvPr>
        </p:nvSpPr>
        <p:spPr/>
        <p:txBody>
          <a:bodyPr/>
          <a:lstStyle/>
          <a:p>
            <a:fld id="{4FFB4E54-85D5-4FF0-870C-00E53E63E091}" type="slidenum">
              <a:rPr lang="en-GB" smtClean="0"/>
              <a:t>24</a:t>
            </a:fld>
            <a:endParaRPr lang="en-GB"/>
          </a:p>
        </p:txBody>
      </p:sp>
    </p:spTree>
    <p:extLst>
      <p:ext uri="{BB962C8B-B14F-4D97-AF65-F5344CB8AC3E}">
        <p14:creationId xmlns:p14="http://schemas.microsoft.com/office/powerpoint/2010/main" val="2557910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does this mean? first, across</a:t>
            </a:r>
            <a:r>
              <a:rPr lang="en-US" baseline="0" dirty="0" smtClean="0"/>
              <a:t> all experiments, we measure semantic interference in the syllable condition</a:t>
            </a:r>
            <a:endParaRPr lang="en-GB" dirty="0"/>
          </a:p>
        </p:txBody>
      </p:sp>
      <p:sp>
        <p:nvSpPr>
          <p:cNvPr id="4" name="Slide Number Placeholder 3"/>
          <p:cNvSpPr>
            <a:spLocks noGrp="1"/>
          </p:cNvSpPr>
          <p:nvPr>
            <p:ph type="sldNum" sz="quarter" idx="10"/>
          </p:nvPr>
        </p:nvSpPr>
        <p:spPr/>
        <p:txBody>
          <a:bodyPr/>
          <a:lstStyle/>
          <a:p>
            <a:fld id="{4FFB4E54-85D5-4FF0-870C-00E53E63E091}" type="slidenum">
              <a:rPr lang="en-GB" smtClean="0"/>
              <a:t>32</a:t>
            </a:fld>
            <a:endParaRPr lang="en-GB"/>
          </a:p>
        </p:txBody>
      </p:sp>
    </p:spTree>
    <p:extLst>
      <p:ext uri="{BB962C8B-B14F-4D97-AF65-F5344CB8AC3E}">
        <p14:creationId xmlns:p14="http://schemas.microsoft.com/office/powerpoint/2010/main" val="1238562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ln w="19050">
            <a:solidFill>
              <a:srgbClr val="00B0F0"/>
            </a:solidFill>
          </a:ln>
        </p:spPr>
        <p:txBody>
          <a:bodyPr/>
          <a:lstStyle>
            <a:lvl1pPr>
              <a:defRPr cap="small" baseline="0">
                <a:solidFill>
                  <a:srgbClr val="7030A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a:ln w="19050">
            <a:solidFill>
              <a:srgbClr val="7030A0"/>
            </a:solidFill>
          </a:ln>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FB86EE6-381D-4323-B674-89A5DFD32FF7}" type="datetimeFigureOut">
              <a:rPr lang="en-GB" smtClean="0"/>
              <a:t>26/05/2017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729927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86EE6-381D-4323-B674-89A5DFD32FF7}" type="datetimeFigureOut">
              <a:rPr lang="en-GB" smtClean="0"/>
              <a:t>26/05/2017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58081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86EE6-381D-4323-B674-89A5DFD32FF7}" type="datetimeFigureOut">
              <a:rPr lang="en-GB" smtClean="0"/>
              <a:t>26/05/2017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1713342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FB86EE6-381D-4323-B674-89A5DFD32FF7}" type="datetimeFigureOut">
              <a:rPr lang="en-GB" smtClean="0"/>
              <a:t>26/05/2017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400779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B86EE6-381D-4323-B674-89A5DFD32FF7}" type="datetimeFigureOut">
              <a:rPr lang="en-GB" smtClean="0"/>
              <a:t>26/05/2017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53267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FB86EE6-381D-4323-B674-89A5DFD32FF7}" type="datetimeFigureOut">
              <a:rPr lang="en-GB" smtClean="0"/>
              <a:t>26/05/2017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4074578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FB86EE6-381D-4323-B674-89A5DFD32FF7}" type="datetimeFigureOut">
              <a:rPr lang="en-GB" smtClean="0"/>
              <a:t>26/05/2017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982883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FB86EE6-381D-4323-B674-89A5DFD32FF7}" type="datetimeFigureOut">
              <a:rPr lang="en-GB" smtClean="0"/>
              <a:t>26/05/2017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1507977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86EE6-381D-4323-B674-89A5DFD32FF7}" type="datetimeFigureOut">
              <a:rPr lang="en-GB" smtClean="0"/>
              <a:t>26/05/2017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101195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86EE6-381D-4323-B674-89A5DFD32FF7}" type="datetimeFigureOut">
              <a:rPr lang="en-GB" smtClean="0"/>
              <a:t>26/05/2017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653107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86EE6-381D-4323-B674-89A5DFD32FF7}" type="datetimeFigureOut">
              <a:rPr lang="en-GB" smtClean="0"/>
              <a:t>26/05/2017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483128-865F-484A-8F63-494A5D183541}" type="slidenum">
              <a:rPr lang="en-GB" smtClean="0"/>
              <a:t>‹#›</a:t>
            </a:fld>
            <a:endParaRPr lang="en-GB"/>
          </a:p>
        </p:txBody>
      </p:sp>
    </p:spTree>
    <p:extLst>
      <p:ext uri="{BB962C8B-B14F-4D97-AF65-F5344CB8AC3E}">
        <p14:creationId xmlns:p14="http://schemas.microsoft.com/office/powerpoint/2010/main" val="2783270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ln w="12700">
            <a:solidFill>
              <a:srgbClr val="00B0F0"/>
            </a:solidFill>
          </a:ln>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B86EE6-381D-4323-B674-89A5DFD32FF7}" type="datetimeFigureOut">
              <a:rPr lang="en-GB" smtClean="0"/>
              <a:t>26/05/2017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83128-865F-484A-8F63-494A5D183541}" type="slidenum">
              <a:rPr lang="en-GB" smtClean="0"/>
              <a:t>‹#›</a:t>
            </a:fld>
            <a:endParaRPr lang="en-GB"/>
          </a:p>
        </p:txBody>
      </p:sp>
    </p:spTree>
    <p:extLst>
      <p:ext uri="{BB962C8B-B14F-4D97-AF65-F5344CB8AC3E}">
        <p14:creationId xmlns:p14="http://schemas.microsoft.com/office/powerpoint/2010/main" val="1959549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cap="small" baseline="0">
          <a:solidFill>
            <a:srgbClr val="7030A0"/>
          </a:solidFill>
          <a:latin typeface="+mj-lt"/>
          <a:ea typeface="+mj-ea"/>
          <a:cs typeface="+mj-cs"/>
        </a:defRPr>
      </a:lvl1pPr>
    </p:titleStyle>
    <p:body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audio" Target="../media/audio2.wav"/></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audio" Target="../media/audio2.wav"/></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audio" Target="../media/audio3.wav"/></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audio" Target="../media/audio2.wav"/></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audio" Target="../media/audio2.wav"/></Relationships>
</file>

<file path=ppt/slides/_rels/slide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3.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5"/>
            <a:ext cx="7772400" cy="2115666"/>
          </a:xfrm>
        </p:spPr>
        <p:txBody>
          <a:bodyPr>
            <a:normAutofit/>
          </a:bodyPr>
          <a:lstStyle/>
          <a:p>
            <a:pPr algn="ctr"/>
            <a:r>
              <a:rPr lang="en-US" dirty="0"/>
              <a:t>Dual-tasking language: what tasks can we do, or not </a:t>
            </a:r>
            <a:r>
              <a:rPr lang="en-US" dirty="0" smtClean="0"/>
              <a:t>do, </a:t>
            </a:r>
            <a:r>
              <a:rPr lang="en-US" dirty="0"/>
              <a:t>at the same time</a:t>
            </a:r>
            <a:r>
              <a:rPr lang="en-US" dirty="0" smtClean="0"/>
              <a:t>?</a:t>
            </a:r>
            <a:endParaRPr lang="en-GB" dirty="0"/>
          </a:p>
        </p:txBody>
      </p:sp>
      <p:sp>
        <p:nvSpPr>
          <p:cNvPr id="3" name="Subtitle 2"/>
          <p:cNvSpPr>
            <a:spLocks noGrp="1"/>
          </p:cNvSpPr>
          <p:nvPr>
            <p:ph type="subTitle" idx="1"/>
          </p:nvPr>
        </p:nvSpPr>
        <p:spPr>
          <a:xfrm>
            <a:off x="1371600" y="3886200"/>
            <a:ext cx="6400800" cy="1415008"/>
          </a:xfrm>
        </p:spPr>
        <p:txBody>
          <a:bodyPr>
            <a:normAutofit/>
          </a:bodyPr>
          <a:lstStyle/>
          <a:p>
            <a:r>
              <a:rPr lang="en-US" dirty="0" smtClean="0"/>
              <a:t>Amie Fairs, Sara Bögels, Antje S. Meyer</a:t>
            </a:r>
          </a:p>
          <a:p>
            <a:r>
              <a:rPr lang="en-US" dirty="0" smtClean="0"/>
              <a:t>Psycholinguistics in Flanders, Leuven</a:t>
            </a:r>
          </a:p>
          <a:p>
            <a:r>
              <a:rPr lang="en-US" dirty="0" smtClean="0"/>
              <a:t>30</a:t>
            </a:r>
            <a:r>
              <a:rPr lang="en-US" baseline="30000" dirty="0" smtClean="0"/>
              <a:t>th</a:t>
            </a:r>
            <a:r>
              <a:rPr lang="en-US" dirty="0" smtClean="0"/>
              <a:t> May 2017</a:t>
            </a:r>
            <a:endParaRPr lang="en-GB" dirty="0"/>
          </a:p>
        </p:txBody>
      </p:sp>
    </p:spTree>
    <p:extLst>
      <p:ext uri="{BB962C8B-B14F-4D97-AF65-F5344CB8AC3E}">
        <p14:creationId xmlns:p14="http://schemas.microsoft.com/office/powerpoint/2010/main" val="3603190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 schema - serial</a:t>
            </a:r>
            <a:endParaRPr lang="en-GB" dirty="0"/>
          </a:p>
        </p:txBody>
      </p:sp>
      <p:sp>
        <p:nvSpPr>
          <p:cNvPr id="30" name="TextBox 29"/>
          <p:cNvSpPr txBox="1"/>
          <p:nvPr/>
        </p:nvSpPr>
        <p:spPr>
          <a:xfrm>
            <a:off x="291293" y="1582711"/>
            <a:ext cx="3448775" cy="369332"/>
          </a:xfrm>
          <a:prstGeom prst="rect">
            <a:avLst/>
          </a:prstGeom>
          <a:noFill/>
        </p:spPr>
        <p:txBody>
          <a:bodyPr wrap="square" rtlCol="0">
            <a:spAutoFit/>
          </a:bodyPr>
          <a:lstStyle/>
          <a:p>
            <a:r>
              <a:rPr lang="en-US" u="sng" dirty="0" smtClean="0"/>
              <a:t>Task 1 e.g. tone identification</a:t>
            </a:r>
            <a:endParaRPr lang="en-GB" u="sng" dirty="0"/>
          </a:p>
        </p:txBody>
      </p:sp>
      <p:grpSp>
        <p:nvGrpSpPr>
          <p:cNvPr id="45" name="Group 44"/>
          <p:cNvGrpSpPr/>
          <p:nvPr/>
        </p:nvGrpSpPr>
        <p:grpSpPr>
          <a:xfrm>
            <a:off x="251520" y="6237312"/>
            <a:ext cx="8496944" cy="369332"/>
            <a:chOff x="251520" y="6237312"/>
            <a:chExt cx="8496944" cy="369332"/>
          </a:xfrm>
        </p:grpSpPr>
        <p:cxnSp>
          <p:nvCxnSpPr>
            <p:cNvPr id="43" name="Straight Arrow Connector 42"/>
            <p:cNvCxnSpPr/>
            <p:nvPr/>
          </p:nvCxnSpPr>
          <p:spPr>
            <a:xfrm>
              <a:off x="251520" y="6525344"/>
              <a:ext cx="8496944" cy="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56376" y="6237312"/>
              <a:ext cx="792088" cy="369332"/>
            </a:xfrm>
            <a:prstGeom prst="rect">
              <a:avLst/>
            </a:prstGeom>
            <a:noFill/>
          </p:spPr>
          <p:txBody>
            <a:bodyPr wrap="squar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grpSp>
      <p:sp>
        <p:nvSpPr>
          <p:cNvPr id="33" name="Rectangle 32"/>
          <p:cNvSpPr/>
          <p:nvPr/>
        </p:nvSpPr>
        <p:spPr>
          <a:xfrm>
            <a:off x="971600" y="3175264"/>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6179038" y="3188186"/>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119688" y="318629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37" name="Group 36"/>
          <p:cNvGrpSpPr/>
          <p:nvPr/>
        </p:nvGrpSpPr>
        <p:grpSpPr>
          <a:xfrm>
            <a:off x="6463712" y="3188186"/>
            <a:ext cx="1584176" cy="288032"/>
            <a:chOff x="4576069" y="3429000"/>
            <a:chExt cx="1584176" cy="288032"/>
          </a:xfrm>
        </p:grpSpPr>
        <p:sp>
          <p:nvSpPr>
            <p:cNvPr id="50" name="Rectangle 49"/>
            <p:cNvSpPr/>
            <p:nvPr/>
          </p:nvSpPr>
          <p:spPr>
            <a:xfrm>
              <a:off x="4576069" y="342900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766827" y="3440033"/>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sp>
        <p:nvSpPr>
          <p:cNvPr id="39" name="TextBox 38"/>
          <p:cNvSpPr txBox="1"/>
          <p:nvPr/>
        </p:nvSpPr>
        <p:spPr>
          <a:xfrm>
            <a:off x="6160246" y="3180780"/>
            <a:ext cx="414896" cy="276999"/>
          </a:xfrm>
          <a:prstGeom prst="rect">
            <a:avLst/>
          </a:prstGeom>
          <a:noFill/>
        </p:spPr>
        <p:txBody>
          <a:bodyPr wrap="square" rtlCol="0">
            <a:spAutoFit/>
          </a:bodyPr>
          <a:lstStyle/>
          <a:p>
            <a:r>
              <a:rPr lang="en-US" sz="1200" dirty="0" err="1" smtClean="0">
                <a:solidFill>
                  <a:schemeClr val="bg1"/>
                </a:solidFill>
              </a:rPr>
              <a:t>int</a:t>
            </a:r>
            <a:endParaRPr lang="en-GB" sz="1200" dirty="0">
              <a:solidFill>
                <a:schemeClr val="bg1"/>
              </a:solidFill>
            </a:endParaRPr>
          </a:p>
        </p:txBody>
      </p:sp>
      <p:sp>
        <p:nvSpPr>
          <p:cNvPr id="40" name="Rectangle 39"/>
          <p:cNvSpPr/>
          <p:nvPr/>
        </p:nvSpPr>
        <p:spPr>
          <a:xfrm>
            <a:off x="4589152" y="3188186"/>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4785396" y="3186297"/>
            <a:ext cx="1405716"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74" name="TextBox 73"/>
          <p:cNvSpPr txBox="1"/>
          <p:nvPr/>
        </p:nvSpPr>
        <p:spPr>
          <a:xfrm>
            <a:off x="92632" y="3137664"/>
            <a:ext cx="814967" cy="338554"/>
          </a:xfrm>
          <a:prstGeom prst="rect">
            <a:avLst/>
          </a:prstGeom>
          <a:noFill/>
        </p:spPr>
        <p:txBody>
          <a:bodyPr wrap="none" rtlCol="0">
            <a:spAutoFit/>
          </a:bodyPr>
          <a:lstStyle/>
          <a:p>
            <a:pPr algn="ctr"/>
            <a:r>
              <a:rPr lang="en-US" sz="1600" dirty="0" smtClean="0"/>
              <a:t>Related</a:t>
            </a:r>
            <a:endParaRPr lang="en-GB" sz="1600" dirty="0"/>
          </a:p>
        </p:txBody>
      </p:sp>
      <p:sp>
        <p:nvSpPr>
          <p:cNvPr id="76" name="Rectangle 75"/>
          <p:cNvSpPr/>
          <p:nvPr/>
        </p:nvSpPr>
        <p:spPr>
          <a:xfrm>
            <a:off x="971600" y="3775264"/>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1119688" y="378629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80" name="Group 79"/>
          <p:cNvGrpSpPr/>
          <p:nvPr/>
        </p:nvGrpSpPr>
        <p:grpSpPr>
          <a:xfrm>
            <a:off x="6191112" y="3786297"/>
            <a:ext cx="1584176" cy="290775"/>
            <a:chOff x="4303469" y="3427111"/>
            <a:chExt cx="1584176" cy="290775"/>
          </a:xfrm>
        </p:grpSpPr>
        <p:sp>
          <p:nvSpPr>
            <p:cNvPr id="84" name="Rectangle 83"/>
            <p:cNvSpPr/>
            <p:nvPr/>
          </p:nvSpPr>
          <p:spPr>
            <a:xfrm>
              <a:off x="4303469" y="3427111"/>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4491125" y="344088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sp>
        <p:nvSpPr>
          <p:cNvPr id="82" name="Rectangle 81"/>
          <p:cNvSpPr/>
          <p:nvPr/>
        </p:nvSpPr>
        <p:spPr>
          <a:xfrm>
            <a:off x="4589152" y="3788186"/>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4785396" y="3786297"/>
            <a:ext cx="1405716"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86" name="TextBox 85"/>
          <p:cNvSpPr txBox="1"/>
          <p:nvPr/>
        </p:nvSpPr>
        <p:spPr>
          <a:xfrm>
            <a:off x="0" y="3735775"/>
            <a:ext cx="1014637" cy="338554"/>
          </a:xfrm>
          <a:prstGeom prst="rect">
            <a:avLst/>
          </a:prstGeom>
          <a:noFill/>
        </p:spPr>
        <p:txBody>
          <a:bodyPr wrap="none" rtlCol="0">
            <a:spAutoFit/>
          </a:bodyPr>
          <a:lstStyle/>
          <a:p>
            <a:pPr algn="ctr"/>
            <a:r>
              <a:rPr lang="en-US" sz="1600" dirty="0" smtClean="0"/>
              <a:t>Unrelated</a:t>
            </a:r>
            <a:endParaRPr lang="en-GB" sz="1600" dirty="0"/>
          </a:p>
        </p:txBody>
      </p:sp>
      <p:sp>
        <p:nvSpPr>
          <p:cNvPr id="4" name="Rectangle 3"/>
          <p:cNvSpPr/>
          <p:nvPr/>
        </p:nvSpPr>
        <p:spPr>
          <a:xfrm>
            <a:off x="971600" y="1998210"/>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267745" y="1998210"/>
            <a:ext cx="230832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15615" y="1998210"/>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 name="TextBox 6"/>
          <p:cNvSpPr txBox="1"/>
          <p:nvPr/>
        </p:nvSpPr>
        <p:spPr>
          <a:xfrm>
            <a:off x="2699792" y="2012647"/>
            <a:ext cx="1672001"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73" name="Rectangle 72"/>
          <p:cNvSpPr/>
          <p:nvPr/>
        </p:nvSpPr>
        <p:spPr>
          <a:xfrm>
            <a:off x="4576070" y="199821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4736716" y="201264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cxnSp>
        <p:nvCxnSpPr>
          <p:cNvPr id="11" name="Straight Connector 10"/>
          <p:cNvCxnSpPr/>
          <p:nvPr/>
        </p:nvCxnSpPr>
        <p:spPr>
          <a:xfrm>
            <a:off x="4576070" y="1844824"/>
            <a:ext cx="0" cy="4392488"/>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775288" y="3775264"/>
            <a:ext cx="5888" cy="2894096"/>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047888" y="3199219"/>
            <a:ext cx="17096" cy="3396392"/>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452320" y="4365104"/>
            <a:ext cx="498295" cy="504056"/>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350279" y="4617132"/>
            <a:ext cx="1904525" cy="646331"/>
          </a:xfrm>
          <a:prstGeom prst="rect">
            <a:avLst/>
          </a:prstGeom>
          <a:noFill/>
        </p:spPr>
        <p:txBody>
          <a:bodyPr wrap="square" rtlCol="0">
            <a:spAutoFit/>
          </a:bodyPr>
          <a:lstStyle/>
          <a:p>
            <a:r>
              <a:rPr lang="en-US" dirty="0" smtClean="0"/>
              <a:t>Semantic interference</a:t>
            </a:r>
            <a:endParaRPr lang="en-GB" dirty="0"/>
          </a:p>
        </p:txBody>
      </p:sp>
      <p:sp>
        <p:nvSpPr>
          <p:cNvPr id="53" name="TextBox 52"/>
          <p:cNvSpPr txBox="1"/>
          <p:nvPr/>
        </p:nvSpPr>
        <p:spPr>
          <a:xfrm>
            <a:off x="291294" y="2636912"/>
            <a:ext cx="3448775" cy="369332"/>
          </a:xfrm>
          <a:prstGeom prst="rect">
            <a:avLst/>
          </a:prstGeom>
          <a:noFill/>
        </p:spPr>
        <p:txBody>
          <a:bodyPr wrap="square" rtlCol="0">
            <a:spAutoFit/>
          </a:bodyPr>
          <a:lstStyle/>
          <a:p>
            <a:r>
              <a:rPr lang="en-US" u="sng" dirty="0" smtClean="0"/>
              <a:t>Task 2 e.g. picture naming</a:t>
            </a:r>
            <a:endParaRPr lang="en-GB" u="sng" dirty="0"/>
          </a:p>
        </p:txBody>
      </p:sp>
    </p:spTree>
    <p:extLst>
      <p:ext uri="{BB962C8B-B14F-4D97-AF65-F5344CB8AC3E}">
        <p14:creationId xmlns:p14="http://schemas.microsoft.com/office/powerpoint/2010/main" val="3793300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39" grpId="0"/>
      <p:bldP spid="40" grpId="0" animBg="1"/>
      <p:bldP spid="42" grpId="0"/>
      <p:bldP spid="74" grpId="0"/>
      <p:bldP spid="76" grpId="0" animBg="1"/>
      <p:bldP spid="78" grpId="0"/>
      <p:bldP spid="82" grpId="0" animBg="1"/>
      <p:bldP spid="83" grpId="0"/>
      <p:bldP spid="86" grpId="0"/>
      <p:bldP spid="5" grpId="0" animBg="1"/>
      <p:bldP spid="7" grpId="0"/>
      <p:bldP spid="73" grpId="0" animBg="1"/>
      <p:bldP spid="77" grpId="0"/>
      <p:bldP spid="15"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 schema - serial</a:t>
            </a:r>
            <a:endParaRPr lang="en-GB" dirty="0"/>
          </a:p>
        </p:txBody>
      </p:sp>
      <p:sp>
        <p:nvSpPr>
          <p:cNvPr id="30" name="TextBox 29"/>
          <p:cNvSpPr txBox="1"/>
          <p:nvPr/>
        </p:nvSpPr>
        <p:spPr>
          <a:xfrm>
            <a:off x="291294" y="1961413"/>
            <a:ext cx="432048" cy="369332"/>
          </a:xfrm>
          <a:prstGeom prst="rect">
            <a:avLst/>
          </a:prstGeom>
          <a:noFill/>
        </p:spPr>
        <p:txBody>
          <a:bodyPr wrap="square" rtlCol="0">
            <a:spAutoFit/>
          </a:bodyPr>
          <a:lstStyle/>
          <a:p>
            <a:r>
              <a:rPr lang="en-US" dirty="0" smtClean="0"/>
              <a:t>T1</a:t>
            </a:r>
            <a:endParaRPr lang="en-GB" dirty="0"/>
          </a:p>
        </p:txBody>
      </p:sp>
      <p:grpSp>
        <p:nvGrpSpPr>
          <p:cNvPr id="45" name="Group 44"/>
          <p:cNvGrpSpPr/>
          <p:nvPr/>
        </p:nvGrpSpPr>
        <p:grpSpPr>
          <a:xfrm>
            <a:off x="251520" y="6237312"/>
            <a:ext cx="8496944" cy="369332"/>
            <a:chOff x="251520" y="6237312"/>
            <a:chExt cx="8496944" cy="369332"/>
          </a:xfrm>
        </p:grpSpPr>
        <p:cxnSp>
          <p:nvCxnSpPr>
            <p:cNvPr id="43" name="Straight Arrow Connector 42"/>
            <p:cNvCxnSpPr/>
            <p:nvPr/>
          </p:nvCxnSpPr>
          <p:spPr>
            <a:xfrm>
              <a:off x="251520" y="6525344"/>
              <a:ext cx="8496944" cy="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56376" y="6237312"/>
              <a:ext cx="792088" cy="369332"/>
            </a:xfrm>
            <a:prstGeom prst="rect">
              <a:avLst/>
            </a:prstGeom>
            <a:noFill/>
          </p:spPr>
          <p:txBody>
            <a:bodyPr wrap="squar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grpSp>
      <p:grpSp>
        <p:nvGrpSpPr>
          <p:cNvPr id="32" name="Group 31"/>
          <p:cNvGrpSpPr/>
          <p:nvPr/>
        </p:nvGrpSpPr>
        <p:grpSpPr>
          <a:xfrm>
            <a:off x="971600" y="2565533"/>
            <a:ext cx="7076288" cy="310826"/>
            <a:chOff x="971598" y="3429000"/>
            <a:chExt cx="7076288" cy="310826"/>
          </a:xfrm>
        </p:grpSpPr>
        <p:sp>
          <p:nvSpPr>
            <p:cNvPr id="33" name="Rectangle 32"/>
            <p:cNvSpPr/>
            <p:nvPr/>
          </p:nvSpPr>
          <p:spPr>
            <a:xfrm>
              <a:off x="971598" y="3429000"/>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6179036" y="3441922"/>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36" name="Group 35"/>
            <p:cNvGrpSpPr/>
            <p:nvPr/>
          </p:nvGrpSpPr>
          <p:grpSpPr>
            <a:xfrm>
              <a:off x="4589150" y="3432049"/>
              <a:ext cx="3458736" cy="307777"/>
              <a:chOff x="5145712" y="3419127"/>
              <a:chExt cx="3458736" cy="307777"/>
            </a:xfrm>
          </p:grpSpPr>
          <p:grpSp>
            <p:nvGrpSpPr>
              <p:cNvPr id="37" name="Group 36"/>
              <p:cNvGrpSpPr/>
              <p:nvPr/>
            </p:nvGrpSpPr>
            <p:grpSpPr>
              <a:xfrm>
                <a:off x="7020272" y="3429000"/>
                <a:ext cx="1584176" cy="288032"/>
                <a:chOff x="4576069" y="3429000"/>
                <a:chExt cx="1584176" cy="288032"/>
              </a:xfrm>
            </p:grpSpPr>
            <p:sp>
              <p:nvSpPr>
                <p:cNvPr id="50" name="Rectangle 49"/>
                <p:cNvSpPr/>
                <p:nvPr/>
              </p:nvSpPr>
              <p:spPr>
                <a:xfrm>
                  <a:off x="4576069" y="342900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766827" y="3440033"/>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39" name="TextBox 38"/>
              <p:cNvSpPr txBox="1"/>
              <p:nvPr/>
            </p:nvSpPr>
            <p:spPr>
              <a:xfrm>
                <a:off x="6688857" y="3419127"/>
                <a:ext cx="381514"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sp>
            <p:nvSpPr>
              <p:cNvPr id="40" name="Rectangle 39"/>
              <p:cNvSpPr/>
              <p:nvPr/>
            </p:nvSpPr>
            <p:spPr>
              <a:xfrm>
                <a:off x="5145712" y="3429000"/>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74" name="TextBox 73"/>
          <p:cNvSpPr txBox="1"/>
          <p:nvPr/>
        </p:nvSpPr>
        <p:spPr>
          <a:xfrm>
            <a:off x="92631" y="2415636"/>
            <a:ext cx="814967" cy="584775"/>
          </a:xfrm>
          <a:prstGeom prst="rect">
            <a:avLst/>
          </a:prstGeom>
          <a:noFill/>
        </p:spPr>
        <p:txBody>
          <a:bodyPr wrap="none" rtlCol="0">
            <a:spAutoFit/>
          </a:bodyPr>
          <a:lstStyle/>
          <a:p>
            <a:pPr algn="ctr"/>
            <a:r>
              <a:rPr lang="en-US" sz="1600" dirty="0" smtClean="0"/>
              <a:t>T2 </a:t>
            </a:r>
          </a:p>
          <a:p>
            <a:pPr algn="ctr"/>
            <a:r>
              <a:rPr lang="en-US" sz="1600" dirty="0" smtClean="0"/>
              <a:t>Related</a:t>
            </a:r>
            <a:endParaRPr lang="en-GB" sz="1600" dirty="0"/>
          </a:p>
        </p:txBody>
      </p:sp>
      <p:grpSp>
        <p:nvGrpSpPr>
          <p:cNvPr id="75" name="Group 74"/>
          <p:cNvGrpSpPr/>
          <p:nvPr/>
        </p:nvGrpSpPr>
        <p:grpSpPr>
          <a:xfrm>
            <a:off x="971600" y="3165533"/>
            <a:ext cx="6803688" cy="301808"/>
            <a:chOff x="971598" y="3429000"/>
            <a:chExt cx="6803688" cy="301808"/>
          </a:xfrm>
        </p:grpSpPr>
        <p:sp>
          <p:nvSpPr>
            <p:cNvPr id="76" name="Rectangle 75"/>
            <p:cNvSpPr/>
            <p:nvPr/>
          </p:nvSpPr>
          <p:spPr>
            <a:xfrm>
              <a:off x="971598" y="3429000"/>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79" name="Group 78"/>
            <p:cNvGrpSpPr/>
            <p:nvPr/>
          </p:nvGrpSpPr>
          <p:grpSpPr>
            <a:xfrm>
              <a:off x="4589150" y="3440033"/>
              <a:ext cx="3186136" cy="290775"/>
              <a:chOff x="5145712" y="3427111"/>
              <a:chExt cx="3186136" cy="290775"/>
            </a:xfrm>
          </p:grpSpPr>
          <p:grpSp>
            <p:nvGrpSpPr>
              <p:cNvPr id="80" name="Group 79"/>
              <p:cNvGrpSpPr/>
              <p:nvPr/>
            </p:nvGrpSpPr>
            <p:grpSpPr>
              <a:xfrm>
                <a:off x="6747672" y="3427111"/>
                <a:ext cx="1584176" cy="290775"/>
                <a:chOff x="4303469" y="3427111"/>
                <a:chExt cx="1584176" cy="290775"/>
              </a:xfrm>
            </p:grpSpPr>
            <p:sp>
              <p:nvSpPr>
                <p:cNvPr id="84" name="Rectangle 83"/>
                <p:cNvSpPr/>
                <p:nvPr/>
              </p:nvSpPr>
              <p:spPr>
                <a:xfrm>
                  <a:off x="4303469" y="3427111"/>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4491125" y="344088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82" name="Rectangle 81"/>
              <p:cNvSpPr/>
              <p:nvPr/>
            </p:nvSpPr>
            <p:spPr>
              <a:xfrm>
                <a:off x="5145712" y="3429000"/>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86" name="TextBox 85"/>
          <p:cNvSpPr txBox="1"/>
          <p:nvPr/>
        </p:nvSpPr>
        <p:spPr>
          <a:xfrm>
            <a:off x="0" y="3017161"/>
            <a:ext cx="1014637" cy="584775"/>
          </a:xfrm>
          <a:prstGeom prst="rect">
            <a:avLst/>
          </a:prstGeom>
          <a:noFill/>
        </p:spPr>
        <p:txBody>
          <a:bodyPr wrap="none" rtlCol="0">
            <a:spAutoFit/>
          </a:bodyPr>
          <a:lstStyle/>
          <a:p>
            <a:pPr algn="ctr"/>
            <a:r>
              <a:rPr lang="en-US" sz="1600" dirty="0" smtClean="0"/>
              <a:t>T2 </a:t>
            </a:r>
          </a:p>
          <a:p>
            <a:pPr algn="ctr"/>
            <a:r>
              <a:rPr lang="en-US" sz="1600" dirty="0" smtClean="0"/>
              <a:t>Unrelated</a:t>
            </a:r>
            <a:endParaRPr lang="en-GB" sz="1600" dirty="0"/>
          </a:p>
        </p:txBody>
      </p:sp>
      <p:sp>
        <p:nvSpPr>
          <p:cNvPr id="87" name="Rectangle 86"/>
          <p:cNvSpPr/>
          <p:nvPr/>
        </p:nvSpPr>
        <p:spPr>
          <a:xfrm>
            <a:off x="2344100" y="1653365"/>
            <a:ext cx="4244124" cy="2063667"/>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TextBox 87"/>
          <p:cNvSpPr txBox="1"/>
          <p:nvPr/>
        </p:nvSpPr>
        <p:spPr>
          <a:xfrm>
            <a:off x="6714006" y="1781814"/>
            <a:ext cx="1751890" cy="369332"/>
          </a:xfrm>
          <a:prstGeom prst="rect">
            <a:avLst/>
          </a:prstGeom>
          <a:noFill/>
          <a:ln>
            <a:solidFill>
              <a:srgbClr val="00B0F0"/>
            </a:solidFill>
          </a:ln>
        </p:spPr>
        <p:txBody>
          <a:bodyPr wrap="none" rtlCol="0">
            <a:spAutoFit/>
          </a:bodyPr>
          <a:lstStyle/>
          <a:p>
            <a:r>
              <a:rPr lang="en-US" dirty="0" smtClean="0"/>
              <a:t>Serial processing</a:t>
            </a:r>
            <a:endParaRPr lang="en-GB" dirty="0"/>
          </a:p>
        </p:txBody>
      </p:sp>
      <p:cxnSp>
        <p:nvCxnSpPr>
          <p:cNvPr id="9" name="Straight Connector 8"/>
          <p:cNvCxnSpPr/>
          <p:nvPr/>
        </p:nvCxnSpPr>
        <p:spPr>
          <a:xfrm>
            <a:off x="7775288" y="3176566"/>
            <a:ext cx="5888" cy="3492794"/>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8064984" y="2565533"/>
            <a:ext cx="0" cy="4030078"/>
          </a:xfrm>
          <a:prstGeom prst="line">
            <a:avLst/>
          </a:prstGeom>
          <a:ln w="28575">
            <a:solidFill>
              <a:srgbClr val="00B0F0"/>
            </a:solidFill>
            <a:prstDash val="dash"/>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971600" y="1998210"/>
            <a:ext cx="5188646" cy="291436"/>
            <a:chOff x="971600" y="1998210"/>
            <a:chExt cx="5188646" cy="291436"/>
          </a:xfrm>
        </p:grpSpPr>
        <p:grpSp>
          <p:nvGrpSpPr>
            <p:cNvPr id="8" name="Group 7"/>
            <p:cNvGrpSpPr/>
            <p:nvPr/>
          </p:nvGrpSpPr>
          <p:grpSpPr>
            <a:xfrm>
              <a:off x="971600" y="1998210"/>
              <a:ext cx="3604470" cy="288032"/>
              <a:chOff x="967529" y="3861048"/>
              <a:chExt cx="3604470" cy="288032"/>
            </a:xfrm>
          </p:grpSpPr>
          <p:sp>
            <p:nvSpPr>
              <p:cNvPr id="4" name="Rectangle 3"/>
              <p:cNvSpPr/>
              <p:nvPr/>
            </p:nvSpPr>
            <p:spPr>
              <a:xfrm>
                <a:off x="967529" y="3861048"/>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551704" y="3861048"/>
                <a:ext cx="2020295"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11544" y="3861048"/>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 name="TextBox 6"/>
              <p:cNvSpPr txBox="1"/>
              <p:nvPr/>
            </p:nvSpPr>
            <p:spPr>
              <a:xfrm>
                <a:off x="2899998" y="3870418"/>
                <a:ext cx="1672001" cy="276999"/>
              </a:xfrm>
              <a:prstGeom prst="rect">
                <a:avLst/>
              </a:prstGeom>
              <a:noFill/>
            </p:spPr>
            <p:txBody>
              <a:bodyPr wrap="square" rtlCol="0">
                <a:spAutoFit/>
              </a:bodyPr>
              <a:lstStyle/>
              <a:p>
                <a:r>
                  <a:rPr lang="en-US" sz="1200" dirty="0" smtClean="0">
                    <a:solidFill>
                      <a:schemeClr val="bg1"/>
                    </a:solidFill>
                  </a:rPr>
                  <a:t>stim </a:t>
                </a:r>
                <a:r>
                  <a:rPr lang="en-US" sz="1200" dirty="0" err="1" smtClean="0">
                    <a:solidFill>
                      <a:schemeClr val="bg1"/>
                    </a:solidFill>
                  </a:rPr>
                  <a:t>sel</a:t>
                </a:r>
                <a:r>
                  <a:rPr lang="en-US" sz="1200" dirty="0" smtClean="0">
                    <a:solidFill>
                      <a:schemeClr val="bg1"/>
                    </a:solidFill>
                  </a:rPr>
                  <a:t>/</a:t>
                </a:r>
                <a:r>
                  <a:rPr lang="en-US" sz="1200" dirty="0" err="1" smtClean="0">
                    <a:solidFill>
                      <a:schemeClr val="bg1"/>
                    </a:solidFill>
                  </a:rPr>
                  <a:t>resp</a:t>
                </a:r>
                <a:r>
                  <a:rPr lang="en-US" sz="1200" dirty="0" smtClean="0">
                    <a:solidFill>
                      <a:schemeClr val="bg1"/>
                    </a:solidFill>
                  </a:rPr>
                  <a:t> decision</a:t>
                </a:r>
                <a:endParaRPr lang="en-GB" sz="1200" dirty="0">
                  <a:solidFill>
                    <a:schemeClr val="bg1"/>
                  </a:solidFill>
                </a:endParaRPr>
              </a:p>
            </p:txBody>
          </p:sp>
        </p:grpSp>
        <p:sp>
          <p:nvSpPr>
            <p:cNvPr id="73" name="Rectangle 72"/>
            <p:cNvSpPr/>
            <p:nvPr/>
          </p:nvSpPr>
          <p:spPr>
            <a:xfrm>
              <a:off x="4576070" y="199821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4736716" y="201264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spTree>
    <p:extLst>
      <p:ext uri="{BB962C8B-B14F-4D97-AF65-F5344CB8AC3E}">
        <p14:creationId xmlns:p14="http://schemas.microsoft.com/office/powerpoint/2010/main" val="2754033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 schema - </a:t>
            </a:r>
            <a:r>
              <a:rPr lang="en-US" dirty="0" smtClean="0"/>
              <a:t>parallel</a:t>
            </a:r>
            <a:endParaRPr lang="en-GB" dirty="0"/>
          </a:p>
        </p:txBody>
      </p:sp>
      <p:sp>
        <p:nvSpPr>
          <p:cNvPr id="30" name="TextBox 29"/>
          <p:cNvSpPr txBox="1"/>
          <p:nvPr/>
        </p:nvSpPr>
        <p:spPr>
          <a:xfrm>
            <a:off x="291293" y="1582711"/>
            <a:ext cx="3448775" cy="369332"/>
          </a:xfrm>
          <a:prstGeom prst="rect">
            <a:avLst/>
          </a:prstGeom>
          <a:noFill/>
        </p:spPr>
        <p:txBody>
          <a:bodyPr wrap="square" rtlCol="0">
            <a:spAutoFit/>
          </a:bodyPr>
          <a:lstStyle/>
          <a:p>
            <a:r>
              <a:rPr lang="en-US" u="sng" dirty="0" smtClean="0"/>
              <a:t>Task 1 e.g. tone identification</a:t>
            </a:r>
            <a:endParaRPr lang="en-GB" u="sng" dirty="0"/>
          </a:p>
        </p:txBody>
      </p:sp>
      <p:grpSp>
        <p:nvGrpSpPr>
          <p:cNvPr id="45" name="Group 44"/>
          <p:cNvGrpSpPr/>
          <p:nvPr/>
        </p:nvGrpSpPr>
        <p:grpSpPr>
          <a:xfrm>
            <a:off x="251520" y="6237312"/>
            <a:ext cx="8496944" cy="369332"/>
            <a:chOff x="251520" y="6237312"/>
            <a:chExt cx="8496944" cy="369332"/>
          </a:xfrm>
        </p:grpSpPr>
        <p:cxnSp>
          <p:nvCxnSpPr>
            <p:cNvPr id="43" name="Straight Arrow Connector 42"/>
            <p:cNvCxnSpPr/>
            <p:nvPr/>
          </p:nvCxnSpPr>
          <p:spPr>
            <a:xfrm>
              <a:off x="251520" y="6525344"/>
              <a:ext cx="8496944" cy="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56376" y="6237312"/>
              <a:ext cx="792088" cy="369332"/>
            </a:xfrm>
            <a:prstGeom prst="rect">
              <a:avLst/>
            </a:prstGeom>
            <a:noFill/>
          </p:spPr>
          <p:txBody>
            <a:bodyPr wrap="squar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grpSp>
      <p:sp>
        <p:nvSpPr>
          <p:cNvPr id="33" name="Rectangle 32"/>
          <p:cNvSpPr/>
          <p:nvPr/>
        </p:nvSpPr>
        <p:spPr>
          <a:xfrm>
            <a:off x="971600" y="3175264"/>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3881542" y="3177795"/>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119688" y="318629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37" name="Group 36"/>
          <p:cNvGrpSpPr/>
          <p:nvPr/>
        </p:nvGrpSpPr>
        <p:grpSpPr>
          <a:xfrm>
            <a:off x="4576071" y="3169747"/>
            <a:ext cx="1584176" cy="288032"/>
            <a:chOff x="2684357" y="3429000"/>
            <a:chExt cx="1584176" cy="288032"/>
          </a:xfrm>
        </p:grpSpPr>
        <p:sp>
          <p:nvSpPr>
            <p:cNvPr id="50" name="Rectangle 49"/>
            <p:cNvSpPr/>
            <p:nvPr/>
          </p:nvSpPr>
          <p:spPr>
            <a:xfrm>
              <a:off x="2684357" y="342900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2875115" y="3440033"/>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sp>
        <p:nvSpPr>
          <p:cNvPr id="39" name="TextBox 38"/>
          <p:cNvSpPr txBox="1"/>
          <p:nvPr/>
        </p:nvSpPr>
        <p:spPr>
          <a:xfrm>
            <a:off x="3875232" y="3176297"/>
            <a:ext cx="414896" cy="276999"/>
          </a:xfrm>
          <a:prstGeom prst="rect">
            <a:avLst/>
          </a:prstGeom>
          <a:noFill/>
        </p:spPr>
        <p:txBody>
          <a:bodyPr wrap="square" rtlCol="0">
            <a:spAutoFit/>
          </a:bodyPr>
          <a:lstStyle/>
          <a:p>
            <a:r>
              <a:rPr lang="en-US" sz="1200" dirty="0" err="1" smtClean="0">
                <a:solidFill>
                  <a:schemeClr val="bg1"/>
                </a:solidFill>
              </a:rPr>
              <a:t>int</a:t>
            </a:r>
            <a:endParaRPr lang="en-GB" sz="1200" dirty="0">
              <a:solidFill>
                <a:schemeClr val="bg1"/>
              </a:solidFill>
            </a:endParaRPr>
          </a:p>
        </p:txBody>
      </p:sp>
      <p:sp>
        <p:nvSpPr>
          <p:cNvPr id="40" name="Rectangle 39"/>
          <p:cNvSpPr/>
          <p:nvPr/>
        </p:nvSpPr>
        <p:spPr>
          <a:xfrm>
            <a:off x="2285528" y="3175263"/>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2463988" y="3186297"/>
            <a:ext cx="1405716"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74" name="TextBox 73"/>
          <p:cNvSpPr txBox="1"/>
          <p:nvPr/>
        </p:nvSpPr>
        <p:spPr>
          <a:xfrm>
            <a:off x="92632" y="3137664"/>
            <a:ext cx="814967" cy="338554"/>
          </a:xfrm>
          <a:prstGeom prst="rect">
            <a:avLst/>
          </a:prstGeom>
          <a:noFill/>
        </p:spPr>
        <p:txBody>
          <a:bodyPr wrap="none" rtlCol="0">
            <a:spAutoFit/>
          </a:bodyPr>
          <a:lstStyle/>
          <a:p>
            <a:pPr algn="ctr"/>
            <a:r>
              <a:rPr lang="en-US" sz="1600" dirty="0" smtClean="0"/>
              <a:t>Related</a:t>
            </a:r>
            <a:endParaRPr lang="en-GB" sz="1600" dirty="0"/>
          </a:p>
        </p:txBody>
      </p:sp>
      <p:sp>
        <p:nvSpPr>
          <p:cNvPr id="76" name="Rectangle 75"/>
          <p:cNvSpPr/>
          <p:nvPr/>
        </p:nvSpPr>
        <p:spPr>
          <a:xfrm>
            <a:off x="971600" y="3775264"/>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1119688" y="378629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80" name="Group 79"/>
          <p:cNvGrpSpPr/>
          <p:nvPr/>
        </p:nvGrpSpPr>
        <p:grpSpPr>
          <a:xfrm>
            <a:off x="4581760" y="3759664"/>
            <a:ext cx="1584176" cy="290775"/>
            <a:chOff x="2684357" y="3427111"/>
            <a:chExt cx="1584176" cy="290775"/>
          </a:xfrm>
        </p:grpSpPr>
        <p:sp>
          <p:nvSpPr>
            <p:cNvPr id="84" name="Rectangle 83"/>
            <p:cNvSpPr/>
            <p:nvPr/>
          </p:nvSpPr>
          <p:spPr>
            <a:xfrm>
              <a:off x="2684357" y="3427111"/>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2872013" y="344088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sp>
        <p:nvSpPr>
          <p:cNvPr id="82" name="Rectangle 81"/>
          <p:cNvSpPr/>
          <p:nvPr/>
        </p:nvSpPr>
        <p:spPr>
          <a:xfrm>
            <a:off x="2283138" y="3773720"/>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2463988" y="3787151"/>
            <a:ext cx="1405716"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86" name="TextBox 85"/>
          <p:cNvSpPr txBox="1"/>
          <p:nvPr/>
        </p:nvSpPr>
        <p:spPr>
          <a:xfrm>
            <a:off x="0" y="3735775"/>
            <a:ext cx="1014637" cy="338554"/>
          </a:xfrm>
          <a:prstGeom prst="rect">
            <a:avLst/>
          </a:prstGeom>
          <a:noFill/>
        </p:spPr>
        <p:txBody>
          <a:bodyPr wrap="none" rtlCol="0">
            <a:spAutoFit/>
          </a:bodyPr>
          <a:lstStyle/>
          <a:p>
            <a:pPr algn="ctr"/>
            <a:r>
              <a:rPr lang="en-US" sz="1600" dirty="0" smtClean="0"/>
              <a:t>Unrelated</a:t>
            </a:r>
            <a:endParaRPr lang="en-GB" sz="1600" dirty="0"/>
          </a:p>
        </p:txBody>
      </p:sp>
      <p:sp>
        <p:nvSpPr>
          <p:cNvPr id="4" name="Rectangle 3"/>
          <p:cNvSpPr/>
          <p:nvPr/>
        </p:nvSpPr>
        <p:spPr>
          <a:xfrm>
            <a:off x="971600" y="1998210"/>
            <a:ext cx="1296144"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267745" y="1998210"/>
            <a:ext cx="230832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15615" y="1998210"/>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 name="TextBox 6"/>
          <p:cNvSpPr txBox="1"/>
          <p:nvPr/>
        </p:nvSpPr>
        <p:spPr>
          <a:xfrm>
            <a:off x="2699792" y="2012647"/>
            <a:ext cx="1672001" cy="276999"/>
          </a:xfrm>
          <a:prstGeom prst="rect">
            <a:avLst/>
          </a:prstGeom>
          <a:noFill/>
        </p:spPr>
        <p:txBody>
          <a:bodyPr wrap="square" rtlCol="0">
            <a:spAutoFit/>
          </a:bodyPr>
          <a:lstStyle/>
          <a:p>
            <a:r>
              <a:rPr lang="en-US" sz="1200" dirty="0" smtClean="0">
                <a:solidFill>
                  <a:schemeClr val="bg1"/>
                </a:solidFill>
              </a:rPr>
              <a:t>response selection</a:t>
            </a:r>
            <a:endParaRPr lang="en-GB" sz="1200" dirty="0">
              <a:solidFill>
                <a:schemeClr val="bg1"/>
              </a:solidFill>
            </a:endParaRPr>
          </a:p>
        </p:txBody>
      </p:sp>
      <p:sp>
        <p:nvSpPr>
          <p:cNvPr id="73" name="Rectangle 72"/>
          <p:cNvSpPr/>
          <p:nvPr/>
        </p:nvSpPr>
        <p:spPr>
          <a:xfrm>
            <a:off x="4576070" y="199821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4736716" y="201264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sp>
        <p:nvSpPr>
          <p:cNvPr id="15" name="TextBox 14"/>
          <p:cNvSpPr txBox="1"/>
          <p:nvPr/>
        </p:nvSpPr>
        <p:spPr>
          <a:xfrm>
            <a:off x="6350279" y="4431745"/>
            <a:ext cx="1904525" cy="646331"/>
          </a:xfrm>
          <a:prstGeom prst="rect">
            <a:avLst/>
          </a:prstGeom>
          <a:noFill/>
        </p:spPr>
        <p:txBody>
          <a:bodyPr wrap="square" rtlCol="0">
            <a:spAutoFit/>
          </a:bodyPr>
          <a:lstStyle/>
          <a:p>
            <a:r>
              <a:rPr lang="en-US" dirty="0" smtClean="0"/>
              <a:t>NO semantic interference</a:t>
            </a:r>
            <a:endParaRPr lang="en-GB" dirty="0"/>
          </a:p>
        </p:txBody>
      </p:sp>
      <p:sp>
        <p:nvSpPr>
          <p:cNvPr id="53" name="TextBox 52"/>
          <p:cNvSpPr txBox="1"/>
          <p:nvPr/>
        </p:nvSpPr>
        <p:spPr>
          <a:xfrm>
            <a:off x="291294" y="2636912"/>
            <a:ext cx="3448775" cy="369332"/>
          </a:xfrm>
          <a:prstGeom prst="rect">
            <a:avLst/>
          </a:prstGeom>
          <a:noFill/>
        </p:spPr>
        <p:txBody>
          <a:bodyPr wrap="square" rtlCol="0">
            <a:spAutoFit/>
          </a:bodyPr>
          <a:lstStyle/>
          <a:p>
            <a:r>
              <a:rPr lang="en-US" u="sng" dirty="0" smtClean="0"/>
              <a:t>Task 2 e.g. picture naming</a:t>
            </a:r>
            <a:endParaRPr lang="en-GB" u="sng" dirty="0"/>
          </a:p>
        </p:txBody>
      </p:sp>
      <p:cxnSp>
        <p:nvCxnSpPr>
          <p:cNvPr id="38" name="Straight Connector 37"/>
          <p:cNvCxnSpPr/>
          <p:nvPr/>
        </p:nvCxnSpPr>
        <p:spPr>
          <a:xfrm>
            <a:off x="4576070" y="1844824"/>
            <a:ext cx="0" cy="4392488"/>
          </a:xfrm>
          <a:prstGeom prst="line">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160247" y="3180780"/>
            <a:ext cx="0" cy="3488580"/>
          </a:xfrm>
          <a:prstGeom prst="line">
            <a:avLst/>
          </a:prstGeom>
          <a:ln w="28575">
            <a:solidFill>
              <a:srgbClr val="7030A0"/>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6350280" y="3938572"/>
            <a:ext cx="551019" cy="465294"/>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351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39" grpId="0"/>
      <p:bldP spid="40" grpId="0" animBg="1"/>
      <p:bldP spid="42" grpId="0"/>
      <p:bldP spid="74" grpId="0"/>
      <p:bldP spid="76" grpId="0" animBg="1"/>
      <p:bldP spid="78" grpId="0"/>
      <p:bldP spid="82" grpId="0" animBg="1"/>
      <p:bldP spid="83" grpId="0"/>
      <p:bldP spid="86" grpId="0"/>
      <p:bldP spid="5" grpId="0" animBg="1"/>
      <p:bldP spid="7" grpId="0"/>
      <p:bldP spid="73" grpId="0" animBg="1"/>
      <p:bldP spid="77" grpId="0"/>
      <p:bldP spid="15"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Dual-tasking</a:t>
            </a:r>
            <a:endParaRPr lang="en-GB" dirty="0"/>
          </a:p>
        </p:txBody>
      </p:sp>
      <p:sp>
        <p:nvSpPr>
          <p:cNvPr id="3" name="Content Placeholder 2"/>
          <p:cNvSpPr>
            <a:spLocks noGrp="1"/>
          </p:cNvSpPr>
          <p:nvPr>
            <p:ph idx="1"/>
          </p:nvPr>
        </p:nvSpPr>
        <p:spPr/>
        <p:txBody>
          <a:bodyPr/>
          <a:lstStyle/>
          <a:p>
            <a:pPr algn="ctr"/>
            <a:endParaRPr lang="en-US" dirty="0" smtClean="0">
              <a:solidFill>
                <a:srgbClr val="FF0000"/>
              </a:solidFill>
            </a:endParaRPr>
          </a:p>
          <a:p>
            <a:pPr algn="ctr"/>
            <a:r>
              <a:rPr lang="en-US" dirty="0" smtClean="0"/>
              <a:t>At 0ms:</a:t>
            </a:r>
            <a:endParaRPr lang="en-US" dirty="0"/>
          </a:p>
          <a:p>
            <a:pPr algn="ctr"/>
            <a:r>
              <a:rPr lang="en-US" dirty="0" smtClean="0">
                <a:solidFill>
                  <a:srgbClr val="00B0F0"/>
                </a:solidFill>
              </a:rPr>
              <a:t>Interference </a:t>
            </a:r>
            <a:r>
              <a:rPr lang="en-US" dirty="0">
                <a:solidFill>
                  <a:srgbClr val="00B0F0"/>
                </a:solidFill>
              </a:rPr>
              <a:t>= serial processing</a:t>
            </a:r>
          </a:p>
          <a:p>
            <a:pPr algn="ctr"/>
            <a:r>
              <a:rPr lang="en-US" dirty="0">
                <a:solidFill>
                  <a:srgbClr val="7030A0"/>
                </a:solidFill>
              </a:rPr>
              <a:t>No interference = parallel </a:t>
            </a:r>
            <a:r>
              <a:rPr lang="en-US" dirty="0" smtClean="0">
                <a:solidFill>
                  <a:srgbClr val="7030A0"/>
                </a:solidFill>
              </a:rPr>
              <a:t>processing</a:t>
            </a:r>
          </a:p>
          <a:p>
            <a:pPr algn="ctr"/>
            <a:endParaRPr lang="en-US" dirty="0">
              <a:solidFill>
                <a:srgbClr val="7030A0"/>
              </a:solidFill>
            </a:endParaRPr>
          </a:p>
          <a:p>
            <a:pPr algn="ctr"/>
            <a:r>
              <a:rPr lang="en-US" dirty="0" smtClean="0"/>
              <a:t>At 1000ms always expect interference because tasks DO NOT overlap</a:t>
            </a:r>
            <a:endParaRPr lang="en-US" dirty="0"/>
          </a:p>
          <a:p>
            <a:pPr algn="ctr"/>
            <a:endParaRPr lang="en-GB" dirty="0"/>
          </a:p>
        </p:txBody>
      </p:sp>
    </p:spTree>
    <p:extLst>
      <p:ext uri="{BB962C8B-B14F-4D97-AF65-F5344CB8AC3E}">
        <p14:creationId xmlns:p14="http://schemas.microsoft.com/office/powerpoint/2010/main" val="2087752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 schema - parallel</a:t>
            </a:r>
            <a:endParaRPr lang="en-GB" dirty="0"/>
          </a:p>
        </p:txBody>
      </p:sp>
      <p:sp>
        <p:nvSpPr>
          <p:cNvPr id="30" name="TextBox 29"/>
          <p:cNvSpPr txBox="1"/>
          <p:nvPr/>
        </p:nvSpPr>
        <p:spPr>
          <a:xfrm>
            <a:off x="291294" y="1961413"/>
            <a:ext cx="432048" cy="369332"/>
          </a:xfrm>
          <a:prstGeom prst="rect">
            <a:avLst/>
          </a:prstGeom>
          <a:noFill/>
        </p:spPr>
        <p:txBody>
          <a:bodyPr wrap="square" rtlCol="0">
            <a:spAutoFit/>
          </a:bodyPr>
          <a:lstStyle/>
          <a:p>
            <a:r>
              <a:rPr lang="en-US" dirty="0" smtClean="0"/>
              <a:t>T1</a:t>
            </a:r>
            <a:endParaRPr lang="en-GB" dirty="0"/>
          </a:p>
        </p:txBody>
      </p:sp>
      <p:grpSp>
        <p:nvGrpSpPr>
          <p:cNvPr id="45" name="Group 44"/>
          <p:cNvGrpSpPr/>
          <p:nvPr/>
        </p:nvGrpSpPr>
        <p:grpSpPr>
          <a:xfrm>
            <a:off x="251520" y="6237312"/>
            <a:ext cx="8496944" cy="369332"/>
            <a:chOff x="251520" y="6237312"/>
            <a:chExt cx="8496944" cy="369332"/>
          </a:xfrm>
        </p:grpSpPr>
        <p:cxnSp>
          <p:nvCxnSpPr>
            <p:cNvPr id="43" name="Straight Arrow Connector 42"/>
            <p:cNvCxnSpPr/>
            <p:nvPr/>
          </p:nvCxnSpPr>
          <p:spPr>
            <a:xfrm>
              <a:off x="251520" y="6525344"/>
              <a:ext cx="8496944" cy="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56376" y="6237312"/>
              <a:ext cx="792088" cy="369332"/>
            </a:xfrm>
            <a:prstGeom prst="rect">
              <a:avLst/>
            </a:prstGeom>
            <a:noFill/>
          </p:spPr>
          <p:txBody>
            <a:bodyPr wrap="squar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grpSp>
      <p:grpSp>
        <p:nvGrpSpPr>
          <p:cNvPr id="32" name="Group 31"/>
          <p:cNvGrpSpPr/>
          <p:nvPr/>
        </p:nvGrpSpPr>
        <p:grpSpPr>
          <a:xfrm>
            <a:off x="971600" y="2565533"/>
            <a:ext cx="7076288" cy="315280"/>
            <a:chOff x="971598" y="3429000"/>
            <a:chExt cx="7076288" cy="315280"/>
          </a:xfrm>
        </p:grpSpPr>
        <p:sp>
          <p:nvSpPr>
            <p:cNvPr id="33" name="Rectangle 32"/>
            <p:cNvSpPr/>
            <p:nvPr/>
          </p:nvSpPr>
          <p:spPr>
            <a:xfrm>
              <a:off x="971598" y="3429000"/>
              <a:ext cx="1584176" cy="288032"/>
            </a:xfrm>
            <a:prstGeom prst="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6179036" y="3441922"/>
              <a:ext cx="288032" cy="288032"/>
            </a:xfrm>
            <a:prstGeom prst="rect">
              <a:avLst/>
            </a:prstGeom>
            <a:solidFill>
              <a:srgbClr val="7030A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36" name="Group 35"/>
            <p:cNvGrpSpPr/>
            <p:nvPr/>
          </p:nvGrpSpPr>
          <p:grpSpPr>
            <a:xfrm>
              <a:off x="4589150" y="3436503"/>
              <a:ext cx="3458736" cy="307777"/>
              <a:chOff x="5145712" y="3423581"/>
              <a:chExt cx="3458736" cy="307777"/>
            </a:xfrm>
          </p:grpSpPr>
          <p:grpSp>
            <p:nvGrpSpPr>
              <p:cNvPr id="37" name="Group 36"/>
              <p:cNvGrpSpPr/>
              <p:nvPr/>
            </p:nvGrpSpPr>
            <p:grpSpPr>
              <a:xfrm>
                <a:off x="7020272" y="3429000"/>
                <a:ext cx="1584176" cy="288032"/>
                <a:chOff x="4576069" y="3429000"/>
                <a:chExt cx="1584176" cy="288032"/>
              </a:xfrm>
            </p:grpSpPr>
            <p:sp>
              <p:nvSpPr>
                <p:cNvPr id="50" name="Rectangle 49"/>
                <p:cNvSpPr/>
                <p:nvPr/>
              </p:nvSpPr>
              <p:spPr>
                <a:xfrm>
                  <a:off x="4576069" y="3429000"/>
                  <a:ext cx="1584176" cy="288032"/>
                </a:xfrm>
                <a:prstGeom prst="rect">
                  <a:avLst/>
                </a:prstGeom>
                <a:solidFill>
                  <a:schemeClr val="accent6">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766827" y="3440033"/>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39" name="TextBox 38"/>
              <p:cNvSpPr txBox="1"/>
              <p:nvPr/>
            </p:nvSpPr>
            <p:spPr>
              <a:xfrm>
                <a:off x="6688857" y="3423581"/>
                <a:ext cx="383919"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sp>
            <p:nvSpPr>
              <p:cNvPr id="40" name="Rectangle 39"/>
              <p:cNvSpPr/>
              <p:nvPr/>
            </p:nvSpPr>
            <p:spPr>
              <a:xfrm>
                <a:off x="5145712" y="3429000"/>
                <a:ext cx="1584176" cy="288032"/>
              </a:xfrm>
              <a:prstGeom prst="rect">
                <a:avLst/>
              </a:prstGeom>
              <a:solidFill>
                <a:srgbClr val="FF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74" name="TextBox 73"/>
          <p:cNvSpPr txBox="1"/>
          <p:nvPr/>
        </p:nvSpPr>
        <p:spPr>
          <a:xfrm>
            <a:off x="92631" y="2415636"/>
            <a:ext cx="814967" cy="584775"/>
          </a:xfrm>
          <a:prstGeom prst="rect">
            <a:avLst/>
          </a:prstGeom>
          <a:noFill/>
        </p:spPr>
        <p:txBody>
          <a:bodyPr wrap="none" rtlCol="0">
            <a:spAutoFit/>
          </a:bodyPr>
          <a:lstStyle/>
          <a:p>
            <a:pPr algn="ctr"/>
            <a:r>
              <a:rPr lang="en-US" sz="1600" dirty="0" smtClean="0"/>
              <a:t>T2 </a:t>
            </a:r>
          </a:p>
          <a:p>
            <a:pPr algn="ctr"/>
            <a:r>
              <a:rPr lang="en-US" sz="1600" dirty="0" smtClean="0"/>
              <a:t>Related</a:t>
            </a:r>
            <a:endParaRPr lang="en-GB" sz="1600" dirty="0"/>
          </a:p>
        </p:txBody>
      </p:sp>
      <p:grpSp>
        <p:nvGrpSpPr>
          <p:cNvPr id="75" name="Group 74"/>
          <p:cNvGrpSpPr/>
          <p:nvPr/>
        </p:nvGrpSpPr>
        <p:grpSpPr>
          <a:xfrm>
            <a:off x="971600" y="3165533"/>
            <a:ext cx="6803688" cy="301808"/>
            <a:chOff x="971598" y="3429000"/>
            <a:chExt cx="6803688" cy="301808"/>
          </a:xfrm>
        </p:grpSpPr>
        <p:sp>
          <p:nvSpPr>
            <p:cNvPr id="76" name="Rectangle 75"/>
            <p:cNvSpPr/>
            <p:nvPr/>
          </p:nvSpPr>
          <p:spPr>
            <a:xfrm>
              <a:off x="971598" y="3429000"/>
              <a:ext cx="1584176" cy="288032"/>
            </a:xfrm>
            <a:prstGeom prst="rect">
              <a:avLst/>
            </a:prstGeom>
            <a:solidFill>
              <a:srgbClr val="00B0F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79" name="Group 78"/>
            <p:cNvGrpSpPr/>
            <p:nvPr/>
          </p:nvGrpSpPr>
          <p:grpSpPr>
            <a:xfrm>
              <a:off x="4589150" y="3440033"/>
              <a:ext cx="3186136" cy="290775"/>
              <a:chOff x="5145712" y="3427111"/>
              <a:chExt cx="3186136" cy="290775"/>
            </a:xfrm>
          </p:grpSpPr>
          <p:grpSp>
            <p:nvGrpSpPr>
              <p:cNvPr id="80" name="Group 79"/>
              <p:cNvGrpSpPr/>
              <p:nvPr/>
            </p:nvGrpSpPr>
            <p:grpSpPr>
              <a:xfrm>
                <a:off x="6747672" y="3427111"/>
                <a:ext cx="1584176" cy="290775"/>
                <a:chOff x="4303469" y="3427111"/>
                <a:chExt cx="1584176" cy="290775"/>
              </a:xfrm>
            </p:grpSpPr>
            <p:sp>
              <p:nvSpPr>
                <p:cNvPr id="84" name="Rectangle 83"/>
                <p:cNvSpPr/>
                <p:nvPr/>
              </p:nvSpPr>
              <p:spPr>
                <a:xfrm>
                  <a:off x="4303469" y="3427111"/>
                  <a:ext cx="1584176" cy="288032"/>
                </a:xfrm>
                <a:prstGeom prst="rect">
                  <a:avLst/>
                </a:prstGeom>
                <a:solidFill>
                  <a:schemeClr val="accent6">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4491125" y="344088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82" name="Rectangle 81"/>
              <p:cNvSpPr/>
              <p:nvPr/>
            </p:nvSpPr>
            <p:spPr>
              <a:xfrm>
                <a:off x="5145712" y="3429000"/>
                <a:ext cx="1584176" cy="288032"/>
              </a:xfrm>
              <a:prstGeom prst="rect">
                <a:avLst/>
              </a:prstGeom>
              <a:solidFill>
                <a:srgbClr val="FF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86" name="TextBox 85"/>
          <p:cNvSpPr txBox="1"/>
          <p:nvPr/>
        </p:nvSpPr>
        <p:spPr>
          <a:xfrm>
            <a:off x="0" y="3017161"/>
            <a:ext cx="1014637" cy="584775"/>
          </a:xfrm>
          <a:prstGeom prst="rect">
            <a:avLst/>
          </a:prstGeom>
          <a:noFill/>
        </p:spPr>
        <p:txBody>
          <a:bodyPr wrap="none" rtlCol="0">
            <a:spAutoFit/>
          </a:bodyPr>
          <a:lstStyle/>
          <a:p>
            <a:pPr algn="ctr"/>
            <a:r>
              <a:rPr lang="en-US" sz="1600" dirty="0" smtClean="0"/>
              <a:t>T2 </a:t>
            </a:r>
          </a:p>
          <a:p>
            <a:pPr algn="ctr"/>
            <a:r>
              <a:rPr lang="en-US" sz="1600" dirty="0" smtClean="0"/>
              <a:t>Unrelated</a:t>
            </a:r>
            <a:endParaRPr lang="en-GB" sz="1600" dirty="0"/>
          </a:p>
        </p:txBody>
      </p:sp>
      <p:grpSp>
        <p:nvGrpSpPr>
          <p:cNvPr id="3" name="Group 2"/>
          <p:cNvGrpSpPr/>
          <p:nvPr/>
        </p:nvGrpSpPr>
        <p:grpSpPr>
          <a:xfrm>
            <a:off x="971600" y="1998210"/>
            <a:ext cx="5188646" cy="291436"/>
            <a:chOff x="971600" y="1998210"/>
            <a:chExt cx="5188646" cy="291436"/>
          </a:xfrm>
        </p:grpSpPr>
        <p:grpSp>
          <p:nvGrpSpPr>
            <p:cNvPr id="8" name="Group 7"/>
            <p:cNvGrpSpPr/>
            <p:nvPr/>
          </p:nvGrpSpPr>
          <p:grpSpPr>
            <a:xfrm>
              <a:off x="971600" y="1998210"/>
              <a:ext cx="3604470" cy="288032"/>
              <a:chOff x="967529" y="3861048"/>
              <a:chExt cx="3604470" cy="288032"/>
            </a:xfrm>
          </p:grpSpPr>
          <p:sp>
            <p:nvSpPr>
              <p:cNvPr id="4" name="Rectangle 3"/>
              <p:cNvSpPr/>
              <p:nvPr/>
            </p:nvSpPr>
            <p:spPr>
              <a:xfrm>
                <a:off x="967529" y="3861048"/>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551704" y="3861048"/>
                <a:ext cx="2020295"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11544" y="3861048"/>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 name="TextBox 6"/>
              <p:cNvSpPr txBox="1"/>
              <p:nvPr/>
            </p:nvSpPr>
            <p:spPr>
              <a:xfrm>
                <a:off x="2899998" y="3870418"/>
                <a:ext cx="1672001" cy="276999"/>
              </a:xfrm>
              <a:prstGeom prst="rect">
                <a:avLst/>
              </a:prstGeom>
              <a:noFill/>
            </p:spPr>
            <p:txBody>
              <a:bodyPr wrap="square" rtlCol="0">
                <a:spAutoFit/>
              </a:bodyPr>
              <a:lstStyle/>
              <a:p>
                <a:r>
                  <a:rPr lang="en-US" sz="1200" dirty="0" smtClean="0">
                    <a:solidFill>
                      <a:schemeClr val="bg1"/>
                    </a:solidFill>
                  </a:rPr>
                  <a:t>stim </a:t>
                </a:r>
                <a:r>
                  <a:rPr lang="en-US" sz="1200" dirty="0" err="1" smtClean="0">
                    <a:solidFill>
                      <a:schemeClr val="bg1"/>
                    </a:solidFill>
                  </a:rPr>
                  <a:t>sel</a:t>
                </a:r>
                <a:r>
                  <a:rPr lang="en-US" sz="1200" dirty="0" smtClean="0">
                    <a:solidFill>
                      <a:schemeClr val="bg1"/>
                    </a:solidFill>
                  </a:rPr>
                  <a:t>/</a:t>
                </a:r>
                <a:r>
                  <a:rPr lang="en-US" sz="1200" dirty="0" err="1" smtClean="0">
                    <a:solidFill>
                      <a:schemeClr val="bg1"/>
                    </a:solidFill>
                  </a:rPr>
                  <a:t>resp</a:t>
                </a:r>
                <a:r>
                  <a:rPr lang="en-US" sz="1200" dirty="0" smtClean="0">
                    <a:solidFill>
                      <a:schemeClr val="bg1"/>
                    </a:solidFill>
                  </a:rPr>
                  <a:t> decision</a:t>
                </a:r>
                <a:endParaRPr lang="en-GB" sz="1200" dirty="0">
                  <a:solidFill>
                    <a:schemeClr val="bg1"/>
                  </a:solidFill>
                </a:endParaRPr>
              </a:p>
            </p:txBody>
          </p:sp>
        </p:grpSp>
        <p:sp>
          <p:nvSpPr>
            <p:cNvPr id="73" name="Rectangle 72"/>
            <p:cNvSpPr/>
            <p:nvPr/>
          </p:nvSpPr>
          <p:spPr>
            <a:xfrm>
              <a:off x="4576070" y="199821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4736716" y="201264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grpSp>
        <p:nvGrpSpPr>
          <p:cNvPr id="65" name="Group 64"/>
          <p:cNvGrpSpPr/>
          <p:nvPr/>
        </p:nvGrpSpPr>
        <p:grpSpPr>
          <a:xfrm>
            <a:off x="981400" y="4195153"/>
            <a:ext cx="5188647" cy="353420"/>
            <a:chOff x="967528" y="4877544"/>
            <a:chExt cx="5188647" cy="307777"/>
          </a:xfrm>
        </p:grpSpPr>
        <p:sp>
          <p:nvSpPr>
            <p:cNvPr id="66" name="Rectangle 65"/>
            <p:cNvSpPr/>
            <p:nvPr/>
          </p:nvSpPr>
          <p:spPr>
            <a:xfrm>
              <a:off x="967528" y="4877544"/>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p:cNvSpPr/>
            <p:nvPr/>
          </p:nvSpPr>
          <p:spPr>
            <a:xfrm>
              <a:off x="2555776" y="4877544"/>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4571999" y="4877544"/>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p:cNvSpPr/>
            <p:nvPr/>
          </p:nvSpPr>
          <p:spPr>
            <a:xfrm>
              <a:off x="4149507" y="4877544"/>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p:cNvSpPr txBox="1"/>
            <p:nvPr/>
          </p:nvSpPr>
          <p:spPr>
            <a:xfrm>
              <a:off x="1115616" y="488857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2" name="TextBox 71"/>
            <p:cNvSpPr txBox="1"/>
            <p:nvPr/>
          </p:nvSpPr>
          <p:spPr>
            <a:xfrm>
              <a:off x="2695721" y="4888577"/>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sp>
          <p:nvSpPr>
            <p:cNvPr id="81" name="TextBox 80"/>
            <p:cNvSpPr txBox="1"/>
            <p:nvPr/>
          </p:nvSpPr>
          <p:spPr>
            <a:xfrm>
              <a:off x="4762757" y="488857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sp>
          <p:nvSpPr>
            <p:cNvPr id="89" name="TextBox 88"/>
            <p:cNvSpPr txBox="1"/>
            <p:nvPr/>
          </p:nvSpPr>
          <p:spPr>
            <a:xfrm>
              <a:off x="4102766" y="4877544"/>
              <a:ext cx="381514"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grpSp>
      <p:sp>
        <p:nvSpPr>
          <p:cNvPr id="90" name="TextBox 89"/>
          <p:cNvSpPr txBox="1"/>
          <p:nvPr/>
        </p:nvSpPr>
        <p:spPr>
          <a:xfrm>
            <a:off x="16419" y="4056653"/>
            <a:ext cx="961700" cy="584775"/>
          </a:xfrm>
          <a:prstGeom prst="rect">
            <a:avLst/>
          </a:prstGeom>
          <a:noFill/>
        </p:spPr>
        <p:txBody>
          <a:bodyPr wrap="square" rtlCol="0">
            <a:spAutoFit/>
          </a:bodyPr>
          <a:lstStyle/>
          <a:p>
            <a:pPr algn="ctr"/>
            <a:r>
              <a:rPr lang="en-US" sz="1600" dirty="0" smtClean="0"/>
              <a:t>T2 Related</a:t>
            </a:r>
            <a:endParaRPr lang="en-GB" sz="1600" dirty="0"/>
          </a:p>
        </p:txBody>
      </p:sp>
      <p:grpSp>
        <p:nvGrpSpPr>
          <p:cNvPr id="91" name="Group 90"/>
          <p:cNvGrpSpPr/>
          <p:nvPr/>
        </p:nvGrpSpPr>
        <p:grpSpPr>
          <a:xfrm>
            <a:off x="981400" y="4716560"/>
            <a:ext cx="5188647" cy="330747"/>
            <a:chOff x="967528" y="4877544"/>
            <a:chExt cx="5188647" cy="288032"/>
          </a:xfrm>
        </p:grpSpPr>
        <p:sp>
          <p:nvSpPr>
            <p:cNvPr id="92" name="Rectangle 91"/>
            <p:cNvSpPr/>
            <p:nvPr/>
          </p:nvSpPr>
          <p:spPr>
            <a:xfrm>
              <a:off x="967528" y="4877544"/>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92"/>
            <p:cNvSpPr/>
            <p:nvPr/>
          </p:nvSpPr>
          <p:spPr>
            <a:xfrm>
              <a:off x="2555776" y="4877544"/>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4571999" y="4877544"/>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Box 94"/>
            <p:cNvSpPr txBox="1"/>
            <p:nvPr/>
          </p:nvSpPr>
          <p:spPr>
            <a:xfrm>
              <a:off x="1115616" y="488857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96" name="TextBox 95"/>
            <p:cNvSpPr txBox="1"/>
            <p:nvPr/>
          </p:nvSpPr>
          <p:spPr>
            <a:xfrm>
              <a:off x="2695721" y="4888577"/>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sp>
          <p:nvSpPr>
            <p:cNvPr id="97" name="TextBox 96"/>
            <p:cNvSpPr txBox="1"/>
            <p:nvPr/>
          </p:nvSpPr>
          <p:spPr>
            <a:xfrm>
              <a:off x="4762757" y="488857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98" name="TextBox 97"/>
          <p:cNvSpPr txBox="1"/>
          <p:nvPr/>
        </p:nvSpPr>
        <p:spPr>
          <a:xfrm>
            <a:off x="-6939" y="4643868"/>
            <a:ext cx="1033708" cy="584775"/>
          </a:xfrm>
          <a:prstGeom prst="rect">
            <a:avLst/>
          </a:prstGeom>
          <a:noFill/>
        </p:spPr>
        <p:txBody>
          <a:bodyPr wrap="square" rtlCol="0">
            <a:spAutoFit/>
          </a:bodyPr>
          <a:lstStyle/>
          <a:p>
            <a:pPr algn="ctr"/>
            <a:r>
              <a:rPr lang="en-US" sz="1600" dirty="0" smtClean="0"/>
              <a:t>T2 Unrelated</a:t>
            </a:r>
            <a:endParaRPr lang="en-GB" sz="1600" dirty="0"/>
          </a:p>
        </p:txBody>
      </p:sp>
      <p:sp>
        <p:nvSpPr>
          <p:cNvPr id="99" name="Rectangle 98"/>
          <p:cNvSpPr/>
          <p:nvPr/>
        </p:nvSpPr>
        <p:spPr>
          <a:xfrm>
            <a:off x="2419686" y="1772816"/>
            <a:ext cx="2369564" cy="352839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extBox 99"/>
          <p:cNvSpPr txBox="1"/>
          <p:nvPr/>
        </p:nvSpPr>
        <p:spPr>
          <a:xfrm>
            <a:off x="4932039" y="3603941"/>
            <a:ext cx="1918539" cy="369332"/>
          </a:xfrm>
          <a:prstGeom prst="rect">
            <a:avLst/>
          </a:prstGeom>
          <a:noFill/>
          <a:ln>
            <a:solidFill>
              <a:srgbClr val="7030A0"/>
            </a:solidFill>
          </a:ln>
        </p:spPr>
        <p:txBody>
          <a:bodyPr wrap="none" rtlCol="0">
            <a:spAutoFit/>
          </a:bodyPr>
          <a:lstStyle/>
          <a:p>
            <a:r>
              <a:rPr lang="en-US" dirty="0" smtClean="0"/>
              <a:t>Parallel processing</a:t>
            </a:r>
            <a:endParaRPr lang="en-GB" dirty="0"/>
          </a:p>
        </p:txBody>
      </p:sp>
      <p:cxnSp>
        <p:nvCxnSpPr>
          <p:cNvPr id="101" name="Straight Connector 100"/>
          <p:cNvCxnSpPr/>
          <p:nvPr/>
        </p:nvCxnSpPr>
        <p:spPr>
          <a:xfrm>
            <a:off x="6160246" y="4207822"/>
            <a:ext cx="1" cy="2461538"/>
          </a:xfrm>
          <a:prstGeom prst="line">
            <a:avLst/>
          </a:prstGeom>
          <a:ln w="28575">
            <a:solidFill>
              <a:srgbClr val="7030A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3997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8" grpId="0"/>
      <p:bldP spid="99" grpId="0" animBg="1"/>
      <p:bldP spid="100"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Dual-task schema</a:t>
            </a:r>
            <a:endParaRPr lang="en-GB" dirty="0"/>
          </a:p>
        </p:txBody>
      </p:sp>
      <p:sp>
        <p:nvSpPr>
          <p:cNvPr id="30" name="TextBox 29"/>
          <p:cNvSpPr txBox="1"/>
          <p:nvPr/>
        </p:nvSpPr>
        <p:spPr>
          <a:xfrm>
            <a:off x="291294" y="1961413"/>
            <a:ext cx="432048" cy="369332"/>
          </a:xfrm>
          <a:prstGeom prst="rect">
            <a:avLst/>
          </a:prstGeom>
          <a:noFill/>
        </p:spPr>
        <p:txBody>
          <a:bodyPr wrap="square" rtlCol="0">
            <a:spAutoFit/>
          </a:bodyPr>
          <a:lstStyle/>
          <a:p>
            <a:r>
              <a:rPr lang="en-US" dirty="0" smtClean="0"/>
              <a:t>T1</a:t>
            </a:r>
            <a:endParaRPr lang="en-GB" dirty="0"/>
          </a:p>
        </p:txBody>
      </p:sp>
      <p:grpSp>
        <p:nvGrpSpPr>
          <p:cNvPr id="45" name="Group 44"/>
          <p:cNvGrpSpPr/>
          <p:nvPr/>
        </p:nvGrpSpPr>
        <p:grpSpPr>
          <a:xfrm>
            <a:off x="251520" y="6237312"/>
            <a:ext cx="8496944" cy="369332"/>
            <a:chOff x="251520" y="6237312"/>
            <a:chExt cx="8496944" cy="369332"/>
          </a:xfrm>
        </p:grpSpPr>
        <p:cxnSp>
          <p:nvCxnSpPr>
            <p:cNvPr id="43" name="Straight Arrow Connector 42"/>
            <p:cNvCxnSpPr/>
            <p:nvPr/>
          </p:nvCxnSpPr>
          <p:spPr>
            <a:xfrm>
              <a:off x="251520" y="6525344"/>
              <a:ext cx="8496944" cy="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956376" y="6237312"/>
              <a:ext cx="792088" cy="369332"/>
            </a:xfrm>
            <a:prstGeom prst="rect">
              <a:avLst/>
            </a:prstGeom>
            <a:noFill/>
          </p:spPr>
          <p:txBody>
            <a:bodyPr wrap="squar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grpSp>
      <p:grpSp>
        <p:nvGrpSpPr>
          <p:cNvPr id="32" name="Group 31"/>
          <p:cNvGrpSpPr/>
          <p:nvPr/>
        </p:nvGrpSpPr>
        <p:grpSpPr>
          <a:xfrm>
            <a:off x="971600" y="2565533"/>
            <a:ext cx="7076288" cy="315280"/>
            <a:chOff x="971598" y="3429000"/>
            <a:chExt cx="7076288" cy="315280"/>
          </a:xfrm>
        </p:grpSpPr>
        <p:sp>
          <p:nvSpPr>
            <p:cNvPr id="33" name="Rectangle 32"/>
            <p:cNvSpPr/>
            <p:nvPr/>
          </p:nvSpPr>
          <p:spPr>
            <a:xfrm>
              <a:off x="971598" y="3429000"/>
              <a:ext cx="1584176" cy="288032"/>
            </a:xfrm>
            <a:prstGeom prst="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6179036" y="3441922"/>
              <a:ext cx="288032" cy="288032"/>
            </a:xfrm>
            <a:prstGeom prst="rect">
              <a:avLst/>
            </a:prstGeom>
            <a:solidFill>
              <a:srgbClr val="7030A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36" name="Group 35"/>
            <p:cNvGrpSpPr/>
            <p:nvPr/>
          </p:nvGrpSpPr>
          <p:grpSpPr>
            <a:xfrm>
              <a:off x="4589150" y="3436503"/>
              <a:ext cx="3458736" cy="307777"/>
              <a:chOff x="5145712" y="3423581"/>
              <a:chExt cx="3458736" cy="307777"/>
            </a:xfrm>
          </p:grpSpPr>
          <p:grpSp>
            <p:nvGrpSpPr>
              <p:cNvPr id="37" name="Group 36"/>
              <p:cNvGrpSpPr/>
              <p:nvPr/>
            </p:nvGrpSpPr>
            <p:grpSpPr>
              <a:xfrm>
                <a:off x="7020272" y="3429000"/>
                <a:ext cx="1584176" cy="288032"/>
                <a:chOff x="4576069" y="3429000"/>
                <a:chExt cx="1584176" cy="288032"/>
              </a:xfrm>
            </p:grpSpPr>
            <p:sp>
              <p:nvSpPr>
                <p:cNvPr id="50" name="Rectangle 49"/>
                <p:cNvSpPr/>
                <p:nvPr/>
              </p:nvSpPr>
              <p:spPr>
                <a:xfrm>
                  <a:off x="4576069" y="3429000"/>
                  <a:ext cx="1584176" cy="288032"/>
                </a:xfrm>
                <a:prstGeom prst="rect">
                  <a:avLst/>
                </a:prstGeom>
                <a:solidFill>
                  <a:schemeClr val="accent6">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766827" y="3440033"/>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39" name="TextBox 38"/>
              <p:cNvSpPr txBox="1"/>
              <p:nvPr/>
            </p:nvSpPr>
            <p:spPr>
              <a:xfrm>
                <a:off x="6688857" y="3423581"/>
                <a:ext cx="383919"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sp>
            <p:nvSpPr>
              <p:cNvPr id="40" name="Rectangle 39"/>
              <p:cNvSpPr/>
              <p:nvPr/>
            </p:nvSpPr>
            <p:spPr>
              <a:xfrm>
                <a:off x="5145712" y="3429000"/>
                <a:ext cx="1584176" cy="288032"/>
              </a:xfrm>
              <a:prstGeom prst="rect">
                <a:avLst/>
              </a:prstGeom>
              <a:solidFill>
                <a:srgbClr val="FF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41"/>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74" name="TextBox 73"/>
          <p:cNvSpPr txBox="1"/>
          <p:nvPr/>
        </p:nvSpPr>
        <p:spPr>
          <a:xfrm>
            <a:off x="92631" y="2415636"/>
            <a:ext cx="814967" cy="584775"/>
          </a:xfrm>
          <a:prstGeom prst="rect">
            <a:avLst/>
          </a:prstGeom>
          <a:noFill/>
        </p:spPr>
        <p:txBody>
          <a:bodyPr wrap="none" rtlCol="0">
            <a:spAutoFit/>
          </a:bodyPr>
          <a:lstStyle/>
          <a:p>
            <a:pPr algn="ctr"/>
            <a:r>
              <a:rPr lang="en-US" sz="1600" dirty="0" smtClean="0"/>
              <a:t>T2 </a:t>
            </a:r>
          </a:p>
          <a:p>
            <a:pPr algn="ctr"/>
            <a:r>
              <a:rPr lang="en-US" sz="1600" dirty="0" smtClean="0"/>
              <a:t>Related</a:t>
            </a:r>
            <a:endParaRPr lang="en-GB" sz="1600" dirty="0"/>
          </a:p>
        </p:txBody>
      </p:sp>
      <p:grpSp>
        <p:nvGrpSpPr>
          <p:cNvPr id="75" name="Group 74"/>
          <p:cNvGrpSpPr/>
          <p:nvPr/>
        </p:nvGrpSpPr>
        <p:grpSpPr>
          <a:xfrm>
            <a:off x="971600" y="3165533"/>
            <a:ext cx="6803688" cy="301808"/>
            <a:chOff x="971598" y="3429000"/>
            <a:chExt cx="6803688" cy="301808"/>
          </a:xfrm>
        </p:grpSpPr>
        <p:sp>
          <p:nvSpPr>
            <p:cNvPr id="76" name="Rectangle 75"/>
            <p:cNvSpPr/>
            <p:nvPr/>
          </p:nvSpPr>
          <p:spPr>
            <a:xfrm>
              <a:off x="971598" y="3429000"/>
              <a:ext cx="1584176" cy="288032"/>
            </a:xfrm>
            <a:prstGeom prst="rect">
              <a:avLst/>
            </a:prstGeom>
            <a:solidFill>
              <a:srgbClr val="00B0F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1119686" y="3440033"/>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grpSp>
          <p:nvGrpSpPr>
            <p:cNvPr id="79" name="Group 78"/>
            <p:cNvGrpSpPr/>
            <p:nvPr/>
          </p:nvGrpSpPr>
          <p:grpSpPr>
            <a:xfrm>
              <a:off x="4589150" y="3440033"/>
              <a:ext cx="3186136" cy="290775"/>
              <a:chOff x="5145712" y="3427111"/>
              <a:chExt cx="3186136" cy="290775"/>
            </a:xfrm>
          </p:grpSpPr>
          <p:grpSp>
            <p:nvGrpSpPr>
              <p:cNvPr id="80" name="Group 79"/>
              <p:cNvGrpSpPr/>
              <p:nvPr/>
            </p:nvGrpSpPr>
            <p:grpSpPr>
              <a:xfrm>
                <a:off x="6747672" y="3427111"/>
                <a:ext cx="1584176" cy="290775"/>
                <a:chOff x="4303469" y="3427111"/>
                <a:chExt cx="1584176" cy="290775"/>
              </a:xfrm>
            </p:grpSpPr>
            <p:sp>
              <p:nvSpPr>
                <p:cNvPr id="84" name="Rectangle 83"/>
                <p:cNvSpPr/>
                <p:nvPr/>
              </p:nvSpPr>
              <p:spPr>
                <a:xfrm>
                  <a:off x="4303469" y="3427111"/>
                  <a:ext cx="1584176" cy="288032"/>
                </a:xfrm>
                <a:prstGeom prst="rect">
                  <a:avLst/>
                </a:prstGeom>
                <a:solidFill>
                  <a:schemeClr val="accent6">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p:cNvSpPr txBox="1"/>
                <p:nvPr/>
              </p:nvSpPr>
              <p:spPr>
                <a:xfrm>
                  <a:off x="4491125" y="344088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82" name="Rectangle 81"/>
              <p:cNvSpPr/>
              <p:nvPr/>
            </p:nvSpPr>
            <p:spPr>
              <a:xfrm>
                <a:off x="5145712" y="3429000"/>
                <a:ext cx="1584176" cy="288032"/>
              </a:xfrm>
              <a:prstGeom prst="rect">
                <a:avLst/>
              </a:prstGeom>
              <a:solidFill>
                <a:srgbClr val="FF0000">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p:cNvSpPr txBox="1"/>
              <p:nvPr/>
            </p:nvSpPr>
            <p:spPr>
              <a:xfrm>
                <a:off x="5341956" y="3427111"/>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grpSp>
      </p:grpSp>
      <p:sp>
        <p:nvSpPr>
          <p:cNvPr id="86" name="TextBox 85"/>
          <p:cNvSpPr txBox="1"/>
          <p:nvPr/>
        </p:nvSpPr>
        <p:spPr>
          <a:xfrm>
            <a:off x="0" y="3017161"/>
            <a:ext cx="1014637" cy="584775"/>
          </a:xfrm>
          <a:prstGeom prst="rect">
            <a:avLst/>
          </a:prstGeom>
          <a:noFill/>
        </p:spPr>
        <p:txBody>
          <a:bodyPr wrap="none" rtlCol="0">
            <a:spAutoFit/>
          </a:bodyPr>
          <a:lstStyle/>
          <a:p>
            <a:pPr algn="ctr"/>
            <a:r>
              <a:rPr lang="en-US" sz="1600" dirty="0" smtClean="0"/>
              <a:t>T2 </a:t>
            </a:r>
          </a:p>
          <a:p>
            <a:pPr algn="ctr"/>
            <a:r>
              <a:rPr lang="en-US" sz="1600" dirty="0" smtClean="0"/>
              <a:t>Unrelated</a:t>
            </a:r>
            <a:endParaRPr lang="en-GB" sz="1600" dirty="0"/>
          </a:p>
        </p:txBody>
      </p:sp>
      <p:grpSp>
        <p:nvGrpSpPr>
          <p:cNvPr id="3" name="Group 2"/>
          <p:cNvGrpSpPr/>
          <p:nvPr/>
        </p:nvGrpSpPr>
        <p:grpSpPr>
          <a:xfrm>
            <a:off x="971600" y="1998210"/>
            <a:ext cx="5188646" cy="291436"/>
            <a:chOff x="971600" y="1998210"/>
            <a:chExt cx="5188646" cy="291436"/>
          </a:xfrm>
        </p:grpSpPr>
        <p:grpSp>
          <p:nvGrpSpPr>
            <p:cNvPr id="8" name="Group 7"/>
            <p:cNvGrpSpPr/>
            <p:nvPr/>
          </p:nvGrpSpPr>
          <p:grpSpPr>
            <a:xfrm>
              <a:off x="971600" y="1998210"/>
              <a:ext cx="3604470" cy="288032"/>
              <a:chOff x="967529" y="3861048"/>
              <a:chExt cx="3604470" cy="288032"/>
            </a:xfrm>
          </p:grpSpPr>
          <p:sp>
            <p:nvSpPr>
              <p:cNvPr id="4" name="Rectangle 3"/>
              <p:cNvSpPr/>
              <p:nvPr/>
            </p:nvSpPr>
            <p:spPr>
              <a:xfrm>
                <a:off x="967529" y="3861048"/>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551704" y="3861048"/>
                <a:ext cx="2020295"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11544" y="3861048"/>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 name="TextBox 6"/>
              <p:cNvSpPr txBox="1"/>
              <p:nvPr/>
            </p:nvSpPr>
            <p:spPr>
              <a:xfrm>
                <a:off x="2899998" y="3870418"/>
                <a:ext cx="1672001" cy="276999"/>
              </a:xfrm>
              <a:prstGeom prst="rect">
                <a:avLst/>
              </a:prstGeom>
              <a:noFill/>
            </p:spPr>
            <p:txBody>
              <a:bodyPr wrap="square" rtlCol="0">
                <a:spAutoFit/>
              </a:bodyPr>
              <a:lstStyle/>
              <a:p>
                <a:r>
                  <a:rPr lang="en-US" sz="1200" dirty="0" smtClean="0">
                    <a:solidFill>
                      <a:schemeClr val="bg1"/>
                    </a:solidFill>
                  </a:rPr>
                  <a:t>stim </a:t>
                </a:r>
                <a:r>
                  <a:rPr lang="en-US" sz="1200" dirty="0" err="1" smtClean="0">
                    <a:solidFill>
                      <a:schemeClr val="bg1"/>
                    </a:solidFill>
                  </a:rPr>
                  <a:t>sel</a:t>
                </a:r>
                <a:r>
                  <a:rPr lang="en-US" sz="1200" dirty="0" smtClean="0">
                    <a:solidFill>
                      <a:schemeClr val="bg1"/>
                    </a:solidFill>
                  </a:rPr>
                  <a:t>/</a:t>
                </a:r>
                <a:r>
                  <a:rPr lang="en-US" sz="1200" dirty="0" err="1" smtClean="0">
                    <a:solidFill>
                      <a:schemeClr val="bg1"/>
                    </a:solidFill>
                  </a:rPr>
                  <a:t>resp</a:t>
                </a:r>
                <a:r>
                  <a:rPr lang="en-US" sz="1200" dirty="0" smtClean="0">
                    <a:solidFill>
                      <a:schemeClr val="bg1"/>
                    </a:solidFill>
                  </a:rPr>
                  <a:t> decision</a:t>
                </a:r>
                <a:endParaRPr lang="en-GB" sz="1200" dirty="0">
                  <a:solidFill>
                    <a:schemeClr val="bg1"/>
                  </a:solidFill>
                </a:endParaRPr>
              </a:p>
            </p:txBody>
          </p:sp>
        </p:grpSp>
        <p:sp>
          <p:nvSpPr>
            <p:cNvPr id="73" name="Rectangle 72"/>
            <p:cNvSpPr/>
            <p:nvPr/>
          </p:nvSpPr>
          <p:spPr>
            <a:xfrm>
              <a:off x="4576070" y="1998210"/>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4736716" y="2012647"/>
              <a:ext cx="1296144" cy="276999"/>
            </a:xfrm>
            <a:prstGeom prst="rect">
              <a:avLst/>
            </a:prstGeom>
            <a:noFill/>
          </p:spPr>
          <p:txBody>
            <a:bodyPr wrap="square" rtlCol="0">
              <a:spAutoFit/>
            </a:bodyPr>
            <a:lstStyle/>
            <a:p>
              <a:r>
                <a:rPr lang="en-US" sz="1200" dirty="0" smtClean="0">
                  <a:solidFill>
                    <a:schemeClr val="bg1"/>
                  </a:solidFill>
                </a:rPr>
                <a:t>motor response</a:t>
              </a:r>
              <a:endParaRPr lang="en-GB" sz="1200" dirty="0">
                <a:solidFill>
                  <a:schemeClr val="bg1"/>
                </a:solidFill>
              </a:endParaRPr>
            </a:p>
          </p:txBody>
        </p:sp>
      </p:grpSp>
      <p:grpSp>
        <p:nvGrpSpPr>
          <p:cNvPr id="65" name="Group 64"/>
          <p:cNvGrpSpPr/>
          <p:nvPr/>
        </p:nvGrpSpPr>
        <p:grpSpPr>
          <a:xfrm>
            <a:off x="981400" y="4195153"/>
            <a:ext cx="5188647" cy="353420"/>
            <a:chOff x="967528" y="4877544"/>
            <a:chExt cx="5188647" cy="307777"/>
          </a:xfrm>
        </p:grpSpPr>
        <p:sp>
          <p:nvSpPr>
            <p:cNvPr id="66" name="Rectangle 65"/>
            <p:cNvSpPr/>
            <p:nvPr/>
          </p:nvSpPr>
          <p:spPr>
            <a:xfrm>
              <a:off x="967528" y="4877544"/>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p:cNvSpPr/>
            <p:nvPr/>
          </p:nvSpPr>
          <p:spPr>
            <a:xfrm>
              <a:off x="2555776" y="4877544"/>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4571999" y="4877544"/>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p:cNvSpPr/>
            <p:nvPr/>
          </p:nvSpPr>
          <p:spPr>
            <a:xfrm>
              <a:off x="4149507" y="4877544"/>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TextBox 70"/>
            <p:cNvSpPr txBox="1"/>
            <p:nvPr/>
          </p:nvSpPr>
          <p:spPr>
            <a:xfrm>
              <a:off x="1115616" y="488857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72" name="TextBox 71"/>
            <p:cNvSpPr txBox="1"/>
            <p:nvPr/>
          </p:nvSpPr>
          <p:spPr>
            <a:xfrm>
              <a:off x="2695721" y="4888577"/>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sp>
          <p:nvSpPr>
            <p:cNvPr id="81" name="TextBox 80"/>
            <p:cNvSpPr txBox="1"/>
            <p:nvPr/>
          </p:nvSpPr>
          <p:spPr>
            <a:xfrm>
              <a:off x="4762757" y="488857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sp>
          <p:nvSpPr>
            <p:cNvPr id="89" name="TextBox 88"/>
            <p:cNvSpPr txBox="1"/>
            <p:nvPr/>
          </p:nvSpPr>
          <p:spPr>
            <a:xfrm>
              <a:off x="4102766" y="4877544"/>
              <a:ext cx="381514"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grpSp>
      <p:sp>
        <p:nvSpPr>
          <p:cNvPr id="90" name="TextBox 89"/>
          <p:cNvSpPr txBox="1"/>
          <p:nvPr/>
        </p:nvSpPr>
        <p:spPr>
          <a:xfrm>
            <a:off x="16419" y="4056653"/>
            <a:ext cx="961700" cy="584775"/>
          </a:xfrm>
          <a:prstGeom prst="rect">
            <a:avLst/>
          </a:prstGeom>
          <a:noFill/>
        </p:spPr>
        <p:txBody>
          <a:bodyPr wrap="square" rtlCol="0">
            <a:spAutoFit/>
          </a:bodyPr>
          <a:lstStyle/>
          <a:p>
            <a:pPr algn="ctr"/>
            <a:r>
              <a:rPr lang="en-US" sz="1600" dirty="0" smtClean="0"/>
              <a:t>T2 Related</a:t>
            </a:r>
            <a:endParaRPr lang="en-GB" sz="1600" dirty="0"/>
          </a:p>
        </p:txBody>
      </p:sp>
      <p:grpSp>
        <p:nvGrpSpPr>
          <p:cNvPr id="91" name="Group 90"/>
          <p:cNvGrpSpPr/>
          <p:nvPr/>
        </p:nvGrpSpPr>
        <p:grpSpPr>
          <a:xfrm>
            <a:off x="981400" y="4716560"/>
            <a:ext cx="5188647" cy="330747"/>
            <a:chOff x="967528" y="4877544"/>
            <a:chExt cx="5188647" cy="288032"/>
          </a:xfrm>
        </p:grpSpPr>
        <p:sp>
          <p:nvSpPr>
            <p:cNvPr id="92" name="Rectangle 91"/>
            <p:cNvSpPr/>
            <p:nvPr/>
          </p:nvSpPr>
          <p:spPr>
            <a:xfrm>
              <a:off x="967528" y="4877544"/>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92"/>
            <p:cNvSpPr/>
            <p:nvPr/>
          </p:nvSpPr>
          <p:spPr>
            <a:xfrm>
              <a:off x="2555776" y="4877544"/>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p:cNvSpPr/>
            <p:nvPr/>
          </p:nvSpPr>
          <p:spPr>
            <a:xfrm>
              <a:off x="4571999" y="4877544"/>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Box 94"/>
            <p:cNvSpPr txBox="1"/>
            <p:nvPr/>
          </p:nvSpPr>
          <p:spPr>
            <a:xfrm>
              <a:off x="1115616" y="488857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96" name="TextBox 95"/>
            <p:cNvSpPr txBox="1"/>
            <p:nvPr/>
          </p:nvSpPr>
          <p:spPr>
            <a:xfrm>
              <a:off x="2695721" y="4888577"/>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sp>
          <p:nvSpPr>
            <p:cNvPr id="97" name="TextBox 96"/>
            <p:cNvSpPr txBox="1"/>
            <p:nvPr/>
          </p:nvSpPr>
          <p:spPr>
            <a:xfrm>
              <a:off x="4762757" y="4888577"/>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grpSp>
      <p:sp>
        <p:nvSpPr>
          <p:cNvPr id="98" name="TextBox 97"/>
          <p:cNvSpPr txBox="1"/>
          <p:nvPr/>
        </p:nvSpPr>
        <p:spPr>
          <a:xfrm>
            <a:off x="-6939" y="4643868"/>
            <a:ext cx="1033708" cy="584775"/>
          </a:xfrm>
          <a:prstGeom prst="rect">
            <a:avLst/>
          </a:prstGeom>
          <a:noFill/>
        </p:spPr>
        <p:txBody>
          <a:bodyPr wrap="square" rtlCol="0">
            <a:spAutoFit/>
          </a:bodyPr>
          <a:lstStyle/>
          <a:p>
            <a:pPr algn="ctr"/>
            <a:r>
              <a:rPr lang="en-US" sz="1600" dirty="0" smtClean="0"/>
              <a:t>T2 Unrelated</a:t>
            </a:r>
            <a:endParaRPr lang="en-GB" sz="1600" dirty="0"/>
          </a:p>
        </p:txBody>
      </p:sp>
      <p:grpSp>
        <p:nvGrpSpPr>
          <p:cNvPr id="58" name="Group 57"/>
          <p:cNvGrpSpPr/>
          <p:nvPr/>
        </p:nvGrpSpPr>
        <p:grpSpPr>
          <a:xfrm>
            <a:off x="3658541" y="5873123"/>
            <a:ext cx="5054187" cy="311926"/>
            <a:chOff x="967528" y="4873395"/>
            <a:chExt cx="5054187" cy="311926"/>
          </a:xfrm>
        </p:grpSpPr>
        <p:sp>
          <p:nvSpPr>
            <p:cNvPr id="59" name="Rectangle 58"/>
            <p:cNvSpPr/>
            <p:nvPr/>
          </p:nvSpPr>
          <p:spPr>
            <a:xfrm>
              <a:off x="967528" y="4877544"/>
              <a:ext cx="1584176" cy="28803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2555776" y="4877544"/>
              <a:ext cx="1584176" cy="2880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4437539" y="4873395"/>
              <a:ext cx="1584176" cy="2880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4149507" y="4877544"/>
              <a:ext cx="288032" cy="28803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p:cNvSpPr txBox="1"/>
            <p:nvPr/>
          </p:nvSpPr>
          <p:spPr>
            <a:xfrm>
              <a:off x="1115616" y="4888577"/>
              <a:ext cx="1296144" cy="276999"/>
            </a:xfrm>
            <a:prstGeom prst="rect">
              <a:avLst/>
            </a:prstGeom>
            <a:noFill/>
          </p:spPr>
          <p:txBody>
            <a:bodyPr wrap="square" rtlCol="0">
              <a:spAutoFit/>
            </a:bodyPr>
            <a:lstStyle/>
            <a:p>
              <a:r>
                <a:rPr lang="en-US" sz="1200" dirty="0" smtClean="0">
                  <a:solidFill>
                    <a:schemeClr val="bg1"/>
                  </a:solidFill>
                </a:rPr>
                <a:t>perception</a:t>
              </a:r>
              <a:endParaRPr lang="en-GB" sz="1200" dirty="0">
                <a:solidFill>
                  <a:schemeClr val="bg1"/>
                </a:solidFill>
              </a:endParaRPr>
            </a:p>
          </p:txBody>
        </p:sp>
        <p:sp>
          <p:nvSpPr>
            <p:cNvPr id="64" name="TextBox 63"/>
            <p:cNvSpPr txBox="1"/>
            <p:nvPr/>
          </p:nvSpPr>
          <p:spPr>
            <a:xfrm>
              <a:off x="2695721" y="4888577"/>
              <a:ext cx="1296144" cy="276999"/>
            </a:xfrm>
            <a:prstGeom prst="rect">
              <a:avLst/>
            </a:prstGeom>
            <a:noFill/>
          </p:spPr>
          <p:txBody>
            <a:bodyPr wrap="square" rtlCol="0">
              <a:spAutoFit/>
            </a:bodyPr>
            <a:lstStyle/>
            <a:p>
              <a:r>
                <a:rPr lang="en-US" sz="1200" dirty="0" err="1" smtClean="0">
                  <a:solidFill>
                    <a:schemeClr val="bg1"/>
                  </a:solidFill>
                </a:rPr>
                <a:t>conc</a:t>
              </a:r>
              <a:r>
                <a:rPr lang="en-US" sz="1200" dirty="0" smtClean="0">
                  <a:solidFill>
                    <a:schemeClr val="bg1"/>
                  </a:solidFill>
                </a:rPr>
                <a:t> prep/</a:t>
              </a:r>
              <a:r>
                <a:rPr lang="en-US" sz="1200" dirty="0" err="1" smtClean="0">
                  <a:solidFill>
                    <a:schemeClr val="bg1"/>
                  </a:solidFill>
                </a:rPr>
                <a:t>lex</a:t>
              </a:r>
              <a:r>
                <a:rPr lang="en-US" sz="1200" dirty="0" smtClean="0">
                  <a:solidFill>
                    <a:schemeClr val="bg1"/>
                  </a:solidFill>
                </a:rPr>
                <a:t> </a:t>
              </a:r>
              <a:r>
                <a:rPr lang="en-US" sz="1200" dirty="0" err="1" smtClean="0">
                  <a:solidFill>
                    <a:schemeClr val="bg1"/>
                  </a:solidFill>
                </a:rPr>
                <a:t>sel</a:t>
              </a:r>
              <a:endParaRPr lang="en-GB" sz="1200" dirty="0">
                <a:solidFill>
                  <a:schemeClr val="bg1"/>
                </a:solidFill>
              </a:endParaRPr>
            </a:p>
          </p:txBody>
        </p:sp>
        <p:sp>
          <p:nvSpPr>
            <p:cNvPr id="69" name="TextBox 68"/>
            <p:cNvSpPr txBox="1"/>
            <p:nvPr/>
          </p:nvSpPr>
          <p:spPr>
            <a:xfrm>
              <a:off x="4649988" y="4880279"/>
              <a:ext cx="1296144" cy="276999"/>
            </a:xfrm>
            <a:prstGeom prst="rect">
              <a:avLst/>
            </a:prstGeom>
            <a:noFill/>
          </p:spPr>
          <p:txBody>
            <a:bodyPr wrap="square" rtlCol="0">
              <a:spAutoFit/>
            </a:bodyPr>
            <a:lstStyle/>
            <a:p>
              <a:r>
                <a:rPr lang="en-US" sz="1200" dirty="0" smtClean="0">
                  <a:solidFill>
                    <a:schemeClr val="bg1"/>
                  </a:solidFill>
                </a:rPr>
                <a:t>encoding + exec</a:t>
              </a:r>
              <a:endParaRPr lang="en-GB" sz="1200" dirty="0">
                <a:solidFill>
                  <a:schemeClr val="bg1"/>
                </a:solidFill>
              </a:endParaRPr>
            </a:p>
          </p:txBody>
        </p:sp>
        <p:sp>
          <p:nvSpPr>
            <p:cNvPr id="87" name="TextBox 86"/>
            <p:cNvSpPr txBox="1"/>
            <p:nvPr/>
          </p:nvSpPr>
          <p:spPr>
            <a:xfrm>
              <a:off x="4102766" y="4877544"/>
              <a:ext cx="381514" cy="307777"/>
            </a:xfrm>
            <a:prstGeom prst="rect">
              <a:avLst/>
            </a:prstGeom>
            <a:noFill/>
          </p:spPr>
          <p:txBody>
            <a:bodyPr wrap="square" rtlCol="0">
              <a:spAutoFit/>
            </a:bodyPr>
            <a:lstStyle/>
            <a:p>
              <a:r>
                <a:rPr lang="en-US" sz="1400" dirty="0" err="1" smtClean="0">
                  <a:solidFill>
                    <a:schemeClr val="bg1"/>
                  </a:solidFill>
                </a:rPr>
                <a:t>int</a:t>
              </a:r>
              <a:endParaRPr lang="en-GB" sz="1400" dirty="0">
                <a:solidFill>
                  <a:schemeClr val="bg1"/>
                </a:solidFill>
              </a:endParaRPr>
            </a:p>
          </p:txBody>
        </p:sp>
      </p:grpSp>
      <p:sp>
        <p:nvSpPr>
          <p:cNvPr id="88" name="TextBox 87"/>
          <p:cNvSpPr txBox="1"/>
          <p:nvPr/>
        </p:nvSpPr>
        <p:spPr>
          <a:xfrm>
            <a:off x="62507" y="5738772"/>
            <a:ext cx="977447" cy="584775"/>
          </a:xfrm>
          <a:prstGeom prst="rect">
            <a:avLst/>
          </a:prstGeom>
          <a:noFill/>
        </p:spPr>
        <p:txBody>
          <a:bodyPr wrap="none" rtlCol="0">
            <a:spAutoFit/>
          </a:bodyPr>
          <a:lstStyle/>
          <a:p>
            <a:pPr algn="ctr"/>
            <a:r>
              <a:rPr lang="en-US" sz="1600" dirty="0" smtClean="0"/>
              <a:t>T2 </a:t>
            </a:r>
          </a:p>
          <a:p>
            <a:pPr algn="ctr"/>
            <a:r>
              <a:rPr lang="en-US" sz="1600" dirty="0" smtClean="0"/>
              <a:t>Long SOA</a:t>
            </a:r>
            <a:endParaRPr lang="en-GB" sz="1600" dirty="0"/>
          </a:p>
        </p:txBody>
      </p:sp>
      <p:sp>
        <p:nvSpPr>
          <p:cNvPr id="102" name="TextBox 101"/>
          <p:cNvSpPr txBox="1"/>
          <p:nvPr/>
        </p:nvSpPr>
        <p:spPr>
          <a:xfrm>
            <a:off x="6840520" y="4378396"/>
            <a:ext cx="1436803" cy="369332"/>
          </a:xfrm>
          <a:prstGeom prst="rect">
            <a:avLst/>
          </a:prstGeom>
          <a:noFill/>
          <a:ln w="12700">
            <a:solidFill>
              <a:srgbClr val="7030A0"/>
            </a:solidFill>
          </a:ln>
        </p:spPr>
        <p:txBody>
          <a:bodyPr wrap="square" rtlCol="0">
            <a:spAutoFit/>
          </a:bodyPr>
          <a:lstStyle/>
          <a:p>
            <a:pPr algn="ctr"/>
            <a:r>
              <a:rPr lang="en-US" dirty="0" smtClean="0"/>
              <a:t>Parallel</a:t>
            </a:r>
            <a:endParaRPr lang="en-GB" dirty="0"/>
          </a:p>
        </p:txBody>
      </p:sp>
      <p:cxnSp>
        <p:nvCxnSpPr>
          <p:cNvPr id="103" name="Straight Arrow Connector 102"/>
          <p:cNvCxnSpPr/>
          <p:nvPr/>
        </p:nvCxnSpPr>
        <p:spPr>
          <a:xfrm flipH="1">
            <a:off x="6280319" y="4716560"/>
            <a:ext cx="513460" cy="194904"/>
          </a:xfrm>
          <a:prstGeom prst="straightConnector1">
            <a:avLst/>
          </a:prstGeom>
          <a:ln w="127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flipV="1">
            <a:off x="6259486" y="4360526"/>
            <a:ext cx="513460" cy="202536"/>
          </a:xfrm>
          <a:prstGeom prst="straightConnector1">
            <a:avLst/>
          </a:prstGeom>
          <a:ln w="127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7341001" y="2046304"/>
            <a:ext cx="1436803" cy="369332"/>
          </a:xfrm>
          <a:prstGeom prst="rect">
            <a:avLst/>
          </a:prstGeom>
          <a:noFill/>
          <a:ln w="12700">
            <a:solidFill>
              <a:srgbClr val="00B0F0"/>
            </a:solidFill>
          </a:ln>
        </p:spPr>
        <p:txBody>
          <a:bodyPr wrap="square" rtlCol="0">
            <a:spAutoFit/>
          </a:bodyPr>
          <a:lstStyle/>
          <a:p>
            <a:pPr algn="ctr"/>
            <a:r>
              <a:rPr lang="en-US" dirty="0" smtClean="0"/>
              <a:t>Serial</a:t>
            </a:r>
            <a:endParaRPr lang="en-GB" dirty="0"/>
          </a:p>
        </p:txBody>
      </p:sp>
      <p:cxnSp>
        <p:nvCxnSpPr>
          <p:cNvPr id="106" name="Straight Arrow Connector 105"/>
          <p:cNvCxnSpPr/>
          <p:nvPr/>
        </p:nvCxnSpPr>
        <p:spPr>
          <a:xfrm flipH="1">
            <a:off x="8047888" y="2457330"/>
            <a:ext cx="589257" cy="857735"/>
          </a:xfrm>
          <a:prstGeom prst="straightConnector1">
            <a:avLst/>
          </a:prstGeom>
          <a:ln w="127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H="1">
            <a:off x="8105732" y="2457330"/>
            <a:ext cx="260144" cy="301932"/>
          </a:xfrm>
          <a:prstGeom prst="straightConnector1">
            <a:avLst/>
          </a:prstGeom>
          <a:ln w="1270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7437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Identification</a:t>
            </a:r>
            <a:endParaRPr lang="en-GB" dirty="0"/>
          </a:p>
        </p:txBody>
      </p:sp>
      <p:sp>
        <p:nvSpPr>
          <p:cNvPr id="4" name="Content Placeholder 3"/>
          <p:cNvSpPr>
            <a:spLocks noGrp="1"/>
          </p:cNvSpPr>
          <p:nvPr>
            <p:ph idx="1"/>
          </p:nvPr>
        </p:nvSpPr>
        <p:spPr/>
        <p:txBody>
          <a:bodyPr/>
          <a:lstStyle/>
          <a:p>
            <a:pPr marL="0" indent="0">
              <a:buNone/>
            </a:pPr>
            <a:r>
              <a:rPr lang="en-US" dirty="0" smtClean="0"/>
              <a:t>Task 1: Tone or syllable identification (blocked)</a:t>
            </a:r>
          </a:p>
          <a:p>
            <a:pPr marL="0" indent="0">
              <a:buNone/>
            </a:pPr>
            <a:r>
              <a:rPr lang="en-US" dirty="0"/>
              <a:t>	</a:t>
            </a:r>
            <a:r>
              <a:rPr lang="en-US" dirty="0" smtClean="0"/>
              <a:t>high vs low tone</a:t>
            </a:r>
          </a:p>
          <a:p>
            <a:pPr marL="0" indent="0">
              <a:buNone/>
            </a:pPr>
            <a:r>
              <a:rPr lang="en-US" dirty="0"/>
              <a:t>	</a:t>
            </a:r>
            <a:r>
              <a:rPr lang="en-US" dirty="0" smtClean="0"/>
              <a:t>‘</a:t>
            </a:r>
            <a:r>
              <a:rPr lang="en-US" dirty="0" err="1" smtClean="0"/>
              <a:t>aak</a:t>
            </a:r>
            <a:r>
              <a:rPr lang="en-US" dirty="0" smtClean="0"/>
              <a:t>’ vs ‘</a:t>
            </a:r>
            <a:r>
              <a:rPr lang="en-US" dirty="0" err="1" smtClean="0"/>
              <a:t>iek</a:t>
            </a:r>
            <a:r>
              <a:rPr lang="en-US" dirty="0" smtClean="0"/>
              <a:t>’ syllables</a:t>
            </a:r>
          </a:p>
          <a:p>
            <a:pPr marL="0" indent="0">
              <a:buNone/>
            </a:pPr>
            <a:r>
              <a:rPr lang="en-US" dirty="0" smtClean="0"/>
              <a:t>Task 2: Picture naming (with distractors) </a:t>
            </a:r>
          </a:p>
          <a:p>
            <a:pPr marL="0" indent="0">
              <a:buNone/>
            </a:pPr>
            <a:r>
              <a:rPr lang="en-US" dirty="0"/>
              <a:t>	</a:t>
            </a:r>
            <a:r>
              <a:rPr lang="en-US" dirty="0" smtClean="0"/>
              <a:t>Half distractors related, half unrelated</a:t>
            </a:r>
          </a:p>
          <a:p>
            <a:pPr marL="0" indent="0">
              <a:buNone/>
            </a:pPr>
            <a:r>
              <a:rPr lang="en-US" dirty="0" smtClean="0"/>
              <a:t>2 SOAs:</a:t>
            </a:r>
          </a:p>
          <a:p>
            <a:pPr marL="0" indent="0">
              <a:buNone/>
            </a:pPr>
            <a:r>
              <a:rPr lang="en-US" dirty="0"/>
              <a:t>	</a:t>
            </a:r>
            <a:r>
              <a:rPr lang="en-US" dirty="0" smtClean="0"/>
              <a:t>0ms vs 1000ms (variable)</a:t>
            </a:r>
          </a:p>
          <a:p>
            <a:pPr marL="0" indent="0">
              <a:buNone/>
            </a:pPr>
            <a:endParaRPr lang="en-US" dirty="0"/>
          </a:p>
          <a:p>
            <a:pPr marL="0" indent="0">
              <a:buNone/>
            </a:pPr>
            <a:endParaRPr lang="en-GB" dirty="0"/>
          </a:p>
        </p:txBody>
      </p:sp>
    </p:spTree>
    <p:extLst>
      <p:ext uri="{BB962C8B-B14F-4D97-AF65-F5344CB8AC3E}">
        <p14:creationId xmlns:p14="http://schemas.microsoft.com/office/powerpoint/2010/main" val="3897683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Design</a:t>
            </a:r>
            <a:endParaRPr lang="en-GB" dirty="0"/>
          </a:p>
        </p:txBody>
      </p:sp>
      <p:sp>
        <p:nvSpPr>
          <p:cNvPr id="4" name="TextBox 3"/>
          <p:cNvSpPr txBox="1"/>
          <p:nvPr/>
        </p:nvSpPr>
        <p:spPr>
          <a:xfrm>
            <a:off x="6804248" y="1628800"/>
            <a:ext cx="1368152" cy="369332"/>
          </a:xfrm>
          <a:prstGeom prst="rect">
            <a:avLst/>
          </a:prstGeom>
          <a:noFill/>
          <a:ln>
            <a:solidFill>
              <a:srgbClr val="FF0000"/>
            </a:solidFill>
          </a:ln>
        </p:spPr>
        <p:txBody>
          <a:bodyPr wrap="square" rtlCol="0">
            <a:spAutoFit/>
          </a:bodyPr>
          <a:lstStyle/>
          <a:p>
            <a:pPr algn="ctr"/>
            <a:r>
              <a:rPr lang="en-US" dirty="0" smtClean="0"/>
              <a:t>0ms SOA</a:t>
            </a:r>
            <a:endParaRPr lang="en-GB" dirty="0"/>
          </a:p>
        </p:txBody>
      </p:sp>
      <p:grpSp>
        <p:nvGrpSpPr>
          <p:cNvPr id="5" name="Group 4"/>
          <p:cNvGrpSpPr/>
          <p:nvPr/>
        </p:nvGrpSpPr>
        <p:grpSpPr>
          <a:xfrm>
            <a:off x="1907704" y="2348880"/>
            <a:ext cx="1728192" cy="1744469"/>
            <a:chOff x="6156176" y="2244318"/>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244318"/>
              <a:ext cx="1975726" cy="1904762"/>
            </a:xfrm>
            <a:prstGeom prst="rect">
              <a:avLst/>
            </a:prstGeom>
          </p:spPr>
        </p:pic>
        <p:sp>
          <p:nvSpPr>
            <p:cNvPr id="8" name="TextBox 7"/>
            <p:cNvSpPr txBox="1"/>
            <p:nvPr/>
          </p:nvSpPr>
          <p:spPr>
            <a:xfrm>
              <a:off x="6639983" y="2904311"/>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4" name="iik_c1.wav"/>
            </a:hlinkHover>
          </p:cNvPr>
          <p:cNvSpPr/>
          <p:nvPr/>
        </p:nvSpPr>
        <p:spPr>
          <a:xfrm>
            <a:off x="3100039" y="2350336"/>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sp>
        <p:nvSpPr>
          <p:cNvPr id="19" name="TextBox 18"/>
          <p:cNvSpPr txBox="1"/>
          <p:nvPr/>
        </p:nvSpPr>
        <p:spPr>
          <a:xfrm>
            <a:off x="4499992" y="3314751"/>
            <a:ext cx="1512168" cy="1477328"/>
          </a:xfrm>
          <a:prstGeom prst="rect">
            <a:avLst/>
          </a:prstGeom>
          <a:noFill/>
        </p:spPr>
        <p:txBody>
          <a:bodyPr wrap="square" rtlCol="0">
            <a:spAutoFit/>
          </a:bodyPr>
          <a:lstStyle/>
          <a:p>
            <a:r>
              <a:rPr lang="en-US" dirty="0" smtClean="0"/>
              <a:t>Response:</a:t>
            </a:r>
          </a:p>
          <a:p>
            <a:r>
              <a:rPr lang="en-US" dirty="0" smtClean="0"/>
              <a:t>T1</a:t>
            </a:r>
          </a:p>
          <a:p>
            <a:endParaRPr lang="en-US" dirty="0"/>
          </a:p>
          <a:p>
            <a:endParaRPr lang="en-US" dirty="0" smtClean="0"/>
          </a:p>
          <a:p>
            <a:r>
              <a:rPr lang="en-US" dirty="0" smtClean="0"/>
              <a:t>T2</a:t>
            </a:r>
            <a:endParaRPr lang="en-GB" dirty="0"/>
          </a:p>
        </p:txBody>
      </p:sp>
      <p:sp>
        <p:nvSpPr>
          <p:cNvPr id="20" name="Rectangle 19"/>
          <p:cNvSpPr/>
          <p:nvPr/>
        </p:nvSpPr>
        <p:spPr>
          <a:xfrm>
            <a:off x="5004048" y="3717032"/>
            <a:ext cx="1224136" cy="5040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310447" y="3861046"/>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724127" y="3861045"/>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9290" y="4365104"/>
            <a:ext cx="1531849" cy="1021233"/>
          </a:xfrm>
          <a:prstGeom prst="rect">
            <a:avLst/>
          </a:prstGeom>
        </p:spPr>
      </p:pic>
      <p:sp>
        <p:nvSpPr>
          <p:cNvPr id="22" name="TextBox 21"/>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Tree>
    <p:extLst>
      <p:ext uri="{BB962C8B-B14F-4D97-AF65-F5344CB8AC3E}">
        <p14:creationId xmlns:p14="http://schemas.microsoft.com/office/powerpoint/2010/main" val="1300097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Design</a:t>
            </a:r>
            <a:endParaRPr lang="en-GB" dirty="0"/>
          </a:p>
        </p:txBody>
      </p:sp>
      <p:sp>
        <p:nvSpPr>
          <p:cNvPr id="4" name="TextBox 3"/>
          <p:cNvSpPr txBox="1"/>
          <p:nvPr/>
        </p:nvSpPr>
        <p:spPr>
          <a:xfrm>
            <a:off x="6489558" y="1628800"/>
            <a:ext cx="1709092" cy="369332"/>
          </a:xfrm>
          <a:prstGeom prst="rect">
            <a:avLst/>
          </a:prstGeom>
          <a:noFill/>
          <a:ln>
            <a:solidFill>
              <a:srgbClr val="FF0000"/>
            </a:solidFill>
          </a:ln>
        </p:spPr>
        <p:txBody>
          <a:bodyPr wrap="square" rtlCol="0">
            <a:spAutoFit/>
          </a:bodyPr>
          <a:lstStyle/>
          <a:p>
            <a:pPr algn="ctr"/>
            <a:r>
              <a:rPr lang="en-US" dirty="0" smtClean="0"/>
              <a:t>1000ms SOA</a:t>
            </a:r>
            <a:endParaRPr lang="en-GB" dirty="0"/>
          </a:p>
        </p:txBody>
      </p:sp>
      <p:grpSp>
        <p:nvGrpSpPr>
          <p:cNvPr id="5" name="Group 4"/>
          <p:cNvGrpSpPr/>
          <p:nvPr/>
        </p:nvGrpSpPr>
        <p:grpSpPr>
          <a:xfrm>
            <a:off x="3907022" y="3326224"/>
            <a:ext cx="1728192" cy="1744469"/>
            <a:chOff x="8441863" y="3311466"/>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1863" y="3311466"/>
              <a:ext cx="1975726" cy="1904762"/>
            </a:xfrm>
            <a:prstGeom prst="rect">
              <a:avLst/>
            </a:prstGeom>
          </p:spPr>
        </p:pic>
        <p:sp>
          <p:nvSpPr>
            <p:cNvPr id="8" name="TextBox 7"/>
            <p:cNvSpPr txBox="1"/>
            <p:nvPr/>
          </p:nvSpPr>
          <p:spPr>
            <a:xfrm>
              <a:off x="8925670" y="3971460"/>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high_800.wav"/>
            </a:hlinkClick>
            <a:hlinkHover r:id="" action="ppaction://noaction">
              <a:snd r:embed="rId3" name="high_800.wav"/>
            </a:hlinkHover>
          </p:cNvPr>
          <p:cNvSpPr/>
          <p:nvPr/>
        </p:nvSpPr>
        <p:spPr>
          <a:xfrm>
            <a:off x="2411760" y="3065619"/>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grpSp>
        <p:nvGrpSpPr>
          <p:cNvPr id="6" name="Group 5"/>
          <p:cNvGrpSpPr/>
          <p:nvPr/>
        </p:nvGrpSpPr>
        <p:grpSpPr>
          <a:xfrm>
            <a:off x="6588224" y="4198458"/>
            <a:ext cx="1901147" cy="2071586"/>
            <a:chOff x="4499992" y="3314751"/>
            <a:chExt cx="1901147" cy="2071586"/>
          </a:xfrm>
        </p:grpSpPr>
        <p:sp>
          <p:nvSpPr>
            <p:cNvPr id="19" name="TextBox 18"/>
            <p:cNvSpPr txBox="1"/>
            <p:nvPr/>
          </p:nvSpPr>
          <p:spPr>
            <a:xfrm>
              <a:off x="4499992" y="3314751"/>
              <a:ext cx="1512168" cy="1477328"/>
            </a:xfrm>
            <a:prstGeom prst="rect">
              <a:avLst/>
            </a:prstGeom>
            <a:noFill/>
          </p:spPr>
          <p:txBody>
            <a:bodyPr wrap="square" rtlCol="0">
              <a:spAutoFit/>
            </a:bodyPr>
            <a:lstStyle/>
            <a:p>
              <a:r>
                <a:rPr lang="en-US" dirty="0" smtClean="0"/>
                <a:t>Response:</a:t>
              </a:r>
            </a:p>
            <a:p>
              <a:r>
                <a:rPr lang="en-US" dirty="0" smtClean="0"/>
                <a:t>T1</a:t>
              </a:r>
            </a:p>
            <a:p>
              <a:endParaRPr lang="en-US" dirty="0"/>
            </a:p>
            <a:p>
              <a:endParaRPr lang="en-US" dirty="0" smtClean="0"/>
            </a:p>
            <a:p>
              <a:r>
                <a:rPr lang="en-US" dirty="0" smtClean="0"/>
                <a:t>T2</a:t>
              </a:r>
              <a:endParaRPr lang="en-GB" dirty="0"/>
            </a:p>
          </p:txBody>
        </p:sp>
        <p:sp>
          <p:nvSpPr>
            <p:cNvPr id="20" name="Rectangle 19"/>
            <p:cNvSpPr/>
            <p:nvPr/>
          </p:nvSpPr>
          <p:spPr>
            <a:xfrm>
              <a:off x="5004048" y="3717032"/>
              <a:ext cx="1224136" cy="5040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310447" y="3861046"/>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724127" y="3861045"/>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9290" y="4365104"/>
              <a:ext cx="1531849" cy="1021233"/>
            </a:xfrm>
            <a:prstGeom prst="rect">
              <a:avLst/>
            </a:prstGeom>
          </p:spPr>
        </p:pic>
      </p:grpSp>
      <p:sp>
        <p:nvSpPr>
          <p:cNvPr id="9" name="TextBox 8"/>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
        <p:nvSpPr>
          <p:cNvPr id="10" name="TextBox 9"/>
          <p:cNvSpPr txBox="1"/>
          <p:nvPr/>
        </p:nvSpPr>
        <p:spPr>
          <a:xfrm>
            <a:off x="3347864" y="5248810"/>
            <a:ext cx="1224136" cy="369332"/>
          </a:xfrm>
          <a:prstGeom prst="rect">
            <a:avLst/>
          </a:prstGeom>
          <a:noFill/>
        </p:spPr>
        <p:txBody>
          <a:bodyPr wrap="square" rtlCol="0">
            <a:spAutoFit/>
          </a:bodyPr>
          <a:lstStyle/>
          <a:p>
            <a:r>
              <a:rPr lang="en-US" dirty="0" smtClean="0"/>
              <a:t>1000ms</a:t>
            </a:r>
            <a:endParaRPr lang="en-GB" dirty="0"/>
          </a:p>
        </p:txBody>
      </p:sp>
    </p:spTree>
    <p:extLst>
      <p:ext uri="{BB962C8B-B14F-4D97-AF65-F5344CB8AC3E}">
        <p14:creationId xmlns:p14="http://schemas.microsoft.com/office/powerpoint/2010/main" val="11421859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3555" b="5355"/>
          <a:stretch/>
        </p:blipFill>
        <p:spPr>
          <a:xfrm>
            <a:off x="1026542" y="67772"/>
            <a:ext cx="7350097" cy="6311380"/>
          </a:xfrm>
          <a:prstGeom prst="rect">
            <a:avLst/>
          </a:prstGeom>
        </p:spPr>
      </p:pic>
      <p:sp>
        <p:nvSpPr>
          <p:cNvPr id="6" name="TextBox 5"/>
          <p:cNvSpPr txBox="1"/>
          <p:nvPr/>
        </p:nvSpPr>
        <p:spPr>
          <a:xfrm>
            <a:off x="1813999" y="6381328"/>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7" name="TextBox 6"/>
          <p:cNvSpPr txBox="1"/>
          <p:nvPr/>
        </p:nvSpPr>
        <p:spPr>
          <a:xfrm>
            <a:off x="3203848" y="6383726"/>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8" name="TextBox 7"/>
          <p:cNvSpPr txBox="1"/>
          <p:nvPr/>
        </p:nvSpPr>
        <p:spPr>
          <a:xfrm>
            <a:off x="6012160" y="6379153"/>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9" name="TextBox 8"/>
          <p:cNvSpPr txBox="1"/>
          <p:nvPr/>
        </p:nvSpPr>
        <p:spPr>
          <a:xfrm>
            <a:off x="4617767" y="6379152"/>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10" name="TextBox 9"/>
          <p:cNvSpPr txBox="1"/>
          <p:nvPr/>
        </p:nvSpPr>
        <p:spPr>
          <a:xfrm>
            <a:off x="2252332" y="6553408"/>
            <a:ext cx="1368152" cy="307777"/>
          </a:xfrm>
          <a:prstGeom prst="rect">
            <a:avLst/>
          </a:prstGeom>
          <a:noFill/>
        </p:spPr>
        <p:txBody>
          <a:bodyPr wrap="square" rtlCol="0">
            <a:spAutoFit/>
          </a:bodyPr>
          <a:lstStyle/>
          <a:p>
            <a:pPr algn="ctr"/>
            <a:r>
              <a:rPr lang="en-US" sz="1400" i="1" dirty="0" smtClean="0"/>
              <a:t>0ms SOA</a:t>
            </a:r>
            <a:endParaRPr lang="en-GB" sz="1400" i="1" dirty="0"/>
          </a:p>
        </p:txBody>
      </p:sp>
      <p:sp>
        <p:nvSpPr>
          <p:cNvPr id="11" name="TextBox 10"/>
          <p:cNvSpPr txBox="1"/>
          <p:nvPr/>
        </p:nvSpPr>
        <p:spPr>
          <a:xfrm>
            <a:off x="5040262" y="6553408"/>
            <a:ext cx="1368152" cy="307777"/>
          </a:xfrm>
          <a:prstGeom prst="rect">
            <a:avLst/>
          </a:prstGeom>
          <a:noFill/>
        </p:spPr>
        <p:txBody>
          <a:bodyPr wrap="square" rtlCol="0">
            <a:spAutoFit/>
          </a:bodyPr>
          <a:lstStyle/>
          <a:p>
            <a:pPr algn="ctr"/>
            <a:r>
              <a:rPr lang="en-US" sz="1400" i="1" dirty="0" smtClean="0"/>
              <a:t>1000ms SOA</a:t>
            </a:r>
            <a:endParaRPr lang="en-GB" sz="1400" i="1" dirty="0"/>
          </a:p>
        </p:txBody>
      </p:sp>
      <p:sp>
        <p:nvSpPr>
          <p:cNvPr id="12" name="TextBox 11"/>
          <p:cNvSpPr txBox="1"/>
          <p:nvPr/>
        </p:nvSpPr>
        <p:spPr>
          <a:xfrm>
            <a:off x="8172400" y="6453336"/>
            <a:ext cx="652743" cy="307777"/>
          </a:xfrm>
          <a:prstGeom prst="rect">
            <a:avLst/>
          </a:prstGeom>
          <a:noFill/>
        </p:spPr>
        <p:txBody>
          <a:bodyPr wrap="none" rtlCol="0">
            <a:spAutoFit/>
          </a:bodyPr>
          <a:lstStyle/>
          <a:p>
            <a:r>
              <a:rPr lang="en-US" sz="1400" dirty="0" smtClean="0"/>
              <a:t>N = 32</a:t>
            </a:r>
            <a:endParaRPr lang="en-GB" sz="1400" dirty="0"/>
          </a:p>
        </p:txBody>
      </p:sp>
      <p:sp>
        <p:nvSpPr>
          <p:cNvPr id="26" name="TextBox 25"/>
          <p:cNvSpPr txBox="1"/>
          <p:nvPr/>
        </p:nvSpPr>
        <p:spPr>
          <a:xfrm>
            <a:off x="2007457" y="0"/>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27" name="TextBox 26"/>
          <p:cNvSpPr txBox="1"/>
          <p:nvPr/>
        </p:nvSpPr>
        <p:spPr>
          <a:xfrm>
            <a:off x="3355017" y="692696"/>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28" name="TextBox 27"/>
          <p:cNvSpPr txBox="1"/>
          <p:nvPr/>
        </p:nvSpPr>
        <p:spPr>
          <a:xfrm>
            <a:off x="4768936" y="4581128"/>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29" name="TextBox 28"/>
          <p:cNvSpPr txBox="1"/>
          <p:nvPr/>
        </p:nvSpPr>
        <p:spPr>
          <a:xfrm>
            <a:off x="6163539" y="4581127"/>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6" name="Rectangle 15"/>
          <p:cNvSpPr/>
          <p:nvPr/>
        </p:nvSpPr>
        <p:spPr>
          <a:xfrm>
            <a:off x="1547664" y="116632"/>
            <a:ext cx="2808312" cy="6219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1403648" y="6322716"/>
            <a:ext cx="58326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16200000">
            <a:off x="-205018" y="3137648"/>
            <a:ext cx="2029329" cy="307777"/>
          </a:xfrm>
          <a:prstGeom prst="rect">
            <a:avLst/>
          </a:prstGeom>
          <a:noFill/>
        </p:spPr>
        <p:txBody>
          <a:bodyPr wrap="square" rtlCol="0">
            <a:spAutoFit/>
          </a:bodyPr>
          <a:lstStyle/>
          <a:p>
            <a:pPr algn="ctr"/>
            <a:r>
              <a:rPr lang="en-US" sz="1400" dirty="0" smtClean="0"/>
              <a:t>Naming latency</a:t>
            </a:r>
            <a:endParaRPr lang="en-GB" sz="1400" dirty="0"/>
          </a:p>
        </p:txBody>
      </p:sp>
    </p:spTree>
    <p:extLst>
      <p:ext uri="{BB962C8B-B14F-4D97-AF65-F5344CB8AC3E}">
        <p14:creationId xmlns:p14="http://schemas.microsoft.com/office/powerpoint/2010/main" val="267201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3037539"/>
            <a:ext cx="2699792" cy="3820460"/>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8063" t="3985" r="696" b="4573"/>
          <a:stretch/>
        </p:blipFill>
        <p:spPr>
          <a:xfrm>
            <a:off x="0" y="3493615"/>
            <a:ext cx="3357026" cy="3364385"/>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b="7692"/>
          <a:stretch/>
        </p:blipFill>
        <p:spPr>
          <a:xfrm>
            <a:off x="1547664" y="-176042"/>
            <a:ext cx="5218706" cy="3669657"/>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40575" y="3037539"/>
            <a:ext cx="2852936" cy="2852936"/>
          </a:xfrm>
          <a:prstGeom prst="rect">
            <a:avLst/>
          </a:prstGeom>
        </p:spPr>
      </p:pic>
      <p:sp>
        <p:nvSpPr>
          <p:cNvPr id="3" name="TextBox 2"/>
          <p:cNvSpPr txBox="1"/>
          <p:nvPr/>
        </p:nvSpPr>
        <p:spPr>
          <a:xfrm>
            <a:off x="3943268" y="3474143"/>
            <a:ext cx="2447550" cy="1477328"/>
          </a:xfrm>
          <a:prstGeom prst="rect">
            <a:avLst/>
          </a:prstGeom>
          <a:noFill/>
        </p:spPr>
        <p:txBody>
          <a:bodyPr wrap="square" rtlCol="0">
            <a:spAutoFit/>
          </a:bodyPr>
          <a:lstStyle/>
          <a:p>
            <a:pPr algn="ctr"/>
            <a:r>
              <a:rPr lang="en-US" dirty="0" smtClean="0"/>
              <a:t>You know I went to the International Documentary Film Festival last weekend in Amsterdam and ...</a:t>
            </a:r>
            <a:endParaRPr lang="en-GB" dirty="0"/>
          </a:p>
        </p:txBody>
      </p:sp>
      <p:grpSp>
        <p:nvGrpSpPr>
          <p:cNvPr id="10" name="Group 9"/>
          <p:cNvGrpSpPr/>
          <p:nvPr/>
        </p:nvGrpSpPr>
        <p:grpSpPr>
          <a:xfrm>
            <a:off x="2316119" y="904772"/>
            <a:ext cx="1379403" cy="1236094"/>
            <a:chOff x="2987824" y="690975"/>
            <a:chExt cx="1985128" cy="1740535"/>
          </a:xfrm>
        </p:grpSpPr>
        <p:grpSp>
          <p:nvGrpSpPr>
            <p:cNvPr id="11" name="Group 10"/>
            <p:cNvGrpSpPr/>
            <p:nvPr/>
          </p:nvGrpSpPr>
          <p:grpSpPr>
            <a:xfrm>
              <a:off x="3162935" y="690975"/>
              <a:ext cx="1810017" cy="505386"/>
              <a:chOff x="3156712" y="764704"/>
              <a:chExt cx="1810017" cy="505386"/>
            </a:xfrm>
          </p:grpSpPr>
          <p:sp>
            <p:nvSpPr>
              <p:cNvPr id="20" name="Rounded Rectangle 19"/>
              <p:cNvSpPr/>
              <p:nvPr/>
            </p:nvSpPr>
            <p:spPr>
              <a:xfrm>
                <a:off x="3156712" y="764704"/>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275855" y="836712"/>
                <a:ext cx="1584176" cy="433378"/>
              </a:xfrm>
              <a:prstGeom prst="rect">
                <a:avLst/>
              </a:prstGeom>
              <a:noFill/>
            </p:spPr>
            <p:txBody>
              <a:bodyPr wrap="square" rtlCol="0">
                <a:spAutoFit/>
              </a:bodyPr>
              <a:lstStyle/>
              <a:p>
                <a:pPr algn="ctr"/>
                <a:r>
                  <a:rPr lang="en-US" sz="1400" dirty="0" smtClean="0"/>
                  <a:t>Semantics </a:t>
                </a:r>
                <a:endParaRPr lang="en-GB" sz="1400" dirty="0"/>
              </a:p>
            </p:txBody>
          </p:sp>
        </p:grpSp>
        <p:grpSp>
          <p:nvGrpSpPr>
            <p:cNvPr id="12" name="Group 11"/>
            <p:cNvGrpSpPr/>
            <p:nvPr/>
          </p:nvGrpSpPr>
          <p:grpSpPr>
            <a:xfrm>
              <a:off x="3156712" y="1322815"/>
              <a:ext cx="1810017" cy="505386"/>
              <a:chOff x="3156712" y="1385531"/>
              <a:chExt cx="1810017" cy="505386"/>
            </a:xfrm>
          </p:grpSpPr>
          <p:sp>
            <p:nvSpPr>
              <p:cNvPr id="18" name="Rounded Rectangle 17"/>
              <p:cNvSpPr/>
              <p:nvPr/>
            </p:nvSpPr>
            <p:spPr>
              <a:xfrm>
                <a:off x="3156712" y="1385531"/>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5855" y="1457539"/>
                <a:ext cx="1584176" cy="433378"/>
              </a:xfrm>
              <a:prstGeom prst="rect">
                <a:avLst/>
              </a:prstGeom>
              <a:noFill/>
            </p:spPr>
            <p:txBody>
              <a:bodyPr wrap="square" rtlCol="0">
                <a:spAutoFit/>
              </a:bodyPr>
              <a:lstStyle/>
              <a:p>
                <a:pPr algn="ctr"/>
                <a:r>
                  <a:rPr lang="en-US" sz="1400" dirty="0" smtClean="0"/>
                  <a:t>Word form </a:t>
                </a:r>
                <a:endParaRPr lang="en-GB" sz="1400" dirty="0"/>
              </a:p>
            </p:txBody>
          </p:sp>
        </p:grpSp>
        <p:grpSp>
          <p:nvGrpSpPr>
            <p:cNvPr id="13" name="Group 12"/>
            <p:cNvGrpSpPr/>
            <p:nvPr/>
          </p:nvGrpSpPr>
          <p:grpSpPr>
            <a:xfrm>
              <a:off x="3153661" y="1926124"/>
              <a:ext cx="1810017" cy="505386"/>
              <a:chOff x="3090397" y="1988840"/>
              <a:chExt cx="1810017" cy="505386"/>
            </a:xfrm>
          </p:grpSpPr>
          <p:sp>
            <p:nvSpPr>
              <p:cNvPr id="16" name="Rounded Rectangle 15"/>
              <p:cNvSpPr/>
              <p:nvPr/>
            </p:nvSpPr>
            <p:spPr>
              <a:xfrm>
                <a:off x="3090397" y="1988840"/>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3209540" y="2060848"/>
                <a:ext cx="1584176" cy="433378"/>
              </a:xfrm>
              <a:prstGeom prst="rect">
                <a:avLst/>
              </a:prstGeom>
              <a:noFill/>
            </p:spPr>
            <p:txBody>
              <a:bodyPr wrap="square" rtlCol="0">
                <a:spAutoFit/>
              </a:bodyPr>
              <a:lstStyle/>
              <a:p>
                <a:pPr algn="ctr"/>
                <a:r>
                  <a:rPr lang="en-US" sz="1400" dirty="0" smtClean="0"/>
                  <a:t>Features </a:t>
                </a:r>
                <a:endParaRPr lang="en-GB" sz="1400" dirty="0"/>
              </a:p>
            </p:txBody>
          </p:sp>
        </p:grpSp>
        <p:cxnSp>
          <p:nvCxnSpPr>
            <p:cNvPr id="14" name="Straight Arrow Connector 13"/>
            <p:cNvCxnSpPr/>
            <p:nvPr/>
          </p:nvCxnSpPr>
          <p:spPr>
            <a:xfrm flipV="1">
              <a:off x="2987824" y="762983"/>
              <a:ext cx="0" cy="160448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869325" y="910657"/>
            <a:ext cx="1572444" cy="1247627"/>
            <a:chOff x="3153661" y="690975"/>
            <a:chExt cx="2010356" cy="1743820"/>
          </a:xfrm>
        </p:grpSpPr>
        <p:grpSp>
          <p:nvGrpSpPr>
            <p:cNvPr id="23" name="Group 22"/>
            <p:cNvGrpSpPr/>
            <p:nvPr/>
          </p:nvGrpSpPr>
          <p:grpSpPr>
            <a:xfrm>
              <a:off x="3162935" y="690975"/>
              <a:ext cx="1810017" cy="508671"/>
              <a:chOff x="3156712" y="764704"/>
              <a:chExt cx="1810017" cy="508671"/>
            </a:xfrm>
          </p:grpSpPr>
          <p:sp>
            <p:nvSpPr>
              <p:cNvPr id="32" name="Rounded Rectangle 31"/>
              <p:cNvSpPr/>
              <p:nvPr/>
            </p:nvSpPr>
            <p:spPr>
              <a:xfrm>
                <a:off x="3156712" y="764704"/>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3275855" y="836712"/>
                <a:ext cx="1584176" cy="436663"/>
              </a:xfrm>
              <a:prstGeom prst="rect">
                <a:avLst/>
              </a:prstGeom>
              <a:noFill/>
            </p:spPr>
            <p:txBody>
              <a:bodyPr wrap="square" rtlCol="0">
                <a:spAutoFit/>
              </a:bodyPr>
              <a:lstStyle/>
              <a:p>
                <a:pPr algn="ctr"/>
                <a:r>
                  <a:rPr lang="en-US" sz="1400" dirty="0" smtClean="0"/>
                  <a:t>Concept prep. </a:t>
                </a:r>
                <a:endParaRPr lang="en-GB" sz="1400" dirty="0"/>
              </a:p>
            </p:txBody>
          </p:sp>
        </p:grpSp>
        <p:grpSp>
          <p:nvGrpSpPr>
            <p:cNvPr id="24" name="Group 23"/>
            <p:cNvGrpSpPr/>
            <p:nvPr/>
          </p:nvGrpSpPr>
          <p:grpSpPr>
            <a:xfrm>
              <a:off x="3156712" y="1322815"/>
              <a:ext cx="1810017" cy="508671"/>
              <a:chOff x="3156712" y="1385531"/>
              <a:chExt cx="1810017" cy="508671"/>
            </a:xfrm>
          </p:grpSpPr>
          <p:sp>
            <p:nvSpPr>
              <p:cNvPr id="30" name="Rounded Rectangle 29"/>
              <p:cNvSpPr/>
              <p:nvPr/>
            </p:nvSpPr>
            <p:spPr>
              <a:xfrm>
                <a:off x="3156712" y="1385531"/>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3162935" y="1457539"/>
                <a:ext cx="1800743" cy="436663"/>
              </a:xfrm>
              <a:prstGeom prst="rect">
                <a:avLst/>
              </a:prstGeom>
              <a:noFill/>
            </p:spPr>
            <p:txBody>
              <a:bodyPr wrap="square" rtlCol="0">
                <a:spAutoFit/>
              </a:bodyPr>
              <a:lstStyle/>
              <a:p>
                <a:pPr algn="ctr"/>
                <a:r>
                  <a:rPr lang="en-US" sz="1400" dirty="0" smtClean="0"/>
                  <a:t>Lexical selection</a:t>
                </a:r>
                <a:endParaRPr lang="en-GB" sz="1400" dirty="0"/>
              </a:p>
            </p:txBody>
          </p:sp>
        </p:grpSp>
        <p:grpSp>
          <p:nvGrpSpPr>
            <p:cNvPr id="25" name="Group 24"/>
            <p:cNvGrpSpPr/>
            <p:nvPr/>
          </p:nvGrpSpPr>
          <p:grpSpPr>
            <a:xfrm>
              <a:off x="3153661" y="1926124"/>
              <a:ext cx="1810017" cy="508671"/>
              <a:chOff x="3090397" y="1988840"/>
              <a:chExt cx="1810017" cy="508671"/>
            </a:xfrm>
          </p:grpSpPr>
          <p:sp>
            <p:nvSpPr>
              <p:cNvPr id="28" name="Rounded Rectangle 27"/>
              <p:cNvSpPr/>
              <p:nvPr/>
            </p:nvSpPr>
            <p:spPr>
              <a:xfrm>
                <a:off x="3090397" y="1988840"/>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3209540" y="2060848"/>
                <a:ext cx="1584176" cy="436663"/>
              </a:xfrm>
              <a:prstGeom prst="rect">
                <a:avLst/>
              </a:prstGeom>
              <a:noFill/>
            </p:spPr>
            <p:txBody>
              <a:bodyPr wrap="square" rtlCol="0">
                <a:spAutoFit/>
              </a:bodyPr>
              <a:lstStyle/>
              <a:p>
                <a:pPr algn="ctr"/>
                <a:r>
                  <a:rPr lang="en-US" sz="1400" dirty="0" smtClean="0"/>
                  <a:t>Word form</a:t>
                </a:r>
                <a:endParaRPr lang="en-GB" sz="1400" dirty="0"/>
              </a:p>
            </p:txBody>
          </p:sp>
        </p:grpSp>
        <p:cxnSp>
          <p:nvCxnSpPr>
            <p:cNvPr id="27" name="Straight Arrow Connector 26"/>
            <p:cNvCxnSpPr/>
            <p:nvPr/>
          </p:nvCxnSpPr>
          <p:spPr>
            <a:xfrm>
              <a:off x="5164017" y="762983"/>
              <a:ext cx="0" cy="1485199"/>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4589318" y="6525344"/>
            <a:ext cx="2004193" cy="246221"/>
          </a:xfrm>
          <a:prstGeom prst="rect">
            <a:avLst/>
          </a:prstGeom>
          <a:noFill/>
        </p:spPr>
        <p:txBody>
          <a:bodyPr wrap="square" rtlCol="0">
            <a:spAutoFit/>
          </a:bodyPr>
          <a:lstStyle/>
          <a:p>
            <a:pPr algn="r"/>
            <a:r>
              <a:rPr lang="en-US" sz="1000" dirty="0" smtClean="0"/>
              <a:t>e.g. </a:t>
            </a:r>
            <a:r>
              <a:rPr lang="en-US" sz="1000" dirty="0" err="1" smtClean="0"/>
              <a:t>Bogels</a:t>
            </a:r>
            <a:r>
              <a:rPr lang="en-US" sz="1000" dirty="0" smtClean="0"/>
              <a:t> et al. (2015)</a:t>
            </a:r>
            <a:endParaRPr lang="en-GB" sz="1000" dirty="0"/>
          </a:p>
        </p:txBody>
      </p:sp>
    </p:spTree>
    <p:extLst>
      <p:ext uri="{BB962C8B-B14F-4D97-AF65-F5344CB8AC3E}">
        <p14:creationId xmlns:p14="http://schemas.microsoft.com/office/powerpoint/2010/main" val="878757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interpretation</a:t>
            </a:r>
            <a:endParaRPr lang="en-GB" dirty="0"/>
          </a:p>
        </p:txBody>
      </p:sp>
      <p:sp>
        <p:nvSpPr>
          <p:cNvPr id="3" name="Content Placeholder 2"/>
          <p:cNvSpPr>
            <a:spLocks noGrp="1"/>
          </p:cNvSpPr>
          <p:nvPr>
            <p:ph idx="1"/>
          </p:nvPr>
        </p:nvSpPr>
        <p:spPr/>
        <p:txBody>
          <a:bodyPr/>
          <a:lstStyle/>
          <a:p>
            <a:pPr marL="0" indent="0">
              <a:buNone/>
            </a:pPr>
            <a:r>
              <a:rPr lang="en-US" dirty="0" smtClean="0">
                <a:solidFill>
                  <a:srgbClr val="FF0000"/>
                </a:solidFill>
              </a:rPr>
              <a:t>Interference = serial processing</a:t>
            </a:r>
          </a:p>
          <a:p>
            <a:pPr marL="0" indent="0">
              <a:buNone/>
            </a:pPr>
            <a:r>
              <a:rPr lang="en-US" strike="dblStrike" dirty="0" smtClean="0">
                <a:solidFill>
                  <a:srgbClr val="00B050"/>
                </a:solidFill>
              </a:rPr>
              <a:t>No interference = parallel processing</a:t>
            </a:r>
          </a:p>
          <a:p>
            <a:pPr marL="0" indent="0">
              <a:buNone/>
            </a:pPr>
            <a:endParaRPr lang="en-US" dirty="0" smtClean="0"/>
          </a:p>
          <a:p>
            <a:pPr marL="0" indent="0">
              <a:buNone/>
            </a:pPr>
            <a:r>
              <a:rPr lang="en-US" dirty="0" smtClean="0"/>
              <a:t>When giving an overt response to task 1 (the tone or syllable), participants </a:t>
            </a:r>
            <a:r>
              <a:rPr lang="en-US" b="1" dirty="0" smtClean="0"/>
              <a:t>do not </a:t>
            </a:r>
            <a:r>
              <a:rPr lang="en-US" dirty="0" smtClean="0"/>
              <a:t>also engage in lexical selection.</a:t>
            </a:r>
            <a:endParaRPr lang="en-GB" dirty="0"/>
          </a:p>
        </p:txBody>
      </p:sp>
    </p:spTree>
    <p:extLst>
      <p:ext uri="{BB962C8B-B14F-4D97-AF65-F5344CB8AC3E}">
        <p14:creationId xmlns:p14="http://schemas.microsoft.com/office/powerpoint/2010/main" val="12210029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Experiment 2: </a:t>
            </a:r>
            <a:r>
              <a:rPr lang="en-US" dirty="0"/>
              <a:t>T</a:t>
            </a:r>
            <a:r>
              <a:rPr lang="en-US" dirty="0" smtClean="0"/>
              <a:t>ask choice</a:t>
            </a:r>
            <a:endParaRPr lang="en-GB" dirty="0"/>
          </a:p>
        </p:txBody>
      </p:sp>
      <p:sp>
        <p:nvSpPr>
          <p:cNvPr id="3" name="Content Placeholder 2"/>
          <p:cNvSpPr>
            <a:spLocks noGrp="1"/>
          </p:cNvSpPr>
          <p:nvPr>
            <p:ph sz="half" idx="1"/>
          </p:nvPr>
        </p:nvSpPr>
        <p:spPr>
          <a:xfrm>
            <a:off x="457200" y="1600200"/>
            <a:ext cx="3538736" cy="4525963"/>
          </a:xfrm>
        </p:spPr>
        <p:txBody>
          <a:bodyPr>
            <a:normAutofit/>
          </a:bodyPr>
          <a:lstStyle/>
          <a:p>
            <a:r>
              <a:rPr lang="en-US" dirty="0" smtClean="0"/>
              <a:t>Evidence of concurrent T1 and T2 processing (Piai et al., 2015):</a:t>
            </a:r>
          </a:p>
          <a:p>
            <a:pPr lvl="1"/>
            <a:r>
              <a:rPr lang="en-US" dirty="0" smtClean="0"/>
              <a:t>no semantic interference effect measured</a:t>
            </a:r>
          </a:p>
          <a:p>
            <a:r>
              <a:rPr lang="en-US" dirty="0" smtClean="0"/>
              <a:t>But what if the two stimuli are processed similarly?</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1977" t="6215" r="19416" b="65989"/>
          <a:stretch/>
        </p:blipFill>
        <p:spPr>
          <a:xfrm>
            <a:off x="4283968" y="2276872"/>
            <a:ext cx="4536504" cy="2868846"/>
          </a:xfrm>
          <a:prstGeom prst="rect">
            <a:avLst/>
          </a:prstGeom>
        </p:spPr>
      </p:pic>
      <p:sp>
        <p:nvSpPr>
          <p:cNvPr id="5" name="Oval 4"/>
          <p:cNvSpPr/>
          <p:nvPr/>
        </p:nvSpPr>
        <p:spPr>
          <a:xfrm>
            <a:off x="5652120" y="2708920"/>
            <a:ext cx="648072" cy="36004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7884368" y="2780928"/>
            <a:ext cx="648072" cy="36004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87181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Experiment 2 aims</a:t>
            </a:r>
            <a:endParaRPr lang="en-GB" dirty="0"/>
          </a:p>
        </p:txBody>
      </p:sp>
      <p:sp>
        <p:nvSpPr>
          <p:cNvPr id="6" name="Content Placeholder 5"/>
          <p:cNvSpPr>
            <a:spLocks noGrp="1"/>
          </p:cNvSpPr>
          <p:nvPr>
            <p:ph idx="1"/>
          </p:nvPr>
        </p:nvSpPr>
        <p:spPr/>
        <p:txBody>
          <a:bodyPr/>
          <a:lstStyle/>
          <a:p>
            <a:pPr marL="0" indent="0">
              <a:buNone/>
            </a:pPr>
            <a:r>
              <a:rPr lang="en-US" dirty="0" smtClean="0"/>
              <a:t>Aims:</a:t>
            </a:r>
          </a:p>
          <a:p>
            <a:pPr marL="514350" indent="-514350">
              <a:buAutoNum type="arabicParenR"/>
            </a:pPr>
            <a:r>
              <a:rPr lang="en-US" dirty="0" smtClean="0"/>
              <a:t>Can we replicate Piai, Roelofs &amp; </a:t>
            </a:r>
            <a:r>
              <a:rPr lang="en-US" dirty="0" err="1" smtClean="0"/>
              <a:t>Schriefers</a:t>
            </a:r>
            <a:r>
              <a:rPr lang="en-US" dirty="0" smtClean="0"/>
              <a:t> (2015)?</a:t>
            </a:r>
          </a:p>
          <a:p>
            <a:pPr marL="514350" indent="-514350">
              <a:buAutoNum type="arabicParenR"/>
            </a:pPr>
            <a:r>
              <a:rPr lang="en-US" dirty="0" smtClean="0"/>
              <a:t>What happens in this task when the task choice stimulus is language-related?</a:t>
            </a:r>
            <a:endParaRPr lang="en-GB" dirty="0"/>
          </a:p>
        </p:txBody>
      </p:sp>
    </p:spTree>
    <p:extLst>
      <p:ext uri="{BB962C8B-B14F-4D97-AF65-F5344CB8AC3E}">
        <p14:creationId xmlns:p14="http://schemas.microsoft.com/office/powerpoint/2010/main" val="28451100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2 </a:t>
            </a:r>
            <a:r>
              <a:rPr lang="en-US" dirty="0" smtClean="0"/>
              <a:t>d</a:t>
            </a:r>
            <a:r>
              <a:rPr lang="en-US" dirty="0" smtClean="0"/>
              <a:t>esign – 0ms SOA</a:t>
            </a:r>
            <a:endParaRPr lang="en-GB" dirty="0"/>
          </a:p>
        </p:txBody>
      </p:sp>
      <p:grpSp>
        <p:nvGrpSpPr>
          <p:cNvPr id="5" name="Group 4"/>
          <p:cNvGrpSpPr/>
          <p:nvPr/>
        </p:nvGrpSpPr>
        <p:grpSpPr>
          <a:xfrm>
            <a:off x="1907704" y="2348880"/>
            <a:ext cx="1728192" cy="1744469"/>
            <a:chOff x="6156176" y="2244318"/>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244318"/>
              <a:ext cx="1975726" cy="1904762"/>
            </a:xfrm>
            <a:prstGeom prst="rect">
              <a:avLst/>
            </a:prstGeom>
          </p:spPr>
        </p:pic>
        <p:sp>
          <p:nvSpPr>
            <p:cNvPr id="8" name="TextBox 7"/>
            <p:cNvSpPr txBox="1"/>
            <p:nvPr/>
          </p:nvSpPr>
          <p:spPr>
            <a:xfrm>
              <a:off x="6639983" y="2904311"/>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4" name="iik_c1.wav"/>
            </a:hlinkHover>
          </p:cNvPr>
          <p:cNvSpPr/>
          <p:nvPr/>
        </p:nvSpPr>
        <p:spPr>
          <a:xfrm>
            <a:off x="3100039" y="2350336"/>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sp>
        <p:nvSpPr>
          <p:cNvPr id="19" name="TextBox 18"/>
          <p:cNvSpPr txBox="1"/>
          <p:nvPr/>
        </p:nvSpPr>
        <p:spPr>
          <a:xfrm>
            <a:off x="4499992" y="3314751"/>
            <a:ext cx="1512168" cy="1754326"/>
          </a:xfrm>
          <a:prstGeom prst="rect">
            <a:avLst/>
          </a:prstGeom>
          <a:noFill/>
        </p:spPr>
        <p:txBody>
          <a:bodyPr wrap="square" rtlCol="0">
            <a:spAutoFit/>
          </a:bodyPr>
          <a:lstStyle/>
          <a:p>
            <a:endParaRPr lang="en-US" dirty="0" smtClean="0"/>
          </a:p>
          <a:p>
            <a:endParaRPr lang="en-US" dirty="0"/>
          </a:p>
          <a:p>
            <a:r>
              <a:rPr lang="en-US" dirty="0" smtClean="0"/>
              <a:t>Response</a:t>
            </a:r>
            <a:r>
              <a:rPr lang="en-US" dirty="0" smtClean="0"/>
              <a:t>:</a:t>
            </a:r>
          </a:p>
          <a:p>
            <a:endParaRPr lang="en-US" dirty="0"/>
          </a:p>
          <a:p>
            <a:endParaRPr lang="en-US" dirty="0" smtClean="0"/>
          </a:p>
          <a:p>
            <a:r>
              <a:rPr lang="en-US" dirty="0" smtClean="0"/>
              <a:t>T2</a:t>
            </a:r>
            <a:endParaRPr lang="en-GB" dirty="0"/>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9290" y="4365104"/>
            <a:ext cx="1531849" cy="1021233"/>
          </a:xfrm>
          <a:prstGeom prst="rect">
            <a:avLst/>
          </a:prstGeom>
        </p:spPr>
      </p:pic>
      <p:sp>
        <p:nvSpPr>
          <p:cNvPr id="22" name="TextBox 21"/>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Tree>
    <p:extLst>
      <p:ext uri="{BB962C8B-B14F-4D97-AF65-F5344CB8AC3E}">
        <p14:creationId xmlns:p14="http://schemas.microsoft.com/office/powerpoint/2010/main" val="1802835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animBg="1"/>
      <p:bldP spid="19"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2 design</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Task 1: Tone or syllable choice (blocked)</a:t>
            </a:r>
          </a:p>
          <a:p>
            <a:pPr marL="0" indent="0">
              <a:buNone/>
            </a:pPr>
            <a:r>
              <a:rPr lang="en-US" dirty="0" smtClean="0"/>
              <a:t>	low (name) vs high (read) tones</a:t>
            </a:r>
          </a:p>
          <a:p>
            <a:pPr marL="0" indent="0">
              <a:buNone/>
            </a:pPr>
            <a:r>
              <a:rPr lang="en-US" dirty="0" smtClean="0"/>
              <a:t>	‘</a:t>
            </a:r>
            <a:r>
              <a:rPr lang="en-US" dirty="0" err="1" smtClean="0"/>
              <a:t>aak</a:t>
            </a:r>
            <a:r>
              <a:rPr lang="en-US" dirty="0" smtClean="0"/>
              <a:t>’ (name) vs ‘</a:t>
            </a:r>
            <a:r>
              <a:rPr lang="en-US" dirty="0" err="1" smtClean="0"/>
              <a:t>iek</a:t>
            </a:r>
            <a:r>
              <a:rPr lang="en-US" dirty="0" smtClean="0"/>
              <a:t>’ (read) syllables</a:t>
            </a:r>
          </a:p>
          <a:p>
            <a:pPr marL="0" indent="0">
              <a:buNone/>
            </a:pPr>
            <a:r>
              <a:rPr lang="en-US" dirty="0" smtClean="0"/>
              <a:t>Task 2: Picture naming or word reading (with distractors) </a:t>
            </a:r>
          </a:p>
          <a:p>
            <a:pPr marL="0" indent="0">
              <a:buNone/>
            </a:pPr>
            <a:r>
              <a:rPr lang="en-US" dirty="0" smtClean="0"/>
              <a:t>	Half distractors related, half unrelated</a:t>
            </a:r>
          </a:p>
          <a:p>
            <a:pPr marL="0" indent="0">
              <a:buNone/>
            </a:pPr>
            <a:r>
              <a:rPr lang="en-US" dirty="0" smtClean="0"/>
              <a:t>2 SOAs:</a:t>
            </a:r>
          </a:p>
          <a:p>
            <a:pPr marL="0" indent="0">
              <a:buNone/>
            </a:pPr>
            <a:r>
              <a:rPr lang="en-US" dirty="0" smtClean="0"/>
              <a:t>	0ms vs 1000ms (variable)</a:t>
            </a:r>
          </a:p>
          <a:p>
            <a:pPr marL="0" indent="0">
              <a:buNone/>
            </a:pPr>
            <a:endParaRPr lang="en-US" dirty="0" smtClean="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5590480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Design</a:t>
            </a:r>
            <a:endParaRPr lang="en-GB" dirty="0"/>
          </a:p>
        </p:txBody>
      </p:sp>
      <p:sp>
        <p:nvSpPr>
          <p:cNvPr id="4" name="TextBox 3"/>
          <p:cNvSpPr txBox="1"/>
          <p:nvPr/>
        </p:nvSpPr>
        <p:spPr>
          <a:xfrm>
            <a:off x="5724128" y="1628800"/>
            <a:ext cx="3168352" cy="369332"/>
          </a:xfrm>
          <a:prstGeom prst="rect">
            <a:avLst/>
          </a:prstGeom>
          <a:noFill/>
          <a:ln>
            <a:solidFill>
              <a:srgbClr val="FF0000"/>
            </a:solidFill>
          </a:ln>
        </p:spPr>
        <p:txBody>
          <a:bodyPr wrap="square" rtlCol="0">
            <a:spAutoFit/>
          </a:bodyPr>
          <a:lstStyle/>
          <a:p>
            <a:pPr algn="ctr"/>
            <a:r>
              <a:rPr lang="en-US" dirty="0" smtClean="0"/>
              <a:t>0ms SOA – syllable condition</a:t>
            </a:r>
            <a:endParaRPr lang="en-GB" dirty="0"/>
          </a:p>
        </p:txBody>
      </p:sp>
      <p:grpSp>
        <p:nvGrpSpPr>
          <p:cNvPr id="5" name="Group 4"/>
          <p:cNvGrpSpPr/>
          <p:nvPr/>
        </p:nvGrpSpPr>
        <p:grpSpPr>
          <a:xfrm>
            <a:off x="1907704" y="2348880"/>
            <a:ext cx="1728192" cy="1744469"/>
            <a:chOff x="6156176" y="2244318"/>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244318"/>
              <a:ext cx="1975726" cy="1904762"/>
            </a:xfrm>
            <a:prstGeom prst="rect">
              <a:avLst/>
            </a:prstGeom>
          </p:spPr>
        </p:pic>
        <p:sp>
          <p:nvSpPr>
            <p:cNvPr id="8" name="TextBox 7"/>
            <p:cNvSpPr txBox="1"/>
            <p:nvPr/>
          </p:nvSpPr>
          <p:spPr>
            <a:xfrm>
              <a:off x="6639983" y="2904311"/>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3" name="aak_c1.wav"/>
            </a:hlinkHover>
          </p:cNvPr>
          <p:cNvSpPr/>
          <p:nvPr/>
        </p:nvSpPr>
        <p:spPr>
          <a:xfrm>
            <a:off x="3100039" y="2350336"/>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sp>
        <p:nvSpPr>
          <p:cNvPr id="19" name="TextBox 18"/>
          <p:cNvSpPr txBox="1"/>
          <p:nvPr/>
        </p:nvSpPr>
        <p:spPr>
          <a:xfrm>
            <a:off x="4499992" y="3314751"/>
            <a:ext cx="1512168" cy="369332"/>
          </a:xfrm>
          <a:prstGeom prst="rect">
            <a:avLst/>
          </a:prstGeom>
          <a:noFill/>
        </p:spPr>
        <p:txBody>
          <a:bodyPr wrap="square" rtlCol="0">
            <a:spAutoFit/>
          </a:bodyPr>
          <a:lstStyle/>
          <a:p>
            <a:r>
              <a:rPr lang="en-US" dirty="0" smtClean="0"/>
              <a:t>Response:</a:t>
            </a:r>
          </a:p>
        </p:txBody>
      </p:sp>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9290" y="3650927"/>
            <a:ext cx="1531849" cy="1021233"/>
          </a:xfrm>
          <a:prstGeom prst="rect">
            <a:avLst/>
          </a:prstGeom>
        </p:spPr>
      </p:pic>
    </p:spTree>
    <p:extLst>
      <p:ext uri="{BB962C8B-B14F-4D97-AF65-F5344CB8AC3E}">
        <p14:creationId xmlns:p14="http://schemas.microsoft.com/office/powerpoint/2010/main" val="512306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Design</a:t>
            </a:r>
            <a:endParaRPr lang="en-GB" dirty="0"/>
          </a:p>
        </p:txBody>
      </p:sp>
      <p:sp>
        <p:nvSpPr>
          <p:cNvPr id="4" name="TextBox 3"/>
          <p:cNvSpPr txBox="1"/>
          <p:nvPr/>
        </p:nvSpPr>
        <p:spPr>
          <a:xfrm>
            <a:off x="5635215" y="1628800"/>
            <a:ext cx="3257265" cy="369332"/>
          </a:xfrm>
          <a:prstGeom prst="rect">
            <a:avLst/>
          </a:prstGeom>
          <a:noFill/>
          <a:ln>
            <a:solidFill>
              <a:srgbClr val="FF0000"/>
            </a:solidFill>
          </a:ln>
        </p:spPr>
        <p:txBody>
          <a:bodyPr wrap="square" rtlCol="0">
            <a:spAutoFit/>
          </a:bodyPr>
          <a:lstStyle/>
          <a:p>
            <a:pPr algn="ctr"/>
            <a:r>
              <a:rPr lang="en-US" dirty="0" smtClean="0"/>
              <a:t>1000ms SOA – tone condition</a:t>
            </a:r>
            <a:endParaRPr lang="en-GB" dirty="0"/>
          </a:p>
        </p:txBody>
      </p:sp>
      <p:grpSp>
        <p:nvGrpSpPr>
          <p:cNvPr id="5" name="Group 4"/>
          <p:cNvGrpSpPr/>
          <p:nvPr/>
        </p:nvGrpSpPr>
        <p:grpSpPr>
          <a:xfrm>
            <a:off x="3907022" y="3326224"/>
            <a:ext cx="1728192" cy="1744469"/>
            <a:chOff x="8441863" y="3311466"/>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1863" y="3311466"/>
              <a:ext cx="1975726" cy="1904762"/>
            </a:xfrm>
            <a:prstGeom prst="rect">
              <a:avLst/>
            </a:prstGeom>
          </p:spPr>
        </p:pic>
        <p:sp>
          <p:nvSpPr>
            <p:cNvPr id="8" name="TextBox 7"/>
            <p:cNvSpPr txBox="1"/>
            <p:nvPr/>
          </p:nvSpPr>
          <p:spPr>
            <a:xfrm>
              <a:off x="8925670" y="3971460"/>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4" name="high_800.wav"/>
            </a:hlinkHover>
          </p:cNvPr>
          <p:cNvSpPr/>
          <p:nvPr/>
        </p:nvSpPr>
        <p:spPr>
          <a:xfrm>
            <a:off x="2411760" y="3065619"/>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grpSp>
        <p:nvGrpSpPr>
          <p:cNvPr id="6" name="Group 5"/>
          <p:cNvGrpSpPr/>
          <p:nvPr/>
        </p:nvGrpSpPr>
        <p:grpSpPr>
          <a:xfrm>
            <a:off x="6588224" y="4198458"/>
            <a:ext cx="1901147" cy="1372545"/>
            <a:chOff x="4499992" y="3314751"/>
            <a:chExt cx="1901147" cy="1372545"/>
          </a:xfrm>
        </p:grpSpPr>
        <p:sp>
          <p:nvSpPr>
            <p:cNvPr id="19" name="TextBox 18"/>
            <p:cNvSpPr txBox="1"/>
            <p:nvPr/>
          </p:nvSpPr>
          <p:spPr>
            <a:xfrm>
              <a:off x="4499992" y="3314751"/>
              <a:ext cx="1512168" cy="369332"/>
            </a:xfrm>
            <a:prstGeom prst="rect">
              <a:avLst/>
            </a:prstGeom>
            <a:noFill/>
          </p:spPr>
          <p:txBody>
            <a:bodyPr wrap="square" rtlCol="0">
              <a:spAutoFit/>
            </a:bodyPr>
            <a:lstStyle/>
            <a:p>
              <a:r>
                <a:rPr lang="en-US" dirty="0" smtClean="0"/>
                <a:t>Response:</a:t>
              </a:r>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9290" y="3666063"/>
              <a:ext cx="1531849" cy="1021233"/>
            </a:xfrm>
            <a:prstGeom prst="rect">
              <a:avLst/>
            </a:prstGeom>
          </p:spPr>
        </p:pic>
      </p:grpSp>
      <p:sp>
        <p:nvSpPr>
          <p:cNvPr id="9" name="TextBox 8"/>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
        <p:nvSpPr>
          <p:cNvPr id="10" name="TextBox 9"/>
          <p:cNvSpPr txBox="1"/>
          <p:nvPr/>
        </p:nvSpPr>
        <p:spPr>
          <a:xfrm>
            <a:off x="3347864" y="5248810"/>
            <a:ext cx="1224136" cy="369332"/>
          </a:xfrm>
          <a:prstGeom prst="rect">
            <a:avLst/>
          </a:prstGeom>
          <a:noFill/>
        </p:spPr>
        <p:txBody>
          <a:bodyPr wrap="square" rtlCol="0">
            <a:spAutoFit/>
          </a:bodyPr>
          <a:lstStyle/>
          <a:p>
            <a:r>
              <a:rPr lang="en-US" dirty="0" smtClean="0"/>
              <a:t>1000ms</a:t>
            </a:r>
            <a:endParaRPr lang="en-GB" dirty="0"/>
          </a:p>
        </p:txBody>
      </p:sp>
    </p:spTree>
    <p:extLst>
      <p:ext uri="{BB962C8B-B14F-4D97-AF65-F5344CB8AC3E}">
        <p14:creationId xmlns:p14="http://schemas.microsoft.com/office/powerpoint/2010/main" val="1261752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252" b="5691"/>
          <a:stretch/>
        </p:blipFill>
        <p:spPr>
          <a:xfrm>
            <a:off x="1009290" y="92386"/>
            <a:ext cx="7373241" cy="6288942"/>
          </a:xfrm>
          <a:prstGeom prst="rect">
            <a:avLst/>
          </a:prstGeom>
        </p:spPr>
      </p:pic>
      <p:sp>
        <p:nvSpPr>
          <p:cNvPr id="3" name="TextBox 2"/>
          <p:cNvSpPr txBox="1"/>
          <p:nvPr/>
        </p:nvSpPr>
        <p:spPr>
          <a:xfrm>
            <a:off x="1813999" y="6381328"/>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4" name="TextBox 3"/>
          <p:cNvSpPr txBox="1"/>
          <p:nvPr/>
        </p:nvSpPr>
        <p:spPr>
          <a:xfrm>
            <a:off x="3203848" y="6383726"/>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5" name="TextBox 4"/>
          <p:cNvSpPr txBox="1"/>
          <p:nvPr/>
        </p:nvSpPr>
        <p:spPr>
          <a:xfrm>
            <a:off x="6012160" y="6379153"/>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6" name="TextBox 5"/>
          <p:cNvSpPr txBox="1"/>
          <p:nvPr/>
        </p:nvSpPr>
        <p:spPr>
          <a:xfrm>
            <a:off x="4617767" y="6379152"/>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7" name="TextBox 6"/>
          <p:cNvSpPr txBox="1"/>
          <p:nvPr/>
        </p:nvSpPr>
        <p:spPr>
          <a:xfrm>
            <a:off x="2252332" y="6553408"/>
            <a:ext cx="1368152" cy="307777"/>
          </a:xfrm>
          <a:prstGeom prst="rect">
            <a:avLst/>
          </a:prstGeom>
          <a:noFill/>
        </p:spPr>
        <p:txBody>
          <a:bodyPr wrap="square" rtlCol="0">
            <a:spAutoFit/>
          </a:bodyPr>
          <a:lstStyle/>
          <a:p>
            <a:pPr algn="ctr"/>
            <a:r>
              <a:rPr lang="en-US" sz="1400" i="1" dirty="0" smtClean="0"/>
              <a:t>0ms SOA</a:t>
            </a:r>
            <a:endParaRPr lang="en-GB" sz="1400" i="1" dirty="0"/>
          </a:p>
        </p:txBody>
      </p:sp>
      <p:sp>
        <p:nvSpPr>
          <p:cNvPr id="8" name="TextBox 7"/>
          <p:cNvSpPr txBox="1"/>
          <p:nvPr/>
        </p:nvSpPr>
        <p:spPr>
          <a:xfrm>
            <a:off x="5040262" y="6553408"/>
            <a:ext cx="1368152" cy="307777"/>
          </a:xfrm>
          <a:prstGeom prst="rect">
            <a:avLst/>
          </a:prstGeom>
          <a:noFill/>
        </p:spPr>
        <p:txBody>
          <a:bodyPr wrap="square" rtlCol="0">
            <a:spAutoFit/>
          </a:bodyPr>
          <a:lstStyle/>
          <a:p>
            <a:pPr algn="ctr"/>
            <a:r>
              <a:rPr lang="en-US" sz="1400" i="1" dirty="0" smtClean="0"/>
              <a:t>1000ms SOA</a:t>
            </a:r>
            <a:endParaRPr lang="en-GB" sz="1400" i="1" dirty="0"/>
          </a:p>
        </p:txBody>
      </p:sp>
      <p:sp>
        <p:nvSpPr>
          <p:cNvPr id="9" name="TextBox 8"/>
          <p:cNvSpPr txBox="1"/>
          <p:nvPr/>
        </p:nvSpPr>
        <p:spPr>
          <a:xfrm>
            <a:off x="4768936" y="4139206"/>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0" name="TextBox 9"/>
          <p:cNvSpPr txBox="1"/>
          <p:nvPr/>
        </p:nvSpPr>
        <p:spPr>
          <a:xfrm>
            <a:off x="2007457" y="188640"/>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1" name="TextBox 10"/>
          <p:cNvSpPr txBox="1"/>
          <p:nvPr/>
        </p:nvSpPr>
        <p:spPr>
          <a:xfrm>
            <a:off x="3293858" y="836712"/>
            <a:ext cx="612068" cy="461665"/>
          </a:xfrm>
          <a:prstGeom prst="rect">
            <a:avLst/>
          </a:prstGeom>
          <a:noFill/>
        </p:spPr>
        <p:txBody>
          <a:bodyPr wrap="square" rtlCol="0">
            <a:spAutoFit/>
          </a:bodyPr>
          <a:lstStyle/>
          <a:p>
            <a:pPr algn="ctr"/>
            <a:r>
              <a:rPr lang="en-US" sz="2400" b="1" dirty="0" smtClean="0"/>
              <a:t>NS</a:t>
            </a:r>
            <a:endParaRPr lang="en-GB" sz="2400" b="1" dirty="0"/>
          </a:p>
        </p:txBody>
      </p:sp>
      <p:sp>
        <p:nvSpPr>
          <p:cNvPr id="12" name="TextBox 11"/>
          <p:cNvSpPr txBox="1"/>
          <p:nvPr/>
        </p:nvSpPr>
        <p:spPr>
          <a:xfrm>
            <a:off x="6102170" y="4062262"/>
            <a:ext cx="612068" cy="461665"/>
          </a:xfrm>
          <a:prstGeom prst="rect">
            <a:avLst/>
          </a:prstGeom>
          <a:noFill/>
        </p:spPr>
        <p:txBody>
          <a:bodyPr wrap="square" rtlCol="0">
            <a:spAutoFit/>
          </a:bodyPr>
          <a:lstStyle/>
          <a:p>
            <a:pPr algn="ctr"/>
            <a:r>
              <a:rPr lang="en-US" sz="2400" b="1" dirty="0" smtClean="0"/>
              <a:t>NS</a:t>
            </a:r>
            <a:endParaRPr lang="en-GB" sz="2400" b="1" dirty="0"/>
          </a:p>
        </p:txBody>
      </p:sp>
      <p:sp>
        <p:nvSpPr>
          <p:cNvPr id="13" name="Rectangle 12"/>
          <p:cNvSpPr/>
          <p:nvPr/>
        </p:nvSpPr>
        <p:spPr>
          <a:xfrm>
            <a:off x="4355976" y="3501008"/>
            <a:ext cx="2808312" cy="2835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p:nvPr/>
        </p:nvCxnSpPr>
        <p:spPr>
          <a:xfrm>
            <a:off x="1403648" y="6343439"/>
            <a:ext cx="58326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172400" y="6525344"/>
            <a:ext cx="792088" cy="307777"/>
          </a:xfrm>
          <a:prstGeom prst="rect">
            <a:avLst/>
          </a:prstGeom>
          <a:noFill/>
        </p:spPr>
        <p:txBody>
          <a:bodyPr wrap="square" rtlCol="0">
            <a:spAutoFit/>
          </a:bodyPr>
          <a:lstStyle/>
          <a:p>
            <a:r>
              <a:rPr lang="en-US" sz="1400" dirty="0" smtClean="0"/>
              <a:t>N = 34</a:t>
            </a:r>
          </a:p>
        </p:txBody>
      </p:sp>
      <p:sp>
        <p:nvSpPr>
          <p:cNvPr id="16" name="TextBox 15"/>
          <p:cNvSpPr txBox="1"/>
          <p:nvPr/>
        </p:nvSpPr>
        <p:spPr>
          <a:xfrm rot="16200000">
            <a:off x="-205018" y="3137648"/>
            <a:ext cx="2029329" cy="307777"/>
          </a:xfrm>
          <a:prstGeom prst="rect">
            <a:avLst/>
          </a:prstGeom>
          <a:noFill/>
        </p:spPr>
        <p:txBody>
          <a:bodyPr wrap="square" rtlCol="0">
            <a:spAutoFit/>
          </a:bodyPr>
          <a:lstStyle/>
          <a:p>
            <a:pPr algn="ctr"/>
            <a:r>
              <a:rPr lang="en-US" sz="1400" dirty="0" smtClean="0"/>
              <a:t>Naming latency</a:t>
            </a:r>
            <a:endParaRPr lang="en-GB" sz="1400" dirty="0"/>
          </a:p>
        </p:txBody>
      </p:sp>
    </p:spTree>
    <p:extLst>
      <p:ext uri="{BB962C8B-B14F-4D97-AF65-F5344CB8AC3E}">
        <p14:creationId xmlns:p14="http://schemas.microsoft.com/office/powerpoint/2010/main" val="143875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2 interpretation</a:t>
            </a:r>
            <a:endParaRPr lang="en-GB" dirty="0"/>
          </a:p>
        </p:txBody>
      </p:sp>
      <p:sp>
        <p:nvSpPr>
          <p:cNvPr id="3" name="Content Placeholder 2"/>
          <p:cNvSpPr>
            <a:spLocks noGrp="1"/>
          </p:cNvSpPr>
          <p:nvPr>
            <p:ph idx="1"/>
          </p:nvPr>
        </p:nvSpPr>
        <p:spPr/>
        <p:txBody>
          <a:bodyPr>
            <a:normAutofit/>
          </a:bodyPr>
          <a:lstStyle/>
          <a:p>
            <a:r>
              <a:rPr lang="en-US" dirty="0" smtClean="0"/>
              <a:t>Fail to replicate Piai, Roelofs &amp; </a:t>
            </a:r>
            <a:r>
              <a:rPr lang="en-US" dirty="0" err="1" smtClean="0"/>
              <a:t>Schriefers</a:t>
            </a:r>
            <a:r>
              <a:rPr lang="en-US" dirty="0" smtClean="0"/>
              <a:t> (2015).</a:t>
            </a:r>
          </a:p>
          <a:p>
            <a:pPr marL="0" indent="0">
              <a:buNone/>
            </a:pPr>
            <a:endParaRPr lang="en-US" dirty="0">
              <a:solidFill>
                <a:srgbClr val="FF0000"/>
              </a:solidFill>
            </a:endParaRPr>
          </a:p>
          <a:p>
            <a:pPr marL="0" indent="0">
              <a:buNone/>
            </a:pPr>
            <a:r>
              <a:rPr lang="en-US" dirty="0" smtClean="0">
                <a:solidFill>
                  <a:srgbClr val="FF0000"/>
                </a:solidFill>
              </a:rPr>
              <a:t>Interference = serial processing ??</a:t>
            </a:r>
          </a:p>
          <a:p>
            <a:pPr marL="0" indent="0">
              <a:buNone/>
            </a:pPr>
            <a:r>
              <a:rPr lang="en-US" dirty="0" smtClean="0">
                <a:solidFill>
                  <a:srgbClr val="00B050"/>
                </a:solidFill>
              </a:rPr>
              <a:t>No interference = parallel processing ??</a:t>
            </a:r>
          </a:p>
          <a:p>
            <a:pPr marL="0" indent="0">
              <a:buNone/>
            </a:pPr>
            <a:endParaRPr lang="en-US" dirty="0" smtClean="0"/>
          </a:p>
          <a:p>
            <a:pPr marL="0" indent="0">
              <a:buNone/>
            </a:pPr>
            <a:r>
              <a:rPr lang="en-US" dirty="0" smtClean="0"/>
              <a:t>SOA by condition interaction.</a:t>
            </a:r>
          </a:p>
          <a:p>
            <a:pPr marL="0" indent="0">
              <a:buNone/>
            </a:pPr>
            <a:r>
              <a:rPr lang="en-US" dirty="0" smtClean="0"/>
              <a:t>Why? Variable vs blocked SOA?</a:t>
            </a:r>
          </a:p>
        </p:txBody>
      </p:sp>
    </p:spTree>
    <p:extLst>
      <p:ext uri="{BB962C8B-B14F-4D97-AF65-F5344CB8AC3E}">
        <p14:creationId xmlns:p14="http://schemas.microsoft.com/office/powerpoint/2010/main" val="28459477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3: Blocked replication</a:t>
            </a:r>
            <a:endParaRPr lang="en-GB" dirty="0"/>
          </a:p>
        </p:txBody>
      </p:sp>
      <p:sp>
        <p:nvSpPr>
          <p:cNvPr id="3" name="Content Placeholder 2"/>
          <p:cNvSpPr>
            <a:spLocks noGrp="1"/>
          </p:cNvSpPr>
          <p:nvPr>
            <p:ph idx="1"/>
          </p:nvPr>
        </p:nvSpPr>
        <p:spPr/>
        <p:txBody>
          <a:bodyPr>
            <a:normAutofit lnSpcReduction="10000"/>
          </a:bodyPr>
          <a:lstStyle/>
          <a:p>
            <a:pPr marL="0" indent="0">
              <a:buNone/>
            </a:pPr>
            <a:r>
              <a:rPr lang="en-US" dirty="0" smtClean="0"/>
              <a:t>Task 1: Tone or syllable choice (blocked)</a:t>
            </a:r>
          </a:p>
          <a:p>
            <a:pPr marL="0" indent="0">
              <a:buNone/>
            </a:pPr>
            <a:r>
              <a:rPr lang="en-US" dirty="0" smtClean="0"/>
              <a:t>	low (name) vs high (read) tones</a:t>
            </a:r>
          </a:p>
          <a:p>
            <a:pPr marL="0" indent="0">
              <a:buNone/>
            </a:pPr>
            <a:r>
              <a:rPr lang="en-US" dirty="0" smtClean="0"/>
              <a:t>	‘</a:t>
            </a:r>
            <a:r>
              <a:rPr lang="en-US" dirty="0" err="1" smtClean="0"/>
              <a:t>aak</a:t>
            </a:r>
            <a:r>
              <a:rPr lang="en-US" dirty="0" smtClean="0"/>
              <a:t>’ (name) vs ‘</a:t>
            </a:r>
            <a:r>
              <a:rPr lang="en-US" dirty="0" err="1" smtClean="0"/>
              <a:t>iek</a:t>
            </a:r>
            <a:r>
              <a:rPr lang="en-US" dirty="0" smtClean="0"/>
              <a:t>’ (read) syllables</a:t>
            </a:r>
          </a:p>
          <a:p>
            <a:pPr marL="0" indent="0">
              <a:buNone/>
            </a:pPr>
            <a:r>
              <a:rPr lang="en-US" dirty="0" smtClean="0"/>
              <a:t>Task 2: Picture naming or word reading (with distractors)</a:t>
            </a:r>
          </a:p>
          <a:p>
            <a:pPr marL="0" indent="0">
              <a:buNone/>
            </a:pPr>
            <a:r>
              <a:rPr lang="en-US" dirty="0" smtClean="0"/>
              <a:t>	Half distractors related, half unrelated</a:t>
            </a:r>
          </a:p>
          <a:p>
            <a:pPr marL="0" indent="0">
              <a:buNone/>
            </a:pPr>
            <a:r>
              <a:rPr lang="en-US" dirty="0" smtClean="0"/>
              <a:t>2 SOAs:</a:t>
            </a:r>
          </a:p>
          <a:p>
            <a:pPr marL="0" indent="0">
              <a:buNone/>
            </a:pPr>
            <a:r>
              <a:rPr lang="en-US" dirty="0" smtClean="0"/>
              <a:t>	0ms vs 1000ms (blocked)</a:t>
            </a:r>
          </a:p>
          <a:p>
            <a:pPr marL="0" indent="0">
              <a:buNone/>
            </a:pPr>
            <a:endParaRPr lang="en-US" dirty="0" smtClean="0"/>
          </a:p>
          <a:p>
            <a:pPr marL="0" indent="0">
              <a:buNone/>
            </a:pPr>
            <a:endParaRPr lang="en-GB" dirty="0" smtClean="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658715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7692"/>
          <a:stretch/>
        </p:blipFill>
        <p:spPr>
          <a:xfrm>
            <a:off x="1967844" y="-176043"/>
            <a:ext cx="5218706" cy="3669657"/>
          </a:xfrm>
          <a:prstGeom prst="rect">
            <a:avLst/>
          </a:prstGeom>
        </p:spPr>
      </p:pic>
      <p:grpSp>
        <p:nvGrpSpPr>
          <p:cNvPr id="4" name="Group 3"/>
          <p:cNvGrpSpPr/>
          <p:nvPr/>
        </p:nvGrpSpPr>
        <p:grpSpPr>
          <a:xfrm>
            <a:off x="2736299" y="904771"/>
            <a:ext cx="1379403" cy="1236094"/>
            <a:chOff x="2987824" y="690975"/>
            <a:chExt cx="1985128" cy="1740535"/>
          </a:xfrm>
        </p:grpSpPr>
        <p:grpSp>
          <p:nvGrpSpPr>
            <p:cNvPr id="5" name="Group 4"/>
            <p:cNvGrpSpPr/>
            <p:nvPr/>
          </p:nvGrpSpPr>
          <p:grpSpPr>
            <a:xfrm>
              <a:off x="3162935" y="690975"/>
              <a:ext cx="1810017" cy="505386"/>
              <a:chOff x="3156712" y="764704"/>
              <a:chExt cx="1810017" cy="505386"/>
            </a:xfrm>
          </p:grpSpPr>
          <p:sp>
            <p:nvSpPr>
              <p:cNvPr id="13" name="Rounded Rectangle 12"/>
              <p:cNvSpPr/>
              <p:nvPr/>
            </p:nvSpPr>
            <p:spPr>
              <a:xfrm>
                <a:off x="3156712" y="764704"/>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275855" y="836712"/>
                <a:ext cx="1584176" cy="433378"/>
              </a:xfrm>
              <a:prstGeom prst="rect">
                <a:avLst/>
              </a:prstGeom>
              <a:noFill/>
            </p:spPr>
            <p:txBody>
              <a:bodyPr wrap="square" rtlCol="0">
                <a:spAutoFit/>
              </a:bodyPr>
              <a:lstStyle/>
              <a:p>
                <a:pPr algn="ctr"/>
                <a:r>
                  <a:rPr lang="en-US" sz="1400" dirty="0" smtClean="0"/>
                  <a:t>Semantics </a:t>
                </a:r>
                <a:endParaRPr lang="en-GB" sz="1400" dirty="0"/>
              </a:p>
            </p:txBody>
          </p:sp>
        </p:grpSp>
        <p:grpSp>
          <p:nvGrpSpPr>
            <p:cNvPr id="6" name="Group 5"/>
            <p:cNvGrpSpPr/>
            <p:nvPr/>
          </p:nvGrpSpPr>
          <p:grpSpPr>
            <a:xfrm>
              <a:off x="3156712" y="1322815"/>
              <a:ext cx="1810017" cy="505386"/>
              <a:chOff x="3156712" y="1385531"/>
              <a:chExt cx="1810017" cy="505386"/>
            </a:xfrm>
          </p:grpSpPr>
          <p:sp>
            <p:nvSpPr>
              <p:cNvPr id="11" name="Rounded Rectangle 10"/>
              <p:cNvSpPr/>
              <p:nvPr/>
            </p:nvSpPr>
            <p:spPr>
              <a:xfrm>
                <a:off x="3156712" y="1385531"/>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275855" y="1457539"/>
                <a:ext cx="1584176" cy="433378"/>
              </a:xfrm>
              <a:prstGeom prst="rect">
                <a:avLst/>
              </a:prstGeom>
              <a:noFill/>
            </p:spPr>
            <p:txBody>
              <a:bodyPr wrap="square" rtlCol="0">
                <a:spAutoFit/>
              </a:bodyPr>
              <a:lstStyle/>
              <a:p>
                <a:pPr algn="ctr"/>
                <a:r>
                  <a:rPr lang="en-US" sz="1400" dirty="0" smtClean="0"/>
                  <a:t>Word form </a:t>
                </a:r>
                <a:endParaRPr lang="en-GB" sz="1400" dirty="0"/>
              </a:p>
            </p:txBody>
          </p:sp>
        </p:grpSp>
        <p:grpSp>
          <p:nvGrpSpPr>
            <p:cNvPr id="7" name="Group 6"/>
            <p:cNvGrpSpPr/>
            <p:nvPr/>
          </p:nvGrpSpPr>
          <p:grpSpPr>
            <a:xfrm>
              <a:off x="3153661" y="1926124"/>
              <a:ext cx="1810017" cy="505386"/>
              <a:chOff x="3090397" y="1988840"/>
              <a:chExt cx="1810017" cy="505386"/>
            </a:xfrm>
          </p:grpSpPr>
          <p:sp>
            <p:nvSpPr>
              <p:cNvPr id="9" name="Rounded Rectangle 8"/>
              <p:cNvSpPr/>
              <p:nvPr/>
            </p:nvSpPr>
            <p:spPr>
              <a:xfrm>
                <a:off x="3090397" y="1988840"/>
                <a:ext cx="1810017" cy="504056"/>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209540" y="2060848"/>
                <a:ext cx="1584176" cy="433378"/>
              </a:xfrm>
              <a:prstGeom prst="rect">
                <a:avLst/>
              </a:prstGeom>
              <a:noFill/>
            </p:spPr>
            <p:txBody>
              <a:bodyPr wrap="square" rtlCol="0">
                <a:spAutoFit/>
              </a:bodyPr>
              <a:lstStyle/>
              <a:p>
                <a:pPr algn="ctr"/>
                <a:r>
                  <a:rPr lang="en-US" sz="1400" dirty="0" smtClean="0"/>
                  <a:t>Features </a:t>
                </a:r>
                <a:endParaRPr lang="en-GB" sz="1400" dirty="0"/>
              </a:p>
            </p:txBody>
          </p:sp>
        </p:grpSp>
        <p:cxnSp>
          <p:nvCxnSpPr>
            <p:cNvPr id="8" name="Straight Arrow Connector 7"/>
            <p:cNvCxnSpPr/>
            <p:nvPr/>
          </p:nvCxnSpPr>
          <p:spPr>
            <a:xfrm flipV="1">
              <a:off x="2987824" y="762983"/>
              <a:ext cx="0" cy="160448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289505" y="910656"/>
            <a:ext cx="1572444" cy="1247627"/>
            <a:chOff x="3153661" y="690975"/>
            <a:chExt cx="2010356" cy="1743820"/>
          </a:xfrm>
        </p:grpSpPr>
        <p:grpSp>
          <p:nvGrpSpPr>
            <p:cNvPr id="16" name="Group 15"/>
            <p:cNvGrpSpPr/>
            <p:nvPr/>
          </p:nvGrpSpPr>
          <p:grpSpPr>
            <a:xfrm>
              <a:off x="3162935" y="690975"/>
              <a:ext cx="1810017" cy="508671"/>
              <a:chOff x="3156712" y="764704"/>
              <a:chExt cx="1810017" cy="508671"/>
            </a:xfrm>
          </p:grpSpPr>
          <p:sp>
            <p:nvSpPr>
              <p:cNvPr id="24" name="Rounded Rectangle 23"/>
              <p:cNvSpPr/>
              <p:nvPr/>
            </p:nvSpPr>
            <p:spPr>
              <a:xfrm>
                <a:off x="3156712" y="764704"/>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3275855" y="836712"/>
                <a:ext cx="1584176" cy="436663"/>
              </a:xfrm>
              <a:prstGeom prst="rect">
                <a:avLst/>
              </a:prstGeom>
              <a:noFill/>
            </p:spPr>
            <p:txBody>
              <a:bodyPr wrap="square" rtlCol="0">
                <a:spAutoFit/>
              </a:bodyPr>
              <a:lstStyle/>
              <a:p>
                <a:pPr algn="ctr"/>
                <a:r>
                  <a:rPr lang="en-US" sz="1400" dirty="0" smtClean="0"/>
                  <a:t>Concept prep. </a:t>
                </a:r>
                <a:endParaRPr lang="en-GB" sz="1400" dirty="0"/>
              </a:p>
            </p:txBody>
          </p:sp>
        </p:grpSp>
        <p:grpSp>
          <p:nvGrpSpPr>
            <p:cNvPr id="17" name="Group 16"/>
            <p:cNvGrpSpPr/>
            <p:nvPr/>
          </p:nvGrpSpPr>
          <p:grpSpPr>
            <a:xfrm>
              <a:off x="3156712" y="1322815"/>
              <a:ext cx="1810017" cy="508671"/>
              <a:chOff x="3156712" y="1385531"/>
              <a:chExt cx="1810017" cy="508671"/>
            </a:xfrm>
          </p:grpSpPr>
          <p:sp>
            <p:nvSpPr>
              <p:cNvPr id="22" name="Rounded Rectangle 21"/>
              <p:cNvSpPr/>
              <p:nvPr/>
            </p:nvSpPr>
            <p:spPr>
              <a:xfrm>
                <a:off x="3156712" y="1385531"/>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162935" y="1457539"/>
                <a:ext cx="1800743" cy="436663"/>
              </a:xfrm>
              <a:prstGeom prst="rect">
                <a:avLst/>
              </a:prstGeom>
              <a:noFill/>
            </p:spPr>
            <p:txBody>
              <a:bodyPr wrap="square" rtlCol="0">
                <a:spAutoFit/>
              </a:bodyPr>
              <a:lstStyle/>
              <a:p>
                <a:pPr algn="ctr"/>
                <a:r>
                  <a:rPr lang="en-US" sz="1400" dirty="0" smtClean="0"/>
                  <a:t>Lexical selection</a:t>
                </a:r>
                <a:endParaRPr lang="en-GB" sz="1400" dirty="0"/>
              </a:p>
            </p:txBody>
          </p:sp>
        </p:grpSp>
        <p:grpSp>
          <p:nvGrpSpPr>
            <p:cNvPr id="18" name="Group 17"/>
            <p:cNvGrpSpPr/>
            <p:nvPr/>
          </p:nvGrpSpPr>
          <p:grpSpPr>
            <a:xfrm>
              <a:off x="3153661" y="1926124"/>
              <a:ext cx="1810017" cy="508671"/>
              <a:chOff x="3090397" y="1988840"/>
              <a:chExt cx="1810017" cy="508671"/>
            </a:xfrm>
          </p:grpSpPr>
          <p:sp>
            <p:nvSpPr>
              <p:cNvPr id="20" name="Rounded Rectangle 19"/>
              <p:cNvSpPr/>
              <p:nvPr/>
            </p:nvSpPr>
            <p:spPr>
              <a:xfrm>
                <a:off x="3090397" y="1988840"/>
                <a:ext cx="1810017" cy="504056"/>
              </a:xfrm>
              <a:prstGeom prst="round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209540" y="2060848"/>
                <a:ext cx="1584176" cy="436663"/>
              </a:xfrm>
              <a:prstGeom prst="rect">
                <a:avLst/>
              </a:prstGeom>
              <a:noFill/>
            </p:spPr>
            <p:txBody>
              <a:bodyPr wrap="square" rtlCol="0">
                <a:spAutoFit/>
              </a:bodyPr>
              <a:lstStyle/>
              <a:p>
                <a:pPr algn="ctr"/>
                <a:r>
                  <a:rPr lang="en-US" sz="1400" dirty="0" smtClean="0"/>
                  <a:t>Word form</a:t>
                </a:r>
                <a:endParaRPr lang="en-GB" sz="1400" dirty="0"/>
              </a:p>
            </p:txBody>
          </p:sp>
        </p:grpSp>
        <p:cxnSp>
          <p:nvCxnSpPr>
            <p:cNvPr id="19" name="Straight Arrow Connector 18"/>
            <p:cNvCxnSpPr/>
            <p:nvPr/>
          </p:nvCxnSpPr>
          <p:spPr>
            <a:xfrm>
              <a:off x="5164017" y="762983"/>
              <a:ext cx="0" cy="1485199"/>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p:cNvCxnSpPr/>
          <p:nvPr/>
        </p:nvCxnSpPr>
        <p:spPr>
          <a:xfrm flipH="1">
            <a:off x="1763688" y="3645024"/>
            <a:ext cx="432048" cy="648072"/>
          </a:xfrm>
          <a:prstGeom prst="straightConnector1">
            <a:avLst/>
          </a:prstGeom>
          <a:ln w="762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660232" y="3645024"/>
            <a:ext cx="432048" cy="648072"/>
          </a:xfrm>
          <a:prstGeom prst="straightConnector1">
            <a:avLst/>
          </a:prstGeom>
          <a:ln w="762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7544" y="4437112"/>
            <a:ext cx="2808312" cy="1477328"/>
          </a:xfrm>
          <a:prstGeom prst="rect">
            <a:avLst/>
          </a:prstGeom>
          <a:noFill/>
          <a:ln w="12700">
            <a:solidFill>
              <a:srgbClr val="00B0F0"/>
            </a:solidFill>
          </a:ln>
        </p:spPr>
        <p:txBody>
          <a:bodyPr wrap="square" rtlCol="0">
            <a:spAutoFit/>
          </a:bodyPr>
          <a:lstStyle/>
          <a:p>
            <a:pPr algn="ctr"/>
            <a:r>
              <a:rPr lang="en-US" dirty="0" smtClean="0"/>
              <a:t>Production and comprehension linked.</a:t>
            </a:r>
          </a:p>
          <a:p>
            <a:pPr algn="ctr"/>
            <a:endParaRPr lang="en-US" dirty="0"/>
          </a:p>
          <a:p>
            <a:pPr algn="ctr"/>
            <a:r>
              <a:rPr lang="en-US" dirty="0" smtClean="0"/>
              <a:t>MAKES DUAL-TASKING HARDER.</a:t>
            </a:r>
          </a:p>
        </p:txBody>
      </p:sp>
      <p:sp>
        <p:nvSpPr>
          <p:cNvPr id="32" name="TextBox 31"/>
          <p:cNvSpPr txBox="1"/>
          <p:nvPr/>
        </p:nvSpPr>
        <p:spPr>
          <a:xfrm>
            <a:off x="5846427" y="4411492"/>
            <a:ext cx="2664296" cy="1477328"/>
          </a:xfrm>
          <a:prstGeom prst="rect">
            <a:avLst/>
          </a:prstGeom>
          <a:noFill/>
          <a:ln w="12700">
            <a:solidFill>
              <a:srgbClr val="00B0F0"/>
            </a:solidFill>
          </a:ln>
        </p:spPr>
        <p:txBody>
          <a:bodyPr wrap="square" rtlCol="0">
            <a:spAutoFit/>
          </a:bodyPr>
          <a:lstStyle/>
          <a:p>
            <a:pPr algn="ctr"/>
            <a:r>
              <a:rPr lang="en-US" dirty="0" smtClean="0"/>
              <a:t>Practice language dual-tasking on a daily basis.</a:t>
            </a:r>
          </a:p>
          <a:p>
            <a:pPr algn="ctr"/>
            <a:endParaRPr lang="en-US" dirty="0"/>
          </a:p>
          <a:p>
            <a:pPr algn="ctr"/>
            <a:r>
              <a:rPr lang="en-US" dirty="0" smtClean="0"/>
              <a:t>MAKES DUAL-TASKING EASIER.</a:t>
            </a:r>
          </a:p>
        </p:txBody>
      </p:sp>
      <p:sp>
        <p:nvSpPr>
          <p:cNvPr id="34" name="TextBox 33"/>
          <p:cNvSpPr txBox="1"/>
          <p:nvPr/>
        </p:nvSpPr>
        <p:spPr>
          <a:xfrm>
            <a:off x="467544" y="6381328"/>
            <a:ext cx="2466779" cy="400110"/>
          </a:xfrm>
          <a:prstGeom prst="rect">
            <a:avLst/>
          </a:prstGeom>
          <a:noFill/>
        </p:spPr>
        <p:txBody>
          <a:bodyPr wrap="square" rtlCol="0">
            <a:spAutoFit/>
          </a:bodyPr>
          <a:lstStyle/>
          <a:p>
            <a:r>
              <a:rPr lang="en-US" sz="1000" dirty="0" smtClean="0"/>
              <a:t>e.g. Hickok &amp; </a:t>
            </a:r>
            <a:r>
              <a:rPr lang="en-US" sz="1000" dirty="0" err="1" smtClean="0"/>
              <a:t>Poeppel</a:t>
            </a:r>
            <a:r>
              <a:rPr lang="en-US" sz="1000" dirty="0" smtClean="0"/>
              <a:t> (2004, 2007); Pickering &amp; </a:t>
            </a:r>
            <a:r>
              <a:rPr lang="en-US" sz="1000" dirty="0" err="1" smtClean="0"/>
              <a:t>Garrod</a:t>
            </a:r>
            <a:r>
              <a:rPr lang="en-US" sz="1000" dirty="0"/>
              <a:t> </a:t>
            </a:r>
            <a:r>
              <a:rPr lang="en-US" sz="1000" dirty="0" smtClean="0"/>
              <a:t>(2004, 2013)</a:t>
            </a:r>
            <a:endParaRPr lang="en-GB" sz="1000" dirty="0"/>
          </a:p>
        </p:txBody>
      </p:sp>
      <p:sp>
        <p:nvSpPr>
          <p:cNvPr id="35" name="TextBox 34"/>
          <p:cNvSpPr txBox="1"/>
          <p:nvPr/>
        </p:nvSpPr>
        <p:spPr>
          <a:xfrm>
            <a:off x="5945185" y="6333673"/>
            <a:ext cx="2466779" cy="553998"/>
          </a:xfrm>
          <a:prstGeom prst="rect">
            <a:avLst/>
          </a:prstGeom>
          <a:noFill/>
        </p:spPr>
        <p:txBody>
          <a:bodyPr wrap="square" rtlCol="0">
            <a:spAutoFit/>
          </a:bodyPr>
          <a:lstStyle/>
          <a:p>
            <a:r>
              <a:rPr lang="en-US" sz="1000" dirty="0" smtClean="0"/>
              <a:t>e.g. </a:t>
            </a:r>
            <a:r>
              <a:rPr lang="en-GB" sz="1000" dirty="0" err="1"/>
              <a:t>Hirst</a:t>
            </a:r>
            <a:r>
              <a:rPr lang="en-GB" sz="1000" dirty="0"/>
              <a:t>, </a:t>
            </a:r>
            <a:r>
              <a:rPr lang="en-GB" sz="1000" dirty="0" smtClean="0"/>
              <a:t> </a:t>
            </a:r>
            <a:r>
              <a:rPr lang="en-GB" sz="1000" dirty="0" err="1"/>
              <a:t>Spelke</a:t>
            </a:r>
            <a:r>
              <a:rPr lang="en-GB" sz="1000" dirty="0"/>
              <a:t>, </a:t>
            </a:r>
            <a:r>
              <a:rPr lang="en-GB" sz="1000" dirty="0" smtClean="0"/>
              <a:t>Reaves</a:t>
            </a:r>
            <a:r>
              <a:rPr lang="en-GB" sz="1000" dirty="0"/>
              <a:t>, </a:t>
            </a:r>
            <a:r>
              <a:rPr lang="en-GB" sz="1000" dirty="0" err="1" smtClean="0"/>
              <a:t>Caharack</a:t>
            </a:r>
            <a:r>
              <a:rPr lang="en-GB" sz="1000" dirty="0" smtClean="0"/>
              <a:t> &amp; </a:t>
            </a:r>
            <a:r>
              <a:rPr lang="en-GB" sz="1000" dirty="0" err="1" smtClean="0"/>
              <a:t>Neisser</a:t>
            </a:r>
            <a:r>
              <a:rPr lang="en-GB" sz="1000" dirty="0" smtClean="0"/>
              <a:t> (1980); </a:t>
            </a:r>
            <a:r>
              <a:rPr lang="en-US" sz="1000" dirty="0" err="1" smtClean="0"/>
              <a:t>Liepelt</a:t>
            </a:r>
            <a:r>
              <a:rPr lang="en-US" sz="1000" dirty="0" smtClean="0"/>
              <a:t>, </a:t>
            </a:r>
            <a:r>
              <a:rPr lang="en-US" sz="1000" dirty="0" err="1" smtClean="0"/>
              <a:t>Strobach</a:t>
            </a:r>
            <a:r>
              <a:rPr lang="en-US" sz="1000" dirty="0" smtClean="0"/>
              <a:t>, </a:t>
            </a:r>
            <a:r>
              <a:rPr lang="en-US" sz="1000" dirty="0" err="1" smtClean="0"/>
              <a:t>Frensch</a:t>
            </a:r>
            <a:r>
              <a:rPr lang="en-US" sz="1000" dirty="0" smtClean="0"/>
              <a:t> &amp; Schubert (2011)</a:t>
            </a:r>
          </a:p>
        </p:txBody>
      </p:sp>
    </p:spTree>
    <p:extLst>
      <p:ext uri="{BB962C8B-B14F-4D97-AF65-F5344CB8AC3E}">
        <p14:creationId xmlns:p14="http://schemas.microsoft.com/office/powerpoint/2010/main" val="246914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592" b="5691"/>
          <a:stretch/>
        </p:blipFill>
        <p:spPr>
          <a:xfrm>
            <a:off x="1035170" y="94785"/>
            <a:ext cx="7347362" cy="6288942"/>
          </a:xfrm>
          <a:prstGeom prst="rect">
            <a:avLst/>
          </a:prstGeom>
        </p:spPr>
      </p:pic>
      <p:sp>
        <p:nvSpPr>
          <p:cNvPr id="3" name="TextBox 2"/>
          <p:cNvSpPr txBox="1"/>
          <p:nvPr/>
        </p:nvSpPr>
        <p:spPr>
          <a:xfrm>
            <a:off x="1813999" y="6381328"/>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4" name="TextBox 3"/>
          <p:cNvSpPr txBox="1"/>
          <p:nvPr/>
        </p:nvSpPr>
        <p:spPr>
          <a:xfrm>
            <a:off x="3203848" y="6383726"/>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5" name="TextBox 4"/>
          <p:cNvSpPr txBox="1"/>
          <p:nvPr/>
        </p:nvSpPr>
        <p:spPr>
          <a:xfrm>
            <a:off x="6012160" y="6379153"/>
            <a:ext cx="792088" cy="307777"/>
          </a:xfrm>
          <a:prstGeom prst="rect">
            <a:avLst/>
          </a:prstGeom>
          <a:noFill/>
        </p:spPr>
        <p:txBody>
          <a:bodyPr wrap="square" rtlCol="0">
            <a:spAutoFit/>
          </a:bodyPr>
          <a:lstStyle/>
          <a:p>
            <a:pPr algn="ctr"/>
            <a:r>
              <a:rPr lang="en-US" sz="1400" dirty="0" smtClean="0"/>
              <a:t>Tone</a:t>
            </a:r>
            <a:endParaRPr lang="en-GB" sz="1400" dirty="0"/>
          </a:p>
        </p:txBody>
      </p:sp>
      <p:sp>
        <p:nvSpPr>
          <p:cNvPr id="6" name="TextBox 5"/>
          <p:cNvSpPr txBox="1"/>
          <p:nvPr/>
        </p:nvSpPr>
        <p:spPr>
          <a:xfrm>
            <a:off x="4617767" y="6379152"/>
            <a:ext cx="792088" cy="307777"/>
          </a:xfrm>
          <a:prstGeom prst="rect">
            <a:avLst/>
          </a:prstGeom>
          <a:noFill/>
        </p:spPr>
        <p:txBody>
          <a:bodyPr wrap="square" rtlCol="0">
            <a:spAutoFit/>
          </a:bodyPr>
          <a:lstStyle/>
          <a:p>
            <a:pPr algn="ctr"/>
            <a:r>
              <a:rPr lang="en-US" sz="1400" dirty="0" smtClean="0"/>
              <a:t>Syllable</a:t>
            </a:r>
            <a:endParaRPr lang="en-GB" sz="1400" dirty="0"/>
          </a:p>
        </p:txBody>
      </p:sp>
      <p:sp>
        <p:nvSpPr>
          <p:cNvPr id="7" name="TextBox 6"/>
          <p:cNvSpPr txBox="1"/>
          <p:nvPr/>
        </p:nvSpPr>
        <p:spPr>
          <a:xfrm>
            <a:off x="2252332" y="6553408"/>
            <a:ext cx="1368152" cy="307777"/>
          </a:xfrm>
          <a:prstGeom prst="rect">
            <a:avLst/>
          </a:prstGeom>
          <a:noFill/>
        </p:spPr>
        <p:txBody>
          <a:bodyPr wrap="square" rtlCol="0">
            <a:spAutoFit/>
          </a:bodyPr>
          <a:lstStyle/>
          <a:p>
            <a:pPr algn="ctr"/>
            <a:r>
              <a:rPr lang="en-US" sz="1400" i="1" dirty="0" smtClean="0"/>
              <a:t>0ms SOA</a:t>
            </a:r>
            <a:endParaRPr lang="en-GB" sz="1400" i="1" dirty="0"/>
          </a:p>
        </p:txBody>
      </p:sp>
      <p:sp>
        <p:nvSpPr>
          <p:cNvPr id="8" name="TextBox 7"/>
          <p:cNvSpPr txBox="1"/>
          <p:nvPr/>
        </p:nvSpPr>
        <p:spPr>
          <a:xfrm>
            <a:off x="5040262" y="6553408"/>
            <a:ext cx="1368152" cy="307777"/>
          </a:xfrm>
          <a:prstGeom prst="rect">
            <a:avLst/>
          </a:prstGeom>
          <a:noFill/>
        </p:spPr>
        <p:txBody>
          <a:bodyPr wrap="square" rtlCol="0">
            <a:spAutoFit/>
          </a:bodyPr>
          <a:lstStyle/>
          <a:p>
            <a:pPr algn="ctr"/>
            <a:r>
              <a:rPr lang="en-US" sz="1400" i="1" dirty="0" smtClean="0"/>
              <a:t>1000ms SOA</a:t>
            </a:r>
            <a:endParaRPr lang="en-GB" sz="1400" i="1" dirty="0"/>
          </a:p>
        </p:txBody>
      </p:sp>
      <p:sp>
        <p:nvSpPr>
          <p:cNvPr id="13" name="TextBox 12"/>
          <p:cNvSpPr txBox="1"/>
          <p:nvPr/>
        </p:nvSpPr>
        <p:spPr>
          <a:xfrm>
            <a:off x="1979712" y="-4737"/>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4" name="TextBox 13"/>
          <p:cNvSpPr txBox="1"/>
          <p:nvPr/>
        </p:nvSpPr>
        <p:spPr>
          <a:xfrm>
            <a:off x="3362171" y="499319"/>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5" name="TextBox 14"/>
          <p:cNvSpPr txBox="1"/>
          <p:nvPr/>
        </p:nvSpPr>
        <p:spPr>
          <a:xfrm>
            <a:off x="4802331" y="3811687"/>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16" name="TextBox 15"/>
          <p:cNvSpPr txBox="1"/>
          <p:nvPr/>
        </p:nvSpPr>
        <p:spPr>
          <a:xfrm>
            <a:off x="6170483" y="3811687"/>
            <a:ext cx="489749" cy="769441"/>
          </a:xfrm>
          <a:prstGeom prst="rect">
            <a:avLst/>
          </a:prstGeom>
          <a:noFill/>
        </p:spPr>
        <p:txBody>
          <a:bodyPr wrap="square" rtlCol="0">
            <a:spAutoFit/>
          </a:bodyPr>
          <a:lstStyle/>
          <a:p>
            <a:pPr algn="ctr"/>
            <a:r>
              <a:rPr lang="en-US" sz="4400" b="1" dirty="0" smtClean="0"/>
              <a:t>*</a:t>
            </a:r>
            <a:endParaRPr lang="en-GB" sz="4400" b="1" dirty="0"/>
          </a:p>
        </p:txBody>
      </p:sp>
      <p:sp>
        <p:nvSpPr>
          <p:cNvPr id="9" name="Rectangle 8"/>
          <p:cNvSpPr/>
          <p:nvPr/>
        </p:nvSpPr>
        <p:spPr>
          <a:xfrm>
            <a:off x="1475656" y="94785"/>
            <a:ext cx="2808312" cy="6241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1403648" y="6343439"/>
            <a:ext cx="58326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172400" y="6453336"/>
            <a:ext cx="652743" cy="307777"/>
          </a:xfrm>
          <a:prstGeom prst="rect">
            <a:avLst/>
          </a:prstGeom>
          <a:noFill/>
        </p:spPr>
        <p:txBody>
          <a:bodyPr wrap="none" rtlCol="0">
            <a:spAutoFit/>
          </a:bodyPr>
          <a:lstStyle/>
          <a:p>
            <a:r>
              <a:rPr lang="en-US" sz="1400" dirty="0" smtClean="0"/>
              <a:t>N = 37</a:t>
            </a:r>
            <a:endParaRPr lang="en-GB" sz="1400" dirty="0"/>
          </a:p>
        </p:txBody>
      </p:sp>
      <p:sp>
        <p:nvSpPr>
          <p:cNvPr id="18" name="TextBox 17"/>
          <p:cNvSpPr txBox="1"/>
          <p:nvPr/>
        </p:nvSpPr>
        <p:spPr>
          <a:xfrm rot="16200000">
            <a:off x="-205018" y="3137648"/>
            <a:ext cx="2029329" cy="307777"/>
          </a:xfrm>
          <a:prstGeom prst="rect">
            <a:avLst/>
          </a:prstGeom>
          <a:noFill/>
        </p:spPr>
        <p:txBody>
          <a:bodyPr wrap="square" rtlCol="0">
            <a:spAutoFit/>
          </a:bodyPr>
          <a:lstStyle/>
          <a:p>
            <a:pPr algn="ctr"/>
            <a:r>
              <a:rPr lang="en-US" sz="1400" dirty="0" smtClean="0"/>
              <a:t>Naming latency</a:t>
            </a:r>
            <a:endParaRPr lang="en-GB" sz="1400" dirty="0"/>
          </a:p>
        </p:txBody>
      </p:sp>
    </p:spTree>
    <p:extLst>
      <p:ext uri="{BB962C8B-B14F-4D97-AF65-F5344CB8AC3E}">
        <p14:creationId xmlns:p14="http://schemas.microsoft.com/office/powerpoint/2010/main" val="332813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3 interpretation</a:t>
            </a:r>
            <a:endParaRPr lang="en-GB"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0000"/>
                </a:solidFill>
              </a:rPr>
              <a:t>Interference = serial processing </a:t>
            </a:r>
          </a:p>
          <a:p>
            <a:pPr marL="0" indent="0">
              <a:buNone/>
            </a:pPr>
            <a:r>
              <a:rPr lang="en-US" strike="dblStrike" dirty="0" smtClean="0">
                <a:solidFill>
                  <a:srgbClr val="00B050"/>
                </a:solidFill>
              </a:rPr>
              <a:t>No interference = parallel processing</a:t>
            </a:r>
          </a:p>
          <a:p>
            <a:pPr marL="0" indent="0">
              <a:buNone/>
            </a:pPr>
            <a:endParaRPr lang="en-US" dirty="0" smtClean="0"/>
          </a:p>
          <a:p>
            <a:r>
              <a:rPr lang="en-US" dirty="0" smtClean="0"/>
              <a:t>When making a choice based on a tone or syllable about the following task (with predictable timing), participants </a:t>
            </a:r>
            <a:r>
              <a:rPr lang="en-US" b="1" dirty="0" smtClean="0"/>
              <a:t>do not </a:t>
            </a:r>
            <a:r>
              <a:rPr lang="en-US" dirty="0" smtClean="0"/>
              <a:t>also engage in lexical selection.</a:t>
            </a:r>
            <a:endParaRPr lang="en-GB" dirty="0"/>
          </a:p>
        </p:txBody>
      </p:sp>
    </p:spTree>
    <p:extLst>
      <p:ext uri="{BB962C8B-B14F-4D97-AF65-F5344CB8AC3E}">
        <p14:creationId xmlns:p14="http://schemas.microsoft.com/office/powerpoint/2010/main" val="28444508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interference</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931237112"/>
              </p:ext>
            </p:extLst>
          </p:nvPr>
        </p:nvGraphicFramePr>
        <p:xfrm>
          <a:off x="539552" y="1556792"/>
          <a:ext cx="6096000" cy="1112520"/>
        </p:xfrm>
        <a:graphic>
          <a:graphicData uri="http://schemas.openxmlformats.org/drawingml/2006/table">
            <a:tbl>
              <a:tblPr firstRow="1" bandRow="1">
                <a:tableStyleId>{7DF18680-E054-41AD-8BC1-D1AEF772440D}</a:tableStyleId>
              </a:tblPr>
              <a:tblGrid>
                <a:gridCol w="2032000"/>
                <a:gridCol w="2032000"/>
                <a:gridCol w="2032000"/>
              </a:tblGrid>
              <a:tr h="370840">
                <a:tc>
                  <a:txBody>
                    <a:bodyPr/>
                    <a:lstStyle/>
                    <a:p>
                      <a:r>
                        <a:rPr lang="en-US" b="1" i="0" u="sng" dirty="0" smtClean="0"/>
                        <a:t>Experiment</a:t>
                      </a:r>
                      <a:r>
                        <a:rPr lang="en-US" b="1" i="0" u="sng" baseline="0" dirty="0" smtClean="0"/>
                        <a:t> 1</a:t>
                      </a:r>
                      <a:endParaRPr lang="en-GB" b="1" i="0" u="sng" dirty="0"/>
                    </a:p>
                  </a:txBody>
                  <a:tcPr/>
                </a:tc>
                <a:tc>
                  <a:txBody>
                    <a:bodyPr/>
                    <a:lstStyle/>
                    <a:p>
                      <a:r>
                        <a:rPr lang="en-US" dirty="0" smtClean="0"/>
                        <a:t>Syllable condition</a:t>
                      </a:r>
                      <a:endParaRPr lang="en-GB" dirty="0"/>
                    </a:p>
                  </a:txBody>
                  <a:tcPr/>
                </a:tc>
                <a:tc>
                  <a:txBody>
                    <a:bodyPr/>
                    <a:lstStyle/>
                    <a:p>
                      <a:r>
                        <a:rPr lang="en-US" dirty="0" smtClean="0"/>
                        <a:t>Tone condition</a:t>
                      </a:r>
                      <a:endParaRPr lang="en-GB" dirty="0"/>
                    </a:p>
                  </a:txBody>
                  <a:tcPr/>
                </a:tc>
              </a:tr>
              <a:tr h="370840">
                <a:tc>
                  <a:txBody>
                    <a:bodyPr/>
                    <a:lstStyle/>
                    <a:p>
                      <a:r>
                        <a:rPr lang="en-US" dirty="0" smtClean="0"/>
                        <a:t>0ms</a:t>
                      </a:r>
                      <a:endParaRPr lang="en-GB" dirty="0"/>
                    </a:p>
                  </a:txBody>
                  <a:tcPr/>
                </a:tc>
                <a:tc>
                  <a:txBody>
                    <a:bodyPr/>
                    <a:lstStyle/>
                    <a:p>
                      <a:endParaRPr lang="en-GB" dirty="0"/>
                    </a:p>
                  </a:txBody>
                  <a:tcPr/>
                </a:tc>
                <a:tc>
                  <a:txBody>
                    <a:bodyPr/>
                    <a:lstStyle/>
                    <a:p>
                      <a:endParaRPr lang="en-GB"/>
                    </a:p>
                  </a:txBody>
                  <a:tcPr/>
                </a:tc>
              </a:tr>
              <a:tr h="370840">
                <a:tc>
                  <a:txBody>
                    <a:bodyPr/>
                    <a:lstStyle/>
                    <a:p>
                      <a:r>
                        <a:rPr lang="en-US" dirty="0" smtClean="0"/>
                        <a:t>1000ms</a:t>
                      </a:r>
                      <a:endParaRPr lang="en-GB" dirty="0"/>
                    </a:p>
                  </a:txBody>
                  <a:tcPr/>
                </a:tc>
                <a:tc>
                  <a:txBody>
                    <a:bodyPr/>
                    <a:lstStyle/>
                    <a:p>
                      <a:endParaRPr lang="en-GB"/>
                    </a:p>
                  </a:txBody>
                  <a:tcPr/>
                </a:tc>
                <a:tc>
                  <a:txBody>
                    <a:bodyPr/>
                    <a:lstStyle/>
                    <a:p>
                      <a:endParaRPr lang="en-GB"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928965647"/>
              </p:ext>
            </p:extLst>
          </p:nvPr>
        </p:nvGraphicFramePr>
        <p:xfrm>
          <a:off x="2915816" y="3140968"/>
          <a:ext cx="6096000" cy="1112520"/>
        </p:xfrm>
        <a:graphic>
          <a:graphicData uri="http://schemas.openxmlformats.org/drawingml/2006/table">
            <a:tbl>
              <a:tblPr firstRow="1" bandRow="1">
                <a:tableStyleId>{00A15C55-8517-42AA-B614-E9B94910E393}</a:tableStyleId>
              </a:tblPr>
              <a:tblGrid>
                <a:gridCol w="2032000"/>
                <a:gridCol w="2032000"/>
                <a:gridCol w="2032000"/>
              </a:tblGrid>
              <a:tr h="370840">
                <a:tc>
                  <a:txBody>
                    <a:bodyPr/>
                    <a:lstStyle/>
                    <a:p>
                      <a:r>
                        <a:rPr lang="en-US" u="sng" dirty="0" smtClean="0"/>
                        <a:t>Experiment 2</a:t>
                      </a:r>
                      <a:endParaRPr lang="en-GB" u="sng" dirty="0"/>
                    </a:p>
                  </a:txBody>
                  <a:tcPr/>
                </a:tc>
                <a:tc>
                  <a:txBody>
                    <a:bodyPr/>
                    <a:lstStyle/>
                    <a:p>
                      <a:r>
                        <a:rPr lang="en-US" dirty="0" smtClean="0"/>
                        <a:t>Syllable condition</a:t>
                      </a:r>
                      <a:endParaRPr lang="en-GB" dirty="0"/>
                    </a:p>
                  </a:txBody>
                  <a:tcPr/>
                </a:tc>
                <a:tc>
                  <a:txBody>
                    <a:bodyPr/>
                    <a:lstStyle/>
                    <a:p>
                      <a:r>
                        <a:rPr lang="en-US" dirty="0" smtClean="0"/>
                        <a:t>Tone condition</a:t>
                      </a:r>
                      <a:endParaRPr lang="en-GB" dirty="0"/>
                    </a:p>
                  </a:txBody>
                  <a:tcPr/>
                </a:tc>
              </a:tr>
              <a:tr h="370840">
                <a:tc>
                  <a:txBody>
                    <a:bodyPr/>
                    <a:lstStyle/>
                    <a:p>
                      <a:r>
                        <a:rPr lang="en-US" dirty="0" smtClean="0"/>
                        <a:t>0ms</a:t>
                      </a:r>
                      <a:endParaRPr lang="en-GB" dirty="0"/>
                    </a:p>
                  </a:txBody>
                  <a:tcPr/>
                </a:tc>
                <a:tc>
                  <a:txBody>
                    <a:bodyPr/>
                    <a:lstStyle/>
                    <a:p>
                      <a:endParaRPr lang="en-GB"/>
                    </a:p>
                  </a:txBody>
                  <a:tcPr/>
                </a:tc>
                <a:tc>
                  <a:txBody>
                    <a:bodyPr/>
                    <a:lstStyle/>
                    <a:p>
                      <a:endParaRPr lang="en-GB"/>
                    </a:p>
                  </a:txBody>
                  <a:tcPr/>
                </a:tc>
              </a:tr>
              <a:tr h="370840">
                <a:tc>
                  <a:txBody>
                    <a:bodyPr/>
                    <a:lstStyle/>
                    <a:p>
                      <a:r>
                        <a:rPr lang="en-US" dirty="0" smtClean="0"/>
                        <a:t>1000ms</a:t>
                      </a:r>
                      <a:endParaRPr lang="en-GB" dirty="0"/>
                    </a:p>
                  </a:txBody>
                  <a:tcPr/>
                </a:tc>
                <a:tc>
                  <a:txBody>
                    <a:bodyPr/>
                    <a:lstStyle/>
                    <a:p>
                      <a:endParaRPr lang="en-GB"/>
                    </a:p>
                  </a:txBody>
                  <a:tcPr/>
                </a:tc>
                <a:tc>
                  <a:txBody>
                    <a:bodyPr/>
                    <a:lstStyle/>
                    <a:p>
                      <a:endParaRPr lang="en-GB"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223806753"/>
              </p:ext>
            </p:extLst>
          </p:nvPr>
        </p:nvGraphicFramePr>
        <p:xfrm>
          <a:off x="611560" y="4869160"/>
          <a:ext cx="6096000" cy="111252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n-US" u="sng" dirty="0" smtClean="0"/>
                        <a:t>Experiment 3</a:t>
                      </a:r>
                      <a:endParaRPr lang="en-GB" u="sng" dirty="0"/>
                    </a:p>
                  </a:txBody>
                  <a:tcPr/>
                </a:tc>
                <a:tc>
                  <a:txBody>
                    <a:bodyPr/>
                    <a:lstStyle/>
                    <a:p>
                      <a:r>
                        <a:rPr lang="en-US" dirty="0" smtClean="0"/>
                        <a:t>Syllable condition</a:t>
                      </a:r>
                      <a:endParaRPr lang="en-GB" dirty="0"/>
                    </a:p>
                  </a:txBody>
                  <a:tcPr/>
                </a:tc>
                <a:tc>
                  <a:txBody>
                    <a:bodyPr/>
                    <a:lstStyle/>
                    <a:p>
                      <a:r>
                        <a:rPr lang="en-US" dirty="0" smtClean="0"/>
                        <a:t>Tone condition</a:t>
                      </a:r>
                      <a:endParaRPr lang="en-GB" dirty="0"/>
                    </a:p>
                  </a:txBody>
                  <a:tcPr/>
                </a:tc>
              </a:tr>
              <a:tr h="370840">
                <a:tc>
                  <a:txBody>
                    <a:bodyPr/>
                    <a:lstStyle/>
                    <a:p>
                      <a:r>
                        <a:rPr lang="en-US" dirty="0" smtClean="0"/>
                        <a:t>0ms</a:t>
                      </a:r>
                      <a:endParaRPr lang="en-GB" dirty="0"/>
                    </a:p>
                  </a:txBody>
                  <a:tcPr/>
                </a:tc>
                <a:tc>
                  <a:txBody>
                    <a:bodyPr/>
                    <a:lstStyle/>
                    <a:p>
                      <a:endParaRPr lang="en-GB" dirty="0"/>
                    </a:p>
                  </a:txBody>
                  <a:tcPr/>
                </a:tc>
                <a:tc>
                  <a:txBody>
                    <a:bodyPr/>
                    <a:lstStyle/>
                    <a:p>
                      <a:endParaRPr lang="en-GB" dirty="0"/>
                    </a:p>
                  </a:txBody>
                  <a:tcPr/>
                </a:tc>
              </a:tr>
              <a:tr h="370840">
                <a:tc>
                  <a:txBody>
                    <a:bodyPr/>
                    <a:lstStyle/>
                    <a:p>
                      <a:r>
                        <a:rPr lang="en-US" dirty="0" smtClean="0"/>
                        <a:t>1000ms</a:t>
                      </a:r>
                      <a:endParaRPr lang="en-GB" dirty="0"/>
                    </a:p>
                  </a:txBody>
                  <a:tcPr/>
                </a:tc>
                <a:tc>
                  <a:txBody>
                    <a:bodyPr/>
                    <a:lstStyle/>
                    <a:p>
                      <a:endParaRPr lang="en-GB" dirty="0"/>
                    </a:p>
                  </a:txBody>
                  <a:tcPr/>
                </a:tc>
                <a:tc>
                  <a:txBody>
                    <a:bodyPr/>
                    <a:lstStyle/>
                    <a:p>
                      <a:endParaRPr lang="en-GB" dirty="0"/>
                    </a:p>
                  </a:txBody>
                  <a:tcPr/>
                </a:tc>
              </a:tr>
            </a:tbl>
          </a:graphicData>
        </a:graphic>
      </p:graphicFrame>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7864" y="1982003"/>
            <a:ext cx="340573" cy="340573"/>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7864" y="2326234"/>
            <a:ext cx="340573" cy="34057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1964116"/>
            <a:ext cx="340573" cy="340573"/>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0357" y="2304689"/>
            <a:ext cx="340573" cy="340573"/>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304" y="3501008"/>
            <a:ext cx="340573" cy="340573"/>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0930" y="3933056"/>
            <a:ext cx="340573" cy="340573"/>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0263" y="5229200"/>
            <a:ext cx="340573" cy="340573"/>
          </a:xfrm>
          <a:prstGeom prst="rect">
            <a:avLst/>
          </a:prstGeom>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8583" y="5589240"/>
            <a:ext cx="340573" cy="340573"/>
          </a:xfrm>
          <a:prstGeom prst="rect">
            <a:avLst/>
          </a:prstGeom>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08104" y="5244231"/>
            <a:ext cx="340573" cy="340573"/>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6688" y="5589240"/>
            <a:ext cx="340573" cy="340573"/>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4368" y="3557448"/>
            <a:ext cx="309935" cy="309935"/>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4368" y="3931880"/>
            <a:ext cx="309935" cy="309935"/>
          </a:xfrm>
          <a:prstGeom prst="rect">
            <a:avLst/>
          </a:prstGeom>
        </p:spPr>
      </p:pic>
    </p:spTree>
    <p:extLst>
      <p:ext uri="{BB962C8B-B14F-4D97-AF65-F5344CB8AC3E}">
        <p14:creationId xmlns:p14="http://schemas.microsoft.com/office/powerpoint/2010/main" val="9895434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#1</a:t>
            </a:r>
            <a:endParaRPr lang="en-GB" dirty="0"/>
          </a:p>
        </p:txBody>
      </p:sp>
      <p:sp>
        <p:nvSpPr>
          <p:cNvPr id="3" name="Content Placeholder 2"/>
          <p:cNvSpPr>
            <a:spLocks noGrp="1"/>
          </p:cNvSpPr>
          <p:nvPr>
            <p:ph idx="1"/>
          </p:nvPr>
        </p:nvSpPr>
        <p:spPr/>
        <p:txBody>
          <a:bodyPr/>
          <a:lstStyle/>
          <a:p>
            <a:pPr marL="0" indent="0">
              <a:buNone/>
            </a:pPr>
            <a:r>
              <a:rPr lang="en-US" dirty="0" smtClean="0"/>
              <a:t>Syllable condition: always interference</a:t>
            </a:r>
            <a:endParaRPr lang="en-US" dirty="0" smtClean="0"/>
          </a:p>
          <a:p>
            <a:pPr marL="0" indent="0">
              <a:buNone/>
            </a:pPr>
            <a:endParaRPr lang="en-US" dirty="0"/>
          </a:p>
          <a:p>
            <a:pPr marL="0" indent="0">
              <a:buNone/>
            </a:pPr>
            <a:r>
              <a:rPr lang="en-US" dirty="0" smtClean="0"/>
              <a:t>Tone condition: mostly interference</a:t>
            </a:r>
            <a:endParaRPr lang="en-US" dirty="0" smtClean="0"/>
          </a:p>
          <a:p>
            <a:pPr marL="0" indent="0">
              <a:buNone/>
            </a:pPr>
            <a:endParaRPr lang="en-US" dirty="0" smtClean="0"/>
          </a:p>
          <a:p>
            <a:pPr marL="0" indent="0">
              <a:buNone/>
            </a:pPr>
            <a:r>
              <a:rPr lang="en-US" dirty="0" smtClean="0"/>
              <a:t>Latencies in syllable condition at 0ms always longer than tone condition</a:t>
            </a:r>
            <a:endParaRPr lang="en-US" dirty="0" smtClean="0"/>
          </a:p>
          <a:p>
            <a:pPr marL="0" indent="0">
              <a:buNone/>
            </a:pPr>
            <a:endParaRPr lang="en-US" dirty="0" smtClean="0"/>
          </a:p>
        </p:txBody>
      </p:sp>
    </p:spTree>
    <p:extLst>
      <p:ext uri="{BB962C8B-B14F-4D97-AF65-F5344CB8AC3E}">
        <p14:creationId xmlns:p14="http://schemas.microsoft.com/office/powerpoint/2010/main" val="28848404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Answers to questions</a:t>
            </a:r>
            <a:endParaRPr lang="en-GB" dirty="0"/>
          </a:p>
        </p:txBody>
      </p:sp>
      <p:sp>
        <p:nvSpPr>
          <p:cNvPr id="5" name="Content Placeholder 4"/>
          <p:cNvSpPr>
            <a:spLocks noGrp="1"/>
          </p:cNvSpPr>
          <p:nvPr>
            <p:ph sz="half" idx="1"/>
          </p:nvPr>
        </p:nvSpPr>
        <p:spPr>
          <a:xfrm>
            <a:off x="457200" y="1600200"/>
            <a:ext cx="8219256" cy="4525963"/>
          </a:xfrm>
        </p:spPr>
        <p:txBody>
          <a:bodyPr>
            <a:normAutofit fontScale="85000" lnSpcReduction="20000"/>
          </a:bodyPr>
          <a:lstStyle/>
          <a:p>
            <a:pPr marL="0" indent="0">
              <a:buNone/>
            </a:pPr>
            <a:r>
              <a:rPr lang="en-US" dirty="0" smtClean="0"/>
              <a:t>If people have to dual-task, do </a:t>
            </a:r>
          </a:p>
          <a:p>
            <a:pPr marL="0" indent="0">
              <a:buNone/>
            </a:pPr>
            <a:r>
              <a:rPr lang="en-US" dirty="0" smtClean="0"/>
              <a:t>they do both tasks serially or in </a:t>
            </a:r>
          </a:p>
          <a:p>
            <a:pPr marL="0" indent="0">
              <a:buNone/>
            </a:pPr>
            <a:r>
              <a:rPr lang="en-US" dirty="0" smtClean="0"/>
              <a:t>parallel depending on the task?</a:t>
            </a:r>
          </a:p>
          <a:p>
            <a:pPr marL="0" indent="0">
              <a:buNone/>
            </a:pPr>
            <a:endParaRPr lang="en-US" dirty="0" smtClean="0"/>
          </a:p>
          <a:p>
            <a:r>
              <a:rPr lang="en-US" dirty="0" smtClean="0"/>
              <a:t>Does the processing manner change </a:t>
            </a:r>
          </a:p>
          <a:p>
            <a:r>
              <a:rPr lang="en-US" dirty="0" smtClean="0"/>
              <a:t>depending on if you respond to the </a:t>
            </a:r>
          </a:p>
          <a:p>
            <a:r>
              <a:rPr lang="en-US" dirty="0" smtClean="0"/>
              <a:t>tasks?</a:t>
            </a:r>
          </a:p>
          <a:p>
            <a:r>
              <a:rPr lang="en-US" dirty="0" smtClean="0"/>
              <a:t/>
            </a:r>
            <a:br>
              <a:rPr lang="en-US" dirty="0" smtClean="0"/>
            </a:br>
            <a:r>
              <a:rPr lang="en-US" dirty="0" smtClean="0"/>
              <a:t>Are processing manner effects </a:t>
            </a:r>
          </a:p>
          <a:p>
            <a:r>
              <a:rPr lang="en-US" dirty="0" smtClean="0"/>
              <a:t>modulated by whether the two </a:t>
            </a:r>
          </a:p>
          <a:p>
            <a:r>
              <a:rPr lang="en-US" dirty="0" smtClean="0"/>
              <a:t>tasks are language-related </a:t>
            </a:r>
          </a:p>
          <a:p>
            <a:pPr marL="0" indent="0">
              <a:buNone/>
            </a:pPr>
            <a:r>
              <a:rPr lang="en-US" dirty="0" smtClean="0"/>
              <a:t>or not?</a:t>
            </a:r>
            <a:endParaRPr lang="en-US" dirty="0"/>
          </a:p>
          <a:p>
            <a:pPr marL="0" indent="0">
              <a:buNone/>
            </a:pPr>
            <a:endParaRPr lang="en-GB" dirty="0"/>
          </a:p>
        </p:txBody>
      </p:sp>
      <p:sp>
        <p:nvSpPr>
          <p:cNvPr id="7" name="TextBox 6"/>
          <p:cNvSpPr txBox="1"/>
          <p:nvPr/>
        </p:nvSpPr>
        <p:spPr>
          <a:xfrm>
            <a:off x="6228184" y="1916832"/>
            <a:ext cx="1162498" cy="492443"/>
          </a:xfrm>
          <a:prstGeom prst="rect">
            <a:avLst/>
          </a:prstGeom>
          <a:noFill/>
          <a:ln w="19050">
            <a:solidFill>
              <a:srgbClr val="00B0F0"/>
            </a:solidFill>
          </a:ln>
        </p:spPr>
        <p:txBody>
          <a:bodyPr wrap="none" rtlCol="0">
            <a:spAutoFit/>
          </a:bodyPr>
          <a:lstStyle/>
          <a:p>
            <a:r>
              <a:rPr lang="en-US" sz="2600" dirty="0" smtClean="0"/>
              <a:t>Serially</a:t>
            </a:r>
            <a:endParaRPr lang="en-GB" sz="2600" dirty="0"/>
          </a:p>
        </p:txBody>
      </p:sp>
      <p:sp>
        <p:nvSpPr>
          <p:cNvPr id="8" name="TextBox 7"/>
          <p:cNvSpPr txBox="1"/>
          <p:nvPr/>
        </p:nvSpPr>
        <p:spPr>
          <a:xfrm>
            <a:off x="6528939" y="3356992"/>
            <a:ext cx="575799" cy="492443"/>
          </a:xfrm>
          <a:prstGeom prst="rect">
            <a:avLst/>
          </a:prstGeom>
          <a:noFill/>
          <a:ln w="19050">
            <a:solidFill>
              <a:srgbClr val="00B0F0"/>
            </a:solidFill>
          </a:ln>
        </p:spPr>
        <p:txBody>
          <a:bodyPr wrap="none" rtlCol="0">
            <a:spAutoFit/>
          </a:bodyPr>
          <a:lstStyle/>
          <a:p>
            <a:r>
              <a:rPr lang="en-US" sz="2600" dirty="0" smtClean="0"/>
              <a:t>No</a:t>
            </a:r>
            <a:endParaRPr lang="en-GB" sz="2600" dirty="0"/>
          </a:p>
        </p:txBody>
      </p:sp>
      <p:sp>
        <p:nvSpPr>
          <p:cNvPr id="13" name="TextBox 12"/>
          <p:cNvSpPr txBox="1"/>
          <p:nvPr/>
        </p:nvSpPr>
        <p:spPr>
          <a:xfrm>
            <a:off x="5724128" y="4581128"/>
            <a:ext cx="2808312" cy="1292662"/>
          </a:xfrm>
          <a:prstGeom prst="rect">
            <a:avLst/>
          </a:prstGeom>
          <a:noFill/>
          <a:ln w="19050">
            <a:solidFill>
              <a:srgbClr val="00B0F0"/>
            </a:solidFill>
          </a:ln>
        </p:spPr>
        <p:txBody>
          <a:bodyPr wrap="square" rtlCol="0">
            <a:spAutoFit/>
          </a:bodyPr>
          <a:lstStyle/>
          <a:p>
            <a:pPr algn="ctr"/>
            <a:r>
              <a:rPr lang="en-US" sz="2600" dirty="0" smtClean="0"/>
              <a:t>No, but there is a general language interference effect</a:t>
            </a:r>
            <a:endParaRPr lang="en-GB" sz="2600" dirty="0"/>
          </a:p>
        </p:txBody>
      </p:sp>
    </p:spTree>
    <p:extLst>
      <p:ext uri="{BB962C8B-B14F-4D97-AF65-F5344CB8AC3E}">
        <p14:creationId xmlns:p14="http://schemas.microsoft.com/office/powerpoint/2010/main" val="20560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Thank you for listening	</a:t>
            </a:r>
            <a:endParaRPr lang="en-GB" dirty="0"/>
          </a:p>
        </p:txBody>
      </p:sp>
      <p:sp>
        <p:nvSpPr>
          <p:cNvPr id="5" name="Subtitle 4"/>
          <p:cNvSpPr>
            <a:spLocks noGrp="1"/>
          </p:cNvSpPr>
          <p:nvPr>
            <p:ph type="subTitle" idx="1"/>
          </p:nvPr>
        </p:nvSpPr>
        <p:spPr>
          <a:xfrm>
            <a:off x="1371600" y="3886200"/>
            <a:ext cx="6400800" cy="694928"/>
          </a:xfrm>
        </p:spPr>
        <p:txBody>
          <a:bodyPr>
            <a:normAutofit/>
          </a:bodyPr>
          <a:lstStyle/>
          <a:p>
            <a:r>
              <a:rPr lang="en-US" sz="3600" dirty="0" smtClean="0"/>
              <a:t>Any questions?</a:t>
            </a:r>
            <a:endParaRPr lang="en-GB" sz="3600" dirty="0"/>
          </a:p>
        </p:txBody>
      </p:sp>
    </p:spTree>
    <p:extLst>
      <p:ext uri="{BB962C8B-B14F-4D97-AF65-F5344CB8AC3E}">
        <p14:creationId xmlns:p14="http://schemas.microsoft.com/office/powerpoint/2010/main" val="41655847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868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experiment 2 analyses</a:t>
            </a:r>
            <a:endParaRPr lang="en-GB" dirty="0"/>
          </a:p>
        </p:txBody>
      </p:sp>
      <p:sp>
        <p:nvSpPr>
          <p:cNvPr id="3" name="Content Placeholder 2"/>
          <p:cNvSpPr>
            <a:spLocks noGrp="1"/>
          </p:cNvSpPr>
          <p:nvPr>
            <p:ph idx="1"/>
          </p:nvPr>
        </p:nvSpPr>
        <p:spPr/>
        <p:txBody>
          <a:bodyPr/>
          <a:lstStyle/>
          <a:p>
            <a:r>
              <a:rPr lang="en-US" dirty="0" smtClean="0"/>
              <a:t>Look at following slides</a:t>
            </a:r>
            <a:endParaRPr lang="en-GB" dirty="0"/>
          </a:p>
        </p:txBody>
      </p:sp>
    </p:spTree>
    <p:extLst>
      <p:ext uri="{BB962C8B-B14F-4D97-AF65-F5344CB8AC3E}">
        <p14:creationId xmlns:p14="http://schemas.microsoft.com/office/powerpoint/2010/main" val="2475494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Effects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92825327"/>
              </p:ext>
            </p:extLst>
          </p:nvPr>
        </p:nvGraphicFramePr>
        <p:xfrm>
          <a:off x="1403648" y="2204864"/>
          <a:ext cx="5897880" cy="963930"/>
        </p:xfrm>
        <a:graphic>
          <a:graphicData uri="http://schemas.openxmlformats.org/drawingml/2006/table">
            <a:tbl>
              <a:tblPr firstRow="1" firstCol="1" bandRow="1">
                <a:tableStyleId>{5C22544A-7EE6-4342-B048-85BDC9FD1C3A}</a:tableStyleId>
              </a:tblPr>
              <a:tblGrid>
                <a:gridCol w="925830"/>
                <a:gridCol w="1314450"/>
                <a:gridCol w="3657600"/>
              </a:tblGrid>
              <a:tr h="0">
                <a:tc>
                  <a:txBody>
                    <a:bodyPr/>
                    <a:lstStyle/>
                    <a:p>
                      <a:pPr>
                        <a:lnSpc>
                          <a:spcPct val="115000"/>
                        </a:lnSpc>
                        <a:spcAft>
                          <a:spcPts val="0"/>
                        </a:spcAft>
                      </a:pPr>
                      <a:r>
                        <a:rPr lang="en-US" sz="1100">
                          <a:effectLst/>
                        </a:rPr>
                        <a:t>SOA</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Condition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Latency difference (ms)</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32.18</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4.02</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20</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-3.01</a:t>
                      </a:r>
                      <a:endParaRPr lang="en-GB" sz="1100" dirty="0">
                        <a:effectLst/>
                        <a:latin typeface="Calibri"/>
                        <a:ea typeface="Calibri"/>
                        <a:cs typeface="Times New Roman"/>
                      </a:endParaRPr>
                    </a:p>
                  </a:txBody>
                  <a:tcPr marL="68580" marR="68580" marT="0" marB="0"/>
                </a:tc>
              </a:tr>
            </a:tbl>
          </a:graphicData>
        </a:graphic>
      </p:graphicFrame>
      <p:sp>
        <p:nvSpPr>
          <p:cNvPr id="5" name="TextBox 4"/>
          <p:cNvSpPr txBox="1"/>
          <p:nvPr/>
        </p:nvSpPr>
        <p:spPr>
          <a:xfrm>
            <a:off x="1403648" y="1772816"/>
            <a:ext cx="2808312" cy="369332"/>
          </a:xfrm>
          <a:prstGeom prst="rect">
            <a:avLst/>
          </a:prstGeom>
          <a:noFill/>
        </p:spPr>
        <p:txBody>
          <a:bodyPr wrap="square" rtlCol="0">
            <a:spAutoFit/>
          </a:bodyPr>
          <a:lstStyle/>
          <a:p>
            <a:r>
              <a:rPr lang="en-US" dirty="0" smtClean="0"/>
              <a:t>Syllable-Tone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48949951"/>
              </p:ext>
            </p:extLst>
          </p:nvPr>
        </p:nvGraphicFramePr>
        <p:xfrm>
          <a:off x="1403648" y="4221088"/>
          <a:ext cx="5897880" cy="963930"/>
        </p:xfrm>
        <a:graphic>
          <a:graphicData uri="http://schemas.openxmlformats.org/drawingml/2006/table">
            <a:tbl>
              <a:tblPr firstRow="1" firstCol="1" bandRow="1">
                <a:tableStyleId>{5C22544A-7EE6-4342-B048-85BDC9FD1C3A}</a:tableStyleId>
              </a:tblPr>
              <a:tblGrid>
                <a:gridCol w="925830"/>
                <a:gridCol w="1314450"/>
                <a:gridCol w="3657600"/>
              </a:tblGrid>
              <a:tr h="0">
                <a:tc>
                  <a:txBody>
                    <a:bodyPr/>
                    <a:lstStyle/>
                    <a:p>
                      <a:pPr>
                        <a:lnSpc>
                          <a:spcPct val="115000"/>
                        </a:lnSpc>
                        <a:spcAft>
                          <a:spcPts val="0"/>
                        </a:spcAft>
                      </a:pPr>
                      <a:r>
                        <a:rPr lang="en-US" sz="1100">
                          <a:effectLst/>
                        </a:rPr>
                        <a:t>SOA</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Condition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Latency difference (ms)</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22.01</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3.88</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11.27</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7.55</a:t>
                      </a:r>
                      <a:endParaRPr lang="en-GB" sz="1100" dirty="0">
                        <a:effectLst/>
                        <a:latin typeface="Calibri"/>
                        <a:ea typeface="Calibri"/>
                        <a:cs typeface="Times New Roman"/>
                      </a:endParaRPr>
                    </a:p>
                  </a:txBody>
                  <a:tcPr marL="68580" marR="68580" marT="0" marB="0"/>
                </a:tc>
              </a:tr>
            </a:tbl>
          </a:graphicData>
        </a:graphic>
      </p:graphicFrame>
      <p:sp>
        <p:nvSpPr>
          <p:cNvPr id="7" name="TextBox 6"/>
          <p:cNvSpPr txBox="1"/>
          <p:nvPr/>
        </p:nvSpPr>
        <p:spPr>
          <a:xfrm>
            <a:off x="1403648" y="3717032"/>
            <a:ext cx="2808312" cy="369332"/>
          </a:xfrm>
          <a:prstGeom prst="rect">
            <a:avLst/>
          </a:prstGeom>
          <a:noFill/>
        </p:spPr>
        <p:txBody>
          <a:bodyPr wrap="square" rtlCol="0">
            <a:spAutoFit/>
          </a:bodyPr>
          <a:lstStyle/>
          <a:p>
            <a:r>
              <a:rPr lang="en-US" dirty="0" smtClean="0"/>
              <a:t>Tone-Syllable</a:t>
            </a:r>
            <a:endParaRPr lang="en-GB" dirty="0"/>
          </a:p>
        </p:txBody>
      </p:sp>
    </p:spTree>
    <p:extLst>
      <p:ext uri="{BB962C8B-B14F-4D97-AF65-F5344CB8AC3E}">
        <p14:creationId xmlns:p14="http://schemas.microsoft.com/office/powerpoint/2010/main" val="9992038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Ex-Gaussian analysis</a:t>
            </a:r>
            <a:endParaRPr lang="en-GB" dirty="0"/>
          </a:p>
        </p:txBody>
      </p:sp>
      <p:sp>
        <p:nvSpPr>
          <p:cNvPr id="3" name="Content Placeholder 2"/>
          <p:cNvSpPr>
            <a:spLocks noGrp="1"/>
          </p:cNvSpPr>
          <p:nvPr>
            <p:ph idx="1"/>
          </p:nvPr>
        </p:nvSpPr>
        <p:spPr/>
        <p:txBody>
          <a:bodyPr/>
          <a:lstStyle/>
          <a:p>
            <a:r>
              <a:rPr lang="en-US" dirty="0" smtClean="0"/>
              <a:t>No significant differences</a:t>
            </a:r>
          </a:p>
          <a:p>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36045" b="29153"/>
          <a:stretch/>
        </p:blipFill>
        <p:spPr>
          <a:xfrm>
            <a:off x="871493" y="2440097"/>
            <a:ext cx="7401013" cy="3333284"/>
          </a:xfrm>
          <a:prstGeom prst="rect">
            <a:avLst/>
          </a:prstGeom>
        </p:spPr>
      </p:pic>
    </p:spTree>
    <p:extLst>
      <p:ext uri="{BB962C8B-B14F-4D97-AF65-F5344CB8AC3E}">
        <p14:creationId xmlns:p14="http://schemas.microsoft.com/office/powerpoint/2010/main" val="663354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Experiment questions</a:t>
            </a:r>
            <a:endParaRPr lang="en-GB" dirty="0"/>
          </a:p>
        </p:txBody>
      </p:sp>
      <p:sp>
        <p:nvSpPr>
          <p:cNvPr id="5" name="Content Placeholder 4"/>
          <p:cNvSpPr>
            <a:spLocks noGrp="1"/>
          </p:cNvSpPr>
          <p:nvPr>
            <p:ph idx="1"/>
          </p:nvPr>
        </p:nvSpPr>
        <p:spPr/>
        <p:txBody>
          <a:bodyPr>
            <a:normAutofit fontScale="92500"/>
          </a:bodyPr>
          <a:lstStyle/>
          <a:p>
            <a:pPr marL="0" indent="0" algn="ctr">
              <a:buNone/>
            </a:pPr>
            <a:r>
              <a:rPr lang="en-US" dirty="0" smtClean="0"/>
              <a:t>If people have to dual-task, do they do both tasks serially or in parallel depending on the task?</a:t>
            </a:r>
          </a:p>
          <a:p>
            <a:pPr marL="0" indent="0" algn="ctr">
              <a:buNone/>
            </a:pPr>
            <a:endParaRPr lang="en-US" dirty="0" smtClean="0"/>
          </a:p>
          <a:p>
            <a:pPr marL="0" indent="0" algn="ctr">
              <a:buNone/>
            </a:pPr>
            <a:r>
              <a:rPr lang="en-US" dirty="0" smtClean="0"/>
              <a:t>Does the processing manner change depending on if you respond to the tasks?</a:t>
            </a:r>
          </a:p>
          <a:p>
            <a:pPr marL="0" indent="0" algn="ctr">
              <a:buNone/>
            </a:pPr>
            <a:r>
              <a:rPr lang="en-US" dirty="0" smtClean="0"/>
              <a:t/>
            </a:r>
            <a:br>
              <a:rPr lang="en-US" dirty="0" smtClean="0"/>
            </a:br>
            <a:r>
              <a:rPr lang="en-US" dirty="0" smtClean="0"/>
              <a:t>Are processing manner effects modulated by whether the two tasks are language-related or not?</a:t>
            </a:r>
            <a:endParaRPr lang="en-US" dirty="0"/>
          </a:p>
          <a:p>
            <a:pPr marL="0" indent="0">
              <a:buNone/>
            </a:pPr>
            <a:endParaRPr lang="en-GB" dirty="0"/>
          </a:p>
        </p:txBody>
      </p:sp>
    </p:spTree>
    <p:extLst>
      <p:ext uri="{BB962C8B-B14F-4D97-AF65-F5344CB8AC3E}">
        <p14:creationId xmlns:p14="http://schemas.microsoft.com/office/powerpoint/2010/main" val="13903413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Syllable Quantile Plots</a:t>
            </a:r>
            <a:endParaRPr lang="en-GB" dirty="0"/>
          </a:p>
        </p:txBody>
      </p:sp>
      <p:pic>
        <p:nvPicPr>
          <p:cNvPr id="7" name="Picture 6"/>
          <p:cNvPicPr/>
          <p:nvPr/>
        </p:nvPicPr>
        <p:blipFill rotWithShape="1">
          <a:blip r:embed="rId2">
            <a:extLst>
              <a:ext uri="{28A0092B-C50C-407E-A947-70E740481C1C}">
                <a14:useLocalDpi xmlns:a14="http://schemas.microsoft.com/office/drawing/2010/main" val="0"/>
              </a:ext>
            </a:extLst>
          </a:blip>
          <a:srcRect r="16657"/>
          <a:stretch/>
        </p:blipFill>
        <p:spPr bwMode="auto">
          <a:xfrm>
            <a:off x="4572000" y="1916832"/>
            <a:ext cx="4056048" cy="4011850"/>
          </a:xfrm>
          <a:prstGeom prst="rect">
            <a:avLst/>
          </a:prstGeom>
          <a:noFill/>
          <a:ln>
            <a:noFill/>
          </a:ln>
          <a:extLst>
            <a:ext uri="{53640926-AAD7-44D8-BBD7-CCE9431645EC}">
              <a14:shadowObscured xmlns:a14="http://schemas.microsoft.com/office/drawing/2010/main"/>
            </a:ext>
          </a:extLst>
        </p:spPr>
      </p:pic>
      <p:pic>
        <p:nvPicPr>
          <p:cNvPr id="8" name="Picture 7"/>
          <p:cNvPicPr/>
          <p:nvPr/>
        </p:nvPicPr>
        <p:blipFill rotWithShape="1">
          <a:blip r:embed="rId3">
            <a:extLst>
              <a:ext uri="{28A0092B-C50C-407E-A947-70E740481C1C}">
                <a14:useLocalDpi xmlns:a14="http://schemas.microsoft.com/office/drawing/2010/main" val="0"/>
              </a:ext>
            </a:extLst>
          </a:blip>
          <a:srcRect r="15917"/>
          <a:stretch/>
        </p:blipFill>
        <p:spPr bwMode="auto">
          <a:xfrm>
            <a:off x="180102" y="1916832"/>
            <a:ext cx="4319889" cy="399091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38764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Tone Quantile Plots</a:t>
            </a:r>
            <a:endParaRPr lang="en-GB" dirty="0"/>
          </a:p>
        </p:txBody>
      </p:sp>
      <p:pic>
        <p:nvPicPr>
          <p:cNvPr id="4" name="Picture 3"/>
          <p:cNvPicPr/>
          <p:nvPr/>
        </p:nvPicPr>
        <p:blipFill rotWithShape="1">
          <a:blip r:embed="rId2">
            <a:extLst>
              <a:ext uri="{28A0092B-C50C-407E-A947-70E740481C1C}">
                <a14:useLocalDpi xmlns:a14="http://schemas.microsoft.com/office/drawing/2010/main" val="0"/>
              </a:ext>
            </a:extLst>
          </a:blip>
          <a:srcRect r="16953"/>
          <a:stretch/>
        </p:blipFill>
        <p:spPr bwMode="auto">
          <a:xfrm>
            <a:off x="166248" y="1892377"/>
            <a:ext cx="4373672" cy="4191808"/>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r="17545"/>
          <a:stretch/>
        </p:blipFill>
        <p:spPr bwMode="auto">
          <a:xfrm>
            <a:off x="4427984" y="1884226"/>
            <a:ext cx="4392488" cy="420811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384351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Trials</a:t>
            </a:r>
            <a:endParaRPr lang="en-GB" dirty="0"/>
          </a:p>
        </p:txBody>
      </p:sp>
      <p:sp>
        <p:nvSpPr>
          <p:cNvPr id="3" name="Content Placeholder 2"/>
          <p:cNvSpPr>
            <a:spLocks noGrp="1"/>
          </p:cNvSpPr>
          <p:nvPr>
            <p:ph idx="1"/>
          </p:nvPr>
        </p:nvSpPr>
        <p:spPr/>
        <p:txBody>
          <a:bodyPr/>
          <a:lstStyle/>
          <a:p>
            <a:r>
              <a:rPr lang="en-US" dirty="0" smtClean="0"/>
              <a:t>SOA switch + Related switch</a:t>
            </a:r>
          </a:p>
          <a:p>
            <a:r>
              <a:rPr lang="en-US" dirty="0" smtClean="0"/>
              <a:t>When added to models as control variables, effects are still the same</a:t>
            </a:r>
            <a:endParaRPr lang="en-GB" dirty="0"/>
          </a:p>
        </p:txBody>
      </p:sp>
    </p:spTree>
    <p:extLst>
      <p:ext uri="{BB962C8B-B14F-4D97-AF65-F5344CB8AC3E}">
        <p14:creationId xmlns:p14="http://schemas.microsoft.com/office/powerpoint/2010/main" val="108748774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Graphs - Syllables</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700808"/>
            <a:ext cx="4610365" cy="436052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3635" y="1689243"/>
            <a:ext cx="4610365" cy="4360526"/>
          </a:xfrm>
          <a:prstGeom prst="rect">
            <a:avLst/>
          </a:prstGeom>
        </p:spPr>
      </p:pic>
    </p:spTree>
    <p:extLst>
      <p:ext uri="{BB962C8B-B14F-4D97-AF65-F5344CB8AC3E}">
        <p14:creationId xmlns:p14="http://schemas.microsoft.com/office/powerpoint/2010/main" val="40825160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Graphs - Tones</a:t>
            </a:r>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022" y="1772816"/>
            <a:ext cx="4534231" cy="428851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6667" y="1772816"/>
            <a:ext cx="4534231" cy="4288518"/>
          </a:xfrm>
          <a:prstGeom prst="rect">
            <a:avLst/>
          </a:prstGeom>
        </p:spPr>
      </p:pic>
    </p:spTree>
    <p:extLst>
      <p:ext uri="{BB962C8B-B14F-4D97-AF65-F5344CB8AC3E}">
        <p14:creationId xmlns:p14="http://schemas.microsoft.com/office/powerpoint/2010/main" val="12618997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Selective Attention?</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3020" b="44521"/>
          <a:stretch/>
        </p:blipFill>
        <p:spPr>
          <a:xfrm>
            <a:off x="539552" y="2286000"/>
            <a:ext cx="8244012" cy="3463050"/>
          </a:xfrm>
          <a:prstGeom prst="rect">
            <a:avLst/>
          </a:prstGeom>
        </p:spPr>
      </p:pic>
    </p:spTree>
    <p:extLst>
      <p:ext uri="{BB962C8B-B14F-4D97-AF65-F5344CB8AC3E}">
        <p14:creationId xmlns:p14="http://schemas.microsoft.com/office/powerpoint/2010/main" val="34495299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Subjective Difficulty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58357813"/>
              </p:ext>
            </p:extLst>
          </p:nvPr>
        </p:nvGraphicFramePr>
        <p:xfrm>
          <a:off x="1623060" y="2708920"/>
          <a:ext cx="5897880" cy="963930"/>
        </p:xfrm>
        <a:graphic>
          <a:graphicData uri="http://schemas.openxmlformats.org/drawingml/2006/table">
            <a:tbl>
              <a:tblPr firstRow="1" firstCol="1" bandRow="1">
                <a:tableStyleId>{5C22544A-7EE6-4342-B048-85BDC9FD1C3A}</a:tableStyleId>
              </a:tblPr>
              <a:tblGrid>
                <a:gridCol w="925830"/>
                <a:gridCol w="1314450"/>
                <a:gridCol w="3657600"/>
              </a:tblGrid>
              <a:tr h="109475">
                <a:tc>
                  <a:txBody>
                    <a:bodyPr/>
                    <a:lstStyle/>
                    <a:p>
                      <a:pPr>
                        <a:lnSpc>
                          <a:spcPct val="115000"/>
                        </a:lnSpc>
                        <a:spcAft>
                          <a:spcPts val="0"/>
                        </a:spcAft>
                      </a:pPr>
                      <a:r>
                        <a:rPr lang="en-US" sz="1100">
                          <a:effectLst/>
                        </a:rPr>
                        <a:t>SOA</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Condition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Latency difference (ms)</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34.16</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-4.96</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27.7</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8.76</a:t>
                      </a:r>
                      <a:endParaRPr lang="en-GB" sz="11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53679464"/>
              </p:ext>
            </p:extLst>
          </p:nvPr>
        </p:nvGraphicFramePr>
        <p:xfrm>
          <a:off x="1623060" y="4437112"/>
          <a:ext cx="5897880" cy="963930"/>
        </p:xfrm>
        <a:graphic>
          <a:graphicData uri="http://schemas.openxmlformats.org/drawingml/2006/table">
            <a:tbl>
              <a:tblPr firstRow="1" firstCol="1" bandRow="1">
                <a:tableStyleId>{5C22544A-7EE6-4342-B048-85BDC9FD1C3A}</a:tableStyleId>
              </a:tblPr>
              <a:tblGrid>
                <a:gridCol w="925830"/>
                <a:gridCol w="1314450"/>
                <a:gridCol w="3657600"/>
              </a:tblGrid>
              <a:tr h="0">
                <a:tc>
                  <a:txBody>
                    <a:bodyPr/>
                    <a:lstStyle/>
                    <a:p>
                      <a:pPr>
                        <a:lnSpc>
                          <a:spcPct val="115000"/>
                        </a:lnSpc>
                        <a:spcAft>
                          <a:spcPts val="0"/>
                        </a:spcAft>
                      </a:pPr>
                      <a:r>
                        <a:rPr lang="en-US" sz="1100">
                          <a:effectLst/>
                        </a:rPr>
                        <a:t>SOA</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Condition</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Latency difference (ms)</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30.66</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5.24</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Syllable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13.7</a:t>
                      </a:r>
                      <a:endParaRPr lang="en-GB" sz="1100">
                        <a:effectLst/>
                        <a:latin typeface="Calibri"/>
                        <a:ea typeface="Calibri"/>
                        <a:cs typeface="Times New Roman"/>
                      </a:endParaRPr>
                    </a:p>
                  </a:txBody>
                  <a:tcPr marL="68580" marR="68580" marT="0" marB="0"/>
                </a:tc>
              </a:tr>
              <a:tr h="0">
                <a:tc>
                  <a:txBody>
                    <a:bodyPr/>
                    <a:lstStyle/>
                    <a:p>
                      <a:pPr>
                        <a:lnSpc>
                          <a:spcPct val="115000"/>
                        </a:lnSpc>
                        <a:spcAft>
                          <a:spcPts val="0"/>
                        </a:spcAft>
                      </a:pPr>
                      <a:r>
                        <a:rPr lang="en-US" sz="1100">
                          <a:effectLst/>
                        </a:rPr>
                        <a:t>1000</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a:effectLst/>
                        </a:rPr>
                        <a:t>Tone</a:t>
                      </a:r>
                      <a:endParaRPr lang="en-GB"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dirty="0">
                          <a:effectLst/>
                        </a:rPr>
                        <a:t>-5.16</a:t>
                      </a:r>
                      <a:endParaRPr lang="en-GB" sz="1100" dirty="0">
                        <a:effectLst/>
                        <a:latin typeface="Calibri"/>
                        <a:ea typeface="Calibri"/>
                        <a:cs typeface="Times New Roman"/>
                      </a:endParaRPr>
                    </a:p>
                  </a:txBody>
                  <a:tcPr marL="68580" marR="68580" marT="0" marB="0"/>
                </a:tc>
              </a:tr>
            </a:tbl>
          </a:graphicData>
        </a:graphic>
      </p:graphicFrame>
      <p:sp>
        <p:nvSpPr>
          <p:cNvPr id="6" name="TextBox 5"/>
          <p:cNvSpPr txBox="1"/>
          <p:nvPr/>
        </p:nvSpPr>
        <p:spPr>
          <a:xfrm>
            <a:off x="1691680" y="2204864"/>
            <a:ext cx="2952328" cy="369332"/>
          </a:xfrm>
          <a:prstGeom prst="rect">
            <a:avLst/>
          </a:prstGeom>
          <a:noFill/>
        </p:spPr>
        <p:txBody>
          <a:bodyPr wrap="square" rtlCol="0">
            <a:spAutoFit/>
          </a:bodyPr>
          <a:lstStyle/>
          <a:p>
            <a:r>
              <a:rPr lang="en-US" dirty="0" smtClean="0"/>
              <a:t>Tone harder (N = 9)</a:t>
            </a:r>
            <a:endParaRPr lang="en-GB" dirty="0"/>
          </a:p>
        </p:txBody>
      </p:sp>
      <p:sp>
        <p:nvSpPr>
          <p:cNvPr id="7" name="TextBox 6"/>
          <p:cNvSpPr txBox="1"/>
          <p:nvPr/>
        </p:nvSpPr>
        <p:spPr>
          <a:xfrm>
            <a:off x="1691680" y="3933056"/>
            <a:ext cx="2952328" cy="369332"/>
          </a:xfrm>
          <a:prstGeom prst="rect">
            <a:avLst/>
          </a:prstGeom>
          <a:noFill/>
        </p:spPr>
        <p:txBody>
          <a:bodyPr wrap="square" rtlCol="0">
            <a:spAutoFit/>
          </a:bodyPr>
          <a:lstStyle/>
          <a:p>
            <a:r>
              <a:rPr lang="en-US" dirty="0" smtClean="0"/>
              <a:t>Syllable harder (N = 21)</a:t>
            </a:r>
            <a:endParaRPr lang="en-GB" dirty="0"/>
          </a:p>
        </p:txBody>
      </p:sp>
    </p:spTree>
    <p:extLst>
      <p:ext uri="{BB962C8B-B14F-4D97-AF65-F5344CB8AC3E}">
        <p14:creationId xmlns:p14="http://schemas.microsoft.com/office/powerpoint/2010/main" val="1561527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Identification</a:t>
            </a:r>
            <a:endParaRPr lang="en-GB" dirty="0"/>
          </a:p>
        </p:txBody>
      </p:sp>
      <p:sp>
        <p:nvSpPr>
          <p:cNvPr id="4" name="Content Placeholder 3"/>
          <p:cNvSpPr>
            <a:spLocks noGrp="1"/>
          </p:cNvSpPr>
          <p:nvPr>
            <p:ph idx="1"/>
          </p:nvPr>
        </p:nvSpPr>
        <p:spPr/>
        <p:txBody>
          <a:bodyPr/>
          <a:lstStyle/>
          <a:p>
            <a:pPr marL="0" indent="0">
              <a:buNone/>
            </a:pPr>
            <a:r>
              <a:rPr lang="en-US" dirty="0" smtClean="0"/>
              <a:t>Task 1: Tone or syllable identification (blocked)</a:t>
            </a:r>
          </a:p>
          <a:p>
            <a:pPr marL="0" indent="0">
              <a:buNone/>
            </a:pPr>
            <a:r>
              <a:rPr lang="en-US" dirty="0"/>
              <a:t>	</a:t>
            </a:r>
            <a:r>
              <a:rPr lang="en-US" dirty="0" smtClean="0"/>
              <a:t>high vs low tone</a:t>
            </a:r>
          </a:p>
          <a:p>
            <a:pPr marL="0" indent="0">
              <a:buNone/>
            </a:pPr>
            <a:r>
              <a:rPr lang="en-US" dirty="0"/>
              <a:t>	</a:t>
            </a:r>
            <a:r>
              <a:rPr lang="en-US" dirty="0" smtClean="0"/>
              <a:t>‘</a:t>
            </a:r>
            <a:r>
              <a:rPr lang="en-US" dirty="0" err="1" smtClean="0"/>
              <a:t>aak</a:t>
            </a:r>
            <a:r>
              <a:rPr lang="en-US" dirty="0" smtClean="0"/>
              <a:t>’ vs ‘</a:t>
            </a:r>
            <a:r>
              <a:rPr lang="en-US" dirty="0" err="1" smtClean="0"/>
              <a:t>iek</a:t>
            </a:r>
            <a:r>
              <a:rPr lang="en-US" dirty="0" smtClean="0"/>
              <a:t>’ syllables</a:t>
            </a:r>
          </a:p>
          <a:p>
            <a:pPr marL="0" indent="0">
              <a:buNone/>
            </a:pPr>
            <a:r>
              <a:rPr lang="en-US" dirty="0" smtClean="0"/>
              <a:t>Task 2: Picture naming (with distractors) </a:t>
            </a:r>
          </a:p>
          <a:p>
            <a:pPr marL="0" indent="0">
              <a:buNone/>
            </a:pPr>
            <a:r>
              <a:rPr lang="en-US" dirty="0"/>
              <a:t>	</a:t>
            </a:r>
            <a:r>
              <a:rPr lang="en-US" dirty="0" smtClean="0"/>
              <a:t>Half distractors related, half unrelated</a:t>
            </a:r>
          </a:p>
          <a:p>
            <a:pPr marL="0" indent="0">
              <a:buNone/>
            </a:pPr>
            <a:r>
              <a:rPr lang="en-US" dirty="0" smtClean="0"/>
              <a:t>2 SOAs:</a:t>
            </a:r>
          </a:p>
          <a:p>
            <a:pPr marL="0" indent="0">
              <a:buNone/>
            </a:pPr>
            <a:r>
              <a:rPr lang="en-US" dirty="0"/>
              <a:t>	</a:t>
            </a:r>
            <a:r>
              <a:rPr lang="en-US" dirty="0" smtClean="0"/>
              <a:t>0ms vs 1000ms (variable)</a:t>
            </a:r>
          </a:p>
          <a:p>
            <a:pPr marL="0" indent="0">
              <a:buNone/>
            </a:pPr>
            <a:endParaRPr lang="en-US" dirty="0"/>
          </a:p>
          <a:p>
            <a:pPr marL="0" indent="0">
              <a:buNone/>
            </a:pPr>
            <a:endParaRPr lang="en-GB" dirty="0"/>
          </a:p>
        </p:txBody>
      </p:sp>
    </p:spTree>
    <p:extLst>
      <p:ext uri="{BB962C8B-B14F-4D97-AF65-F5344CB8AC3E}">
        <p14:creationId xmlns:p14="http://schemas.microsoft.com/office/powerpoint/2010/main" val="18080284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a:t>
            </a:r>
            <a:r>
              <a:rPr lang="en-US" dirty="0" smtClean="0"/>
              <a:t>d</a:t>
            </a:r>
            <a:r>
              <a:rPr lang="en-US" dirty="0" smtClean="0"/>
              <a:t>esign – dual task</a:t>
            </a:r>
            <a:endParaRPr lang="en-GB" dirty="0"/>
          </a:p>
        </p:txBody>
      </p:sp>
      <p:grpSp>
        <p:nvGrpSpPr>
          <p:cNvPr id="5" name="Group 4"/>
          <p:cNvGrpSpPr/>
          <p:nvPr/>
        </p:nvGrpSpPr>
        <p:grpSpPr>
          <a:xfrm>
            <a:off x="1907704" y="2348880"/>
            <a:ext cx="1728192" cy="1744469"/>
            <a:chOff x="6156176" y="2244318"/>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244318"/>
              <a:ext cx="1975726" cy="1904762"/>
            </a:xfrm>
            <a:prstGeom prst="rect">
              <a:avLst/>
            </a:prstGeom>
          </p:spPr>
        </p:pic>
        <p:sp>
          <p:nvSpPr>
            <p:cNvPr id="8" name="TextBox 7"/>
            <p:cNvSpPr txBox="1"/>
            <p:nvPr/>
          </p:nvSpPr>
          <p:spPr>
            <a:xfrm>
              <a:off x="6639983" y="2904311"/>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4" name="iik_c1.wav"/>
            </a:hlinkHover>
          </p:cNvPr>
          <p:cNvSpPr/>
          <p:nvPr/>
        </p:nvSpPr>
        <p:spPr>
          <a:xfrm>
            <a:off x="3100039" y="2350336"/>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sp>
        <p:nvSpPr>
          <p:cNvPr id="22" name="TextBox 21"/>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
        <p:nvSpPr>
          <p:cNvPr id="6" name="TextBox 5"/>
          <p:cNvSpPr txBox="1"/>
          <p:nvPr/>
        </p:nvSpPr>
        <p:spPr>
          <a:xfrm>
            <a:off x="4355976" y="2060848"/>
            <a:ext cx="2448272" cy="923330"/>
          </a:xfrm>
          <a:prstGeom prst="rect">
            <a:avLst/>
          </a:prstGeom>
          <a:noFill/>
        </p:spPr>
        <p:txBody>
          <a:bodyPr wrap="square" rtlCol="0">
            <a:spAutoFit/>
          </a:bodyPr>
          <a:lstStyle/>
          <a:p>
            <a:r>
              <a:rPr lang="en-US" u="sng" dirty="0" smtClean="0"/>
              <a:t>Task 1: Identification</a:t>
            </a:r>
          </a:p>
          <a:p>
            <a:r>
              <a:rPr lang="en-US" dirty="0" smtClean="0"/>
              <a:t>Language: </a:t>
            </a:r>
            <a:r>
              <a:rPr lang="en-US" b="1" dirty="0" smtClean="0">
                <a:solidFill>
                  <a:srgbClr val="7030A0"/>
                </a:solidFill>
              </a:rPr>
              <a:t>syllable</a:t>
            </a:r>
          </a:p>
          <a:p>
            <a:r>
              <a:rPr lang="en-US" dirty="0" smtClean="0"/>
              <a:t>Non-language: </a:t>
            </a:r>
            <a:r>
              <a:rPr lang="en-US" b="1" dirty="0" smtClean="0">
                <a:solidFill>
                  <a:srgbClr val="00B0F0"/>
                </a:solidFill>
              </a:rPr>
              <a:t>tone</a:t>
            </a:r>
          </a:p>
        </p:txBody>
      </p:sp>
      <p:sp>
        <p:nvSpPr>
          <p:cNvPr id="10" name="TextBox 9"/>
          <p:cNvSpPr txBox="1"/>
          <p:nvPr/>
        </p:nvSpPr>
        <p:spPr>
          <a:xfrm>
            <a:off x="4355976" y="3221114"/>
            <a:ext cx="3816424" cy="646331"/>
          </a:xfrm>
          <a:prstGeom prst="rect">
            <a:avLst/>
          </a:prstGeom>
          <a:noFill/>
        </p:spPr>
        <p:txBody>
          <a:bodyPr wrap="square" rtlCol="0">
            <a:spAutoFit/>
          </a:bodyPr>
          <a:lstStyle/>
          <a:p>
            <a:r>
              <a:rPr lang="en-US" u="sng" dirty="0" smtClean="0"/>
              <a:t>Task 2: Naming</a:t>
            </a:r>
          </a:p>
          <a:p>
            <a:r>
              <a:rPr lang="en-US" dirty="0" smtClean="0"/>
              <a:t>Picture (related/unrelated distractors)</a:t>
            </a:r>
            <a:endParaRPr lang="en-GB" dirty="0"/>
          </a:p>
        </p:txBody>
      </p:sp>
    </p:spTree>
    <p:extLst>
      <p:ext uri="{BB962C8B-B14F-4D97-AF65-F5344CB8AC3E}">
        <p14:creationId xmlns:p14="http://schemas.microsoft.com/office/powerpoint/2010/main" val="9856410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animBg="1"/>
      <p:bldP spid="22" grpId="0"/>
      <p:bldP spid="6"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a:t>
            </a:r>
            <a:r>
              <a:rPr lang="en-US" dirty="0" smtClean="0"/>
              <a:t>d</a:t>
            </a:r>
            <a:r>
              <a:rPr lang="en-US" dirty="0" smtClean="0"/>
              <a:t>esign – 0ms SOA</a:t>
            </a:r>
            <a:endParaRPr lang="en-GB" dirty="0"/>
          </a:p>
        </p:txBody>
      </p:sp>
      <p:grpSp>
        <p:nvGrpSpPr>
          <p:cNvPr id="5" name="Group 4"/>
          <p:cNvGrpSpPr/>
          <p:nvPr/>
        </p:nvGrpSpPr>
        <p:grpSpPr>
          <a:xfrm>
            <a:off x="1907704" y="2348880"/>
            <a:ext cx="1728192" cy="1744469"/>
            <a:chOff x="6156176" y="2244318"/>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2244318"/>
              <a:ext cx="1975726" cy="1904762"/>
            </a:xfrm>
            <a:prstGeom prst="rect">
              <a:avLst/>
            </a:prstGeom>
          </p:spPr>
        </p:pic>
        <p:sp>
          <p:nvSpPr>
            <p:cNvPr id="8" name="TextBox 7"/>
            <p:cNvSpPr txBox="1"/>
            <p:nvPr/>
          </p:nvSpPr>
          <p:spPr>
            <a:xfrm>
              <a:off x="6639983" y="2904311"/>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aak_c1.wav"/>
            </a:hlinkClick>
            <a:hlinkHover r:id="" action="ppaction://noaction">
              <a:snd r:embed="rId4" name="iik_c1.wav"/>
            </a:hlinkHover>
          </p:cNvPr>
          <p:cNvSpPr/>
          <p:nvPr/>
        </p:nvSpPr>
        <p:spPr>
          <a:xfrm>
            <a:off x="3100039" y="2350336"/>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sp>
        <p:nvSpPr>
          <p:cNvPr id="19" name="TextBox 18"/>
          <p:cNvSpPr txBox="1"/>
          <p:nvPr/>
        </p:nvSpPr>
        <p:spPr>
          <a:xfrm>
            <a:off x="4499992" y="3314751"/>
            <a:ext cx="1512168" cy="1477328"/>
          </a:xfrm>
          <a:prstGeom prst="rect">
            <a:avLst/>
          </a:prstGeom>
          <a:noFill/>
        </p:spPr>
        <p:txBody>
          <a:bodyPr wrap="square" rtlCol="0">
            <a:spAutoFit/>
          </a:bodyPr>
          <a:lstStyle/>
          <a:p>
            <a:r>
              <a:rPr lang="en-US" dirty="0" smtClean="0"/>
              <a:t>Response:</a:t>
            </a:r>
          </a:p>
          <a:p>
            <a:r>
              <a:rPr lang="en-US" dirty="0" smtClean="0"/>
              <a:t>T1</a:t>
            </a:r>
          </a:p>
          <a:p>
            <a:endParaRPr lang="en-US" dirty="0"/>
          </a:p>
          <a:p>
            <a:endParaRPr lang="en-US" dirty="0" smtClean="0"/>
          </a:p>
          <a:p>
            <a:r>
              <a:rPr lang="en-US" dirty="0" smtClean="0"/>
              <a:t>T2</a:t>
            </a:r>
            <a:endParaRPr lang="en-GB" dirty="0"/>
          </a:p>
        </p:txBody>
      </p:sp>
      <p:sp>
        <p:nvSpPr>
          <p:cNvPr id="20" name="Rectangle 19"/>
          <p:cNvSpPr/>
          <p:nvPr/>
        </p:nvSpPr>
        <p:spPr>
          <a:xfrm>
            <a:off x="5004048" y="3717032"/>
            <a:ext cx="1224136" cy="5040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310447" y="3861046"/>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724127" y="3861045"/>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9290" y="4365104"/>
            <a:ext cx="1531849" cy="1021233"/>
          </a:xfrm>
          <a:prstGeom prst="rect">
            <a:avLst/>
          </a:prstGeom>
        </p:spPr>
      </p:pic>
      <p:sp>
        <p:nvSpPr>
          <p:cNvPr id="22" name="TextBox 21"/>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Tree>
    <p:extLst>
      <p:ext uri="{BB962C8B-B14F-4D97-AF65-F5344CB8AC3E}">
        <p14:creationId xmlns:p14="http://schemas.microsoft.com/office/powerpoint/2010/main" val="3329572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1 </a:t>
            </a:r>
            <a:r>
              <a:rPr lang="en-US" dirty="0"/>
              <a:t>d</a:t>
            </a:r>
            <a:r>
              <a:rPr lang="en-US" dirty="0" smtClean="0"/>
              <a:t>esign – 1000ms SOA</a:t>
            </a:r>
            <a:endParaRPr lang="en-GB" dirty="0"/>
          </a:p>
        </p:txBody>
      </p:sp>
      <p:grpSp>
        <p:nvGrpSpPr>
          <p:cNvPr id="5" name="Group 4"/>
          <p:cNvGrpSpPr/>
          <p:nvPr/>
        </p:nvGrpSpPr>
        <p:grpSpPr>
          <a:xfrm>
            <a:off x="3907022" y="3326224"/>
            <a:ext cx="1728192" cy="1744469"/>
            <a:chOff x="8441863" y="3311466"/>
            <a:chExt cx="1975726" cy="1904762"/>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1863" y="3311466"/>
              <a:ext cx="1975726" cy="1904762"/>
            </a:xfrm>
            <a:prstGeom prst="rect">
              <a:avLst/>
            </a:prstGeom>
          </p:spPr>
        </p:pic>
        <p:sp>
          <p:nvSpPr>
            <p:cNvPr id="8" name="TextBox 7"/>
            <p:cNvSpPr txBox="1"/>
            <p:nvPr/>
          </p:nvSpPr>
          <p:spPr>
            <a:xfrm>
              <a:off x="8925670" y="3971460"/>
              <a:ext cx="1008112" cy="584775"/>
            </a:xfrm>
            <a:prstGeom prst="rect">
              <a:avLst/>
            </a:prstGeom>
            <a:noFill/>
          </p:spPr>
          <p:txBody>
            <a:bodyPr wrap="square" rtlCol="0">
              <a:spAutoFit/>
            </a:bodyPr>
            <a:lstStyle/>
            <a:p>
              <a:r>
                <a:rPr lang="en-US" sz="3200" dirty="0" smtClean="0">
                  <a:solidFill>
                    <a:schemeClr val="bg1"/>
                  </a:solidFill>
                </a:rPr>
                <a:t>arm</a:t>
              </a:r>
              <a:endParaRPr lang="en-GB" sz="3200" dirty="0">
                <a:solidFill>
                  <a:schemeClr val="bg1"/>
                </a:solidFill>
              </a:endParaRPr>
            </a:p>
          </p:txBody>
        </p:sp>
      </p:grpSp>
      <p:cxnSp>
        <p:nvCxnSpPr>
          <p:cNvPr id="11" name="Straight Arrow Connector 10"/>
          <p:cNvCxnSpPr/>
          <p:nvPr/>
        </p:nvCxnSpPr>
        <p:spPr>
          <a:xfrm>
            <a:off x="395536" y="3314751"/>
            <a:ext cx="6480720" cy="3354609"/>
          </a:xfrm>
          <a:prstGeom prst="straightConnector1">
            <a:avLst/>
          </a:prstGeom>
          <a:ln w="381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10447" y="6165304"/>
            <a:ext cx="649537" cy="369332"/>
          </a:xfrm>
          <a:prstGeom prst="rect">
            <a:avLst/>
          </a:prstGeom>
          <a:noFill/>
        </p:spPr>
        <p:txBody>
          <a:bodyPr wrap="none" rtlCol="0">
            <a:spAutoFit/>
          </a:bodyPr>
          <a:lstStyle/>
          <a:p>
            <a:r>
              <a:rPr lang="en-US" i="1" dirty="0" smtClean="0">
                <a:solidFill>
                  <a:schemeClr val="bg1">
                    <a:lumMod val="65000"/>
                  </a:schemeClr>
                </a:solidFill>
              </a:rPr>
              <a:t>Time</a:t>
            </a:r>
            <a:endParaRPr lang="en-GB" i="1" dirty="0">
              <a:solidFill>
                <a:schemeClr val="bg1">
                  <a:lumMod val="65000"/>
                </a:schemeClr>
              </a:solidFill>
            </a:endParaRPr>
          </a:p>
        </p:txBody>
      </p:sp>
      <p:sp>
        <p:nvSpPr>
          <p:cNvPr id="3" name="Action Button: Sound 2">
            <a:hlinkClick r:id="" action="ppaction://hlinkshowjump?jump=nextslide" highlightClick="1">
              <a:snd r:embed="rId3" name="high_800.wav"/>
            </a:hlinkClick>
            <a:hlinkHover r:id="" action="ppaction://noaction">
              <a:snd r:embed="rId3" name="high_800.wav"/>
            </a:hlinkHover>
          </p:cNvPr>
          <p:cNvSpPr/>
          <p:nvPr/>
        </p:nvSpPr>
        <p:spPr>
          <a:xfrm>
            <a:off x="2040036" y="3065619"/>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558865" y="1475687"/>
            <a:ext cx="1481171" cy="1440160"/>
            <a:chOff x="558865" y="1475687"/>
            <a:chExt cx="1481171" cy="1440160"/>
          </a:xfrm>
        </p:grpSpPr>
        <p:sp>
          <p:nvSpPr>
            <p:cNvPr id="16" name="Rectangle 15"/>
            <p:cNvSpPr/>
            <p:nvPr/>
          </p:nvSpPr>
          <p:spPr>
            <a:xfrm>
              <a:off x="558865" y="1475687"/>
              <a:ext cx="1481171" cy="14401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118761" y="1903379"/>
              <a:ext cx="401316" cy="584775"/>
            </a:xfrm>
            <a:prstGeom prst="rect">
              <a:avLst/>
            </a:prstGeom>
            <a:noFill/>
          </p:spPr>
          <p:txBody>
            <a:bodyPr wrap="square" rtlCol="0">
              <a:spAutoFit/>
            </a:bodyPr>
            <a:lstStyle/>
            <a:p>
              <a:r>
                <a:rPr lang="en-US" sz="3200" dirty="0" smtClean="0">
                  <a:solidFill>
                    <a:schemeClr val="bg1"/>
                  </a:solidFill>
                </a:rPr>
                <a:t>+</a:t>
              </a:r>
              <a:endParaRPr lang="en-GB" sz="3200" dirty="0">
                <a:solidFill>
                  <a:schemeClr val="bg1"/>
                </a:solidFill>
              </a:endParaRPr>
            </a:p>
          </p:txBody>
        </p:sp>
      </p:grpSp>
      <p:grpSp>
        <p:nvGrpSpPr>
          <p:cNvPr id="6" name="Group 5"/>
          <p:cNvGrpSpPr/>
          <p:nvPr/>
        </p:nvGrpSpPr>
        <p:grpSpPr>
          <a:xfrm>
            <a:off x="6588224" y="4198458"/>
            <a:ext cx="1901147" cy="2071586"/>
            <a:chOff x="4499992" y="3314751"/>
            <a:chExt cx="1901147" cy="2071586"/>
          </a:xfrm>
        </p:grpSpPr>
        <p:sp>
          <p:nvSpPr>
            <p:cNvPr id="19" name="TextBox 18"/>
            <p:cNvSpPr txBox="1"/>
            <p:nvPr/>
          </p:nvSpPr>
          <p:spPr>
            <a:xfrm>
              <a:off x="4499992" y="3314751"/>
              <a:ext cx="1512168" cy="1477328"/>
            </a:xfrm>
            <a:prstGeom prst="rect">
              <a:avLst/>
            </a:prstGeom>
            <a:noFill/>
          </p:spPr>
          <p:txBody>
            <a:bodyPr wrap="square" rtlCol="0">
              <a:spAutoFit/>
            </a:bodyPr>
            <a:lstStyle/>
            <a:p>
              <a:r>
                <a:rPr lang="en-US" dirty="0" smtClean="0"/>
                <a:t>Response:</a:t>
              </a:r>
            </a:p>
            <a:p>
              <a:r>
                <a:rPr lang="en-US" dirty="0" smtClean="0"/>
                <a:t>T1</a:t>
              </a:r>
            </a:p>
            <a:p>
              <a:endParaRPr lang="en-US" dirty="0"/>
            </a:p>
            <a:p>
              <a:endParaRPr lang="en-US" dirty="0" smtClean="0"/>
            </a:p>
            <a:p>
              <a:r>
                <a:rPr lang="en-US" dirty="0" smtClean="0"/>
                <a:t>T2</a:t>
              </a:r>
              <a:endParaRPr lang="en-GB" dirty="0"/>
            </a:p>
          </p:txBody>
        </p:sp>
        <p:sp>
          <p:nvSpPr>
            <p:cNvPr id="20" name="Rectangle 19"/>
            <p:cNvSpPr/>
            <p:nvPr/>
          </p:nvSpPr>
          <p:spPr>
            <a:xfrm>
              <a:off x="5004048" y="3717032"/>
              <a:ext cx="1224136" cy="50405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310447" y="3861046"/>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5724127" y="3861045"/>
              <a:ext cx="197657" cy="192367"/>
            </a:xfrm>
            <a:prstGeom prst="rect">
              <a:avLst/>
            </a:prstGeom>
            <a:solidFill>
              <a:schemeClr val="bg2">
                <a:lumMod val="2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9290" y="4365104"/>
              <a:ext cx="1531849" cy="1021233"/>
            </a:xfrm>
            <a:prstGeom prst="rect">
              <a:avLst/>
            </a:prstGeom>
          </p:spPr>
        </p:pic>
      </p:grpSp>
      <p:sp>
        <p:nvSpPr>
          <p:cNvPr id="9" name="TextBox 8"/>
          <p:cNvSpPr txBox="1"/>
          <p:nvPr/>
        </p:nvSpPr>
        <p:spPr>
          <a:xfrm>
            <a:off x="1691680" y="4365104"/>
            <a:ext cx="720080" cy="369332"/>
          </a:xfrm>
          <a:prstGeom prst="rect">
            <a:avLst/>
          </a:prstGeom>
          <a:noFill/>
        </p:spPr>
        <p:txBody>
          <a:bodyPr wrap="square" rtlCol="0">
            <a:spAutoFit/>
          </a:bodyPr>
          <a:lstStyle/>
          <a:p>
            <a:r>
              <a:rPr lang="en-US" dirty="0" smtClean="0"/>
              <a:t>0ms</a:t>
            </a:r>
            <a:endParaRPr lang="en-GB" dirty="0"/>
          </a:p>
        </p:txBody>
      </p:sp>
      <p:sp>
        <p:nvSpPr>
          <p:cNvPr id="10" name="TextBox 9"/>
          <p:cNvSpPr txBox="1"/>
          <p:nvPr/>
        </p:nvSpPr>
        <p:spPr>
          <a:xfrm>
            <a:off x="3347864" y="5248810"/>
            <a:ext cx="1224136" cy="369332"/>
          </a:xfrm>
          <a:prstGeom prst="rect">
            <a:avLst/>
          </a:prstGeom>
          <a:noFill/>
        </p:spPr>
        <p:txBody>
          <a:bodyPr wrap="square" rtlCol="0">
            <a:spAutoFit/>
          </a:bodyPr>
          <a:lstStyle/>
          <a:p>
            <a:r>
              <a:rPr lang="en-US" dirty="0" smtClean="0"/>
              <a:t>1000ms</a:t>
            </a:r>
            <a:endParaRPr lang="en-GB" dirty="0"/>
          </a:p>
        </p:txBody>
      </p:sp>
    </p:spTree>
    <p:extLst>
      <p:ext uri="{BB962C8B-B14F-4D97-AF65-F5344CB8AC3E}">
        <p14:creationId xmlns:p14="http://schemas.microsoft.com/office/powerpoint/2010/main" val="18531378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design</a:t>
            </a:r>
            <a:endParaRPr lang="en-GB" dirty="0"/>
          </a:p>
        </p:txBody>
      </p:sp>
      <p:sp>
        <p:nvSpPr>
          <p:cNvPr id="4" name="TextBox 3"/>
          <p:cNvSpPr txBox="1"/>
          <p:nvPr/>
        </p:nvSpPr>
        <p:spPr>
          <a:xfrm>
            <a:off x="611560" y="1619508"/>
            <a:ext cx="3526478" cy="369332"/>
          </a:xfrm>
          <a:prstGeom prst="rect">
            <a:avLst/>
          </a:prstGeom>
          <a:noFill/>
        </p:spPr>
        <p:txBody>
          <a:bodyPr wrap="none" rtlCol="0">
            <a:spAutoFit/>
          </a:bodyPr>
          <a:lstStyle/>
          <a:p>
            <a:r>
              <a:rPr lang="en-US" b="1" dirty="0" smtClean="0"/>
              <a:t>Experiment 1: 0ms &amp; 1000ms SOAs</a:t>
            </a:r>
            <a:endParaRPr lang="en-GB" b="1" dirty="0"/>
          </a:p>
        </p:txBody>
      </p:sp>
      <p:sp>
        <p:nvSpPr>
          <p:cNvPr id="5" name="TextBox 4"/>
          <p:cNvSpPr txBox="1"/>
          <p:nvPr/>
        </p:nvSpPr>
        <p:spPr>
          <a:xfrm>
            <a:off x="406413" y="2111025"/>
            <a:ext cx="3161443" cy="369332"/>
          </a:xfrm>
          <a:prstGeom prst="rect">
            <a:avLst/>
          </a:prstGeom>
          <a:noFill/>
        </p:spPr>
        <p:txBody>
          <a:bodyPr wrap="none" rtlCol="0">
            <a:spAutoFit/>
          </a:bodyPr>
          <a:lstStyle/>
          <a:p>
            <a:r>
              <a:rPr lang="en-US" dirty="0" smtClean="0"/>
              <a:t>T1: </a:t>
            </a:r>
            <a:r>
              <a:rPr lang="en-US" dirty="0" smtClean="0">
                <a:solidFill>
                  <a:srgbClr val="00B0F0"/>
                </a:solidFill>
              </a:rPr>
              <a:t>Tone</a:t>
            </a:r>
            <a:r>
              <a:rPr lang="en-US" dirty="0" smtClean="0"/>
              <a:t>/</a:t>
            </a:r>
            <a:r>
              <a:rPr lang="en-US" dirty="0" smtClean="0">
                <a:solidFill>
                  <a:srgbClr val="7030A0"/>
                </a:solidFill>
              </a:rPr>
              <a:t>syllable</a:t>
            </a:r>
            <a:r>
              <a:rPr lang="en-US" dirty="0" smtClean="0"/>
              <a:t> identification </a:t>
            </a:r>
            <a:endParaRPr lang="en-GB" dirty="0"/>
          </a:p>
        </p:txBody>
      </p:sp>
      <p:sp>
        <p:nvSpPr>
          <p:cNvPr id="6" name="TextBox 5"/>
          <p:cNvSpPr txBox="1"/>
          <p:nvPr/>
        </p:nvSpPr>
        <p:spPr>
          <a:xfrm>
            <a:off x="406413" y="4436153"/>
            <a:ext cx="2475101" cy="369332"/>
          </a:xfrm>
          <a:prstGeom prst="rect">
            <a:avLst/>
          </a:prstGeom>
          <a:noFill/>
        </p:spPr>
        <p:txBody>
          <a:bodyPr wrap="none" rtlCol="0">
            <a:spAutoFit/>
          </a:bodyPr>
          <a:lstStyle/>
          <a:p>
            <a:r>
              <a:rPr lang="en-US" dirty="0" smtClean="0"/>
              <a:t>T1: </a:t>
            </a:r>
            <a:r>
              <a:rPr lang="en-US" dirty="0" smtClean="0">
                <a:solidFill>
                  <a:srgbClr val="00B0F0"/>
                </a:solidFill>
              </a:rPr>
              <a:t>Tone</a:t>
            </a:r>
            <a:r>
              <a:rPr lang="en-US" dirty="0" smtClean="0"/>
              <a:t>/</a:t>
            </a:r>
            <a:r>
              <a:rPr lang="en-US" dirty="0" smtClean="0">
                <a:solidFill>
                  <a:srgbClr val="7030A0"/>
                </a:solidFill>
              </a:rPr>
              <a:t>syllable</a:t>
            </a:r>
            <a:r>
              <a:rPr lang="en-US" dirty="0" smtClean="0"/>
              <a:t> choice</a:t>
            </a:r>
            <a:endParaRPr lang="en-GB" dirty="0"/>
          </a:p>
        </p:txBody>
      </p:sp>
      <p:sp>
        <p:nvSpPr>
          <p:cNvPr id="7" name="TextBox 6"/>
          <p:cNvSpPr txBox="1"/>
          <p:nvPr/>
        </p:nvSpPr>
        <p:spPr>
          <a:xfrm>
            <a:off x="611560" y="3942348"/>
            <a:ext cx="4002571" cy="369332"/>
          </a:xfrm>
          <a:prstGeom prst="rect">
            <a:avLst/>
          </a:prstGeom>
          <a:noFill/>
        </p:spPr>
        <p:txBody>
          <a:bodyPr wrap="none" rtlCol="0">
            <a:spAutoFit/>
          </a:bodyPr>
          <a:lstStyle/>
          <a:p>
            <a:r>
              <a:rPr lang="en-US" b="1" dirty="0" smtClean="0"/>
              <a:t>Experiments 2 &amp; 3: 0ms &amp; 1000ms SOAs</a:t>
            </a:r>
            <a:endParaRPr lang="en-GB" b="1" dirty="0"/>
          </a:p>
        </p:txBody>
      </p:sp>
      <p:sp>
        <p:nvSpPr>
          <p:cNvPr id="8" name="TextBox 7"/>
          <p:cNvSpPr txBox="1"/>
          <p:nvPr/>
        </p:nvSpPr>
        <p:spPr>
          <a:xfrm>
            <a:off x="4712453" y="2101875"/>
            <a:ext cx="3911776" cy="369332"/>
          </a:xfrm>
          <a:prstGeom prst="rect">
            <a:avLst/>
          </a:prstGeom>
          <a:noFill/>
        </p:spPr>
        <p:txBody>
          <a:bodyPr wrap="none" rtlCol="0">
            <a:spAutoFit/>
          </a:bodyPr>
          <a:lstStyle/>
          <a:p>
            <a:r>
              <a:rPr lang="en-US" dirty="0" smtClean="0"/>
              <a:t>T2: </a:t>
            </a:r>
            <a:r>
              <a:rPr lang="en-US" dirty="0" smtClean="0">
                <a:solidFill>
                  <a:srgbClr val="7030A0"/>
                </a:solidFill>
              </a:rPr>
              <a:t>Picture naming </a:t>
            </a:r>
            <a:r>
              <a:rPr lang="en-US" dirty="0" smtClean="0"/>
              <a:t>(written distractors)</a:t>
            </a:r>
            <a:endParaRPr lang="en-GB" dirty="0"/>
          </a:p>
        </p:txBody>
      </p:sp>
      <p:sp>
        <p:nvSpPr>
          <p:cNvPr id="9" name="TextBox 8"/>
          <p:cNvSpPr txBox="1"/>
          <p:nvPr/>
        </p:nvSpPr>
        <p:spPr>
          <a:xfrm>
            <a:off x="4712453" y="4436332"/>
            <a:ext cx="3911776" cy="369332"/>
          </a:xfrm>
          <a:prstGeom prst="rect">
            <a:avLst/>
          </a:prstGeom>
          <a:noFill/>
        </p:spPr>
        <p:txBody>
          <a:bodyPr wrap="none" rtlCol="0">
            <a:spAutoFit/>
          </a:bodyPr>
          <a:lstStyle/>
          <a:p>
            <a:r>
              <a:rPr lang="en-US" dirty="0" smtClean="0"/>
              <a:t>T2: </a:t>
            </a:r>
            <a:r>
              <a:rPr lang="en-US" dirty="0" smtClean="0">
                <a:solidFill>
                  <a:srgbClr val="7030A0"/>
                </a:solidFill>
              </a:rPr>
              <a:t>Picture naming </a:t>
            </a:r>
            <a:r>
              <a:rPr lang="en-US" dirty="0" smtClean="0"/>
              <a:t>(written distractors)</a:t>
            </a:r>
            <a:endParaRPr lang="en-GB" dirty="0"/>
          </a:p>
        </p:txBody>
      </p:sp>
      <p:sp>
        <p:nvSpPr>
          <p:cNvPr id="10" name="TextBox 9"/>
          <p:cNvSpPr txBox="1"/>
          <p:nvPr/>
        </p:nvSpPr>
        <p:spPr>
          <a:xfrm>
            <a:off x="539552" y="2476149"/>
            <a:ext cx="3582519" cy="369332"/>
          </a:xfrm>
          <a:prstGeom prst="rect">
            <a:avLst/>
          </a:prstGeom>
          <a:noFill/>
        </p:spPr>
        <p:txBody>
          <a:bodyPr wrap="none" rtlCol="0">
            <a:spAutoFit/>
          </a:bodyPr>
          <a:lstStyle/>
          <a:p>
            <a:r>
              <a:rPr lang="en-US" i="1" dirty="0" smtClean="0"/>
              <a:t>Hear tone or syllable, press a button</a:t>
            </a:r>
            <a:endParaRPr lang="en-GB" i="1" dirty="0"/>
          </a:p>
        </p:txBody>
      </p:sp>
      <p:sp>
        <p:nvSpPr>
          <p:cNvPr id="11" name="TextBox 10"/>
          <p:cNvSpPr txBox="1"/>
          <p:nvPr/>
        </p:nvSpPr>
        <p:spPr>
          <a:xfrm>
            <a:off x="611560" y="4805485"/>
            <a:ext cx="2880340" cy="646331"/>
          </a:xfrm>
          <a:prstGeom prst="rect">
            <a:avLst/>
          </a:prstGeom>
          <a:noFill/>
        </p:spPr>
        <p:txBody>
          <a:bodyPr wrap="none" rtlCol="0">
            <a:spAutoFit/>
          </a:bodyPr>
          <a:lstStyle/>
          <a:p>
            <a:r>
              <a:rPr lang="en-US" i="1" dirty="0" smtClean="0"/>
              <a:t>Hear tone or syllable, decide </a:t>
            </a:r>
          </a:p>
          <a:p>
            <a:r>
              <a:rPr lang="en-US" i="1" dirty="0" smtClean="0"/>
              <a:t>what to do on the next task</a:t>
            </a:r>
            <a:endParaRPr lang="en-GB" i="1" dirty="0"/>
          </a:p>
        </p:txBody>
      </p:sp>
      <p:sp>
        <p:nvSpPr>
          <p:cNvPr id="12" name="Action Button: Sound 11">
            <a:hlinkClick r:id="" action="ppaction://noaction" highlightClick="1">
              <a:snd r:embed="rId2" name="aak_c1.wav"/>
            </a:hlinkClick>
          </p:cNvPr>
          <p:cNvSpPr/>
          <p:nvPr/>
        </p:nvSpPr>
        <p:spPr>
          <a:xfrm>
            <a:off x="1433384" y="2916399"/>
            <a:ext cx="521208" cy="521208"/>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6" name="Group 15"/>
          <p:cNvGrpSpPr/>
          <p:nvPr/>
        </p:nvGrpSpPr>
        <p:grpSpPr>
          <a:xfrm>
            <a:off x="5972761" y="2870065"/>
            <a:ext cx="1103715" cy="1064072"/>
            <a:chOff x="6512565" y="2849689"/>
            <a:chExt cx="1103715" cy="1064072"/>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2565" y="2849689"/>
              <a:ext cx="1103715" cy="1064072"/>
            </a:xfrm>
            <a:prstGeom prst="rect">
              <a:avLst/>
            </a:prstGeom>
          </p:spPr>
        </p:pic>
        <p:sp>
          <p:nvSpPr>
            <p:cNvPr id="14" name="TextBox 13"/>
            <p:cNvSpPr txBox="1"/>
            <p:nvPr/>
          </p:nvSpPr>
          <p:spPr>
            <a:xfrm>
              <a:off x="6797526" y="3227837"/>
              <a:ext cx="533794" cy="307777"/>
            </a:xfrm>
            <a:prstGeom prst="rect">
              <a:avLst/>
            </a:prstGeom>
            <a:noFill/>
          </p:spPr>
          <p:txBody>
            <a:bodyPr wrap="square" rtlCol="0">
              <a:spAutoFit/>
            </a:bodyPr>
            <a:lstStyle/>
            <a:p>
              <a:r>
                <a:rPr lang="en-US" sz="1400" dirty="0" smtClean="0">
                  <a:solidFill>
                    <a:schemeClr val="bg1"/>
                  </a:solidFill>
                </a:rPr>
                <a:t>arm</a:t>
              </a:r>
              <a:endParaRPr lang="en-GB" sz="1400" dirty="0">
                <a:solidFill>
                  <a:schemeClr val="bg1"/>
                </a:solidFill>
              </a:endParaRPr>
            </a:p>
          </p:txBody>
        </p:sp>
      </p:grpSp>
      <p:sp>
        <p:nvSpPr>
          <p:cNvPr id="15" name="TextBox 14"/>
          <p:cNvSpPr txBox="1"/>
          <p:nvPr/>
        </p:nvSpPr>
        <p:spPr>
          <a:xfrm>
            <a:off x="5580112" y="2480357"/>
            <a:ext cx="3312368" cy="369332"/>
          </a:xfrm>
          <a:prstGeom prst="rect">
            <a:avLst/>
          </a:prstGeom>
          <a:noFill/>
        </p:spPr>
        <p:txBody>
          <a:bodyPr wrap="square" rtlCol="0">
            <a:spAutoFit/>
          </a:bodyPr>
          <a:lstStyle/>
          <a:p>
            <a:r>
              <a:rPr lang="en-US" i="1" dirty="0" smtClean="0"/>
              <a:t>Name the picture</a:t>
            </a:r>
            <a:endParaRPr lang="en-GB" i="1" dirty="0"/>
          </a:p>
        </p:txBody>
      </p:sp>
      <p:grpSp>
        <p:nvGrpSpPr>
          <p:cNvPr id="17" name="Group 16"/>
          <p:cNvGrpSpPr/>
          <p:nvPr/>
        </p:nvGrpSpPr>
        <p:grpSpPr>
          <a:xfrm>
            <a:off x="5972761" y="5311308"/>
            <a:ext cx="1103715" cy="1064072"/>
            <a:chOff x="6512565" y="2849689"/>
            <a:chExt cx="1103715" cy="1064072"/>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2565" y="2849689"/>
              <a:ext cx="1103715" cy="1064072"/>
            </a:xfrm>
            <a:prstGeom prst="rect">
              <a:avLst/>
            </a:prstGeom>
          </p:spPr>
        </p:pic>
        <p:sp>
          <p:nvSpPr>
            <p:cNvPr id="19" name="TextBox 18"/>
            <p:cNvSpPr txBox="1"/>
            <p:nvPr/>
          </p:nvSpPr>
          <p:spPr>
            <a:xfrm>
              <a:off x="6797526" y="3227837"/>
              <a:ext cx="533794" cy="307777"/>
            </a:xfrm>
            <a:prstGeom prst="rect">
              <a:avLst/>
            </a:prstGeom>
            <a:noFill/>
          </p:spPr>
          <p:txBody>
            <a:bodyPr wrap="square" rtlCol="0">
              <a:spAutoFit/>
            </a:bodyPr>
            <a:lstStyle/>
            <a:p>
              <a:r>
                <a:rPr lang="en-US" sz="1400" dirty="0" smtClean="0">
                  <a:solidFill>
                    <a:schemeClr val="bg1"/>
                  </a:solidFill>
                </a:rPr>
                <a:t>arm</a:t>
              </a:r>
              <a:endParaRPr lang="en-GB" sz="1400" dirty="0">
                <a:solidFill>
                  <a:schemeClr val="bg1"/>
                </a:solidFill>
              </a:endParaRPr>
            </a:p>
          </p:txBody>
        </p:sp>
      </p:grpSp>
      <p:sp>
        <p:nvSpPr>
          <p:cNvPr id="20" name="Action Button: Sound 19">
            <a:hlinkClick r:id="" action="ppaction://noaction" highlightClick="1">
              <a:snd r:embed="rId4" name="high_800.wav"/>
            </a:hlinkClick>
          </p:cNvPr>
          <p:cNvSpPr/>
          <p:nvPr/>
        </p:nvSpPr>
        <p:spPr>
          <a:xfrm>
            <a:off x="1433385" y="5706039"/>
            <a:ext cx="521208" cy="510380"/>
          </a:xfrm>
          <a:prstGeom prst="actionButtonSound">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4935957" y="4869160"/>
            <a:ext cx="3464768" cy="369332"/>
          </a:xfrm>
          <a:prstGeom prst="rect">
            <a:avLst/>
          </a:prstGeom>
          <a:noFill/>
        </p:spPr>
        <p:txBody>
          <a:bodyPr wrap="square" rtlCol="0">
            <a:spAutoFit/>
          </a:bodyPr>
          <a:lstStyle/>
          <a:p>
            <a:r>
              <a:rPr lang="en-US" i="1" dirty="0" smtClean="0"/>
              <a:t>Name the picture or read the word</a:t>
            </a:r>
            <a:endParaRPr lang="en-GB" i="1" dirty="0"/>
          </a:p>
        </p:txBody>
      </p:sp>
    </p:spTree>
    <p:extLst>
      <p:ext uri="{BB962C8B-B14F-4D97-AF65-F5344CB8AC3E}">
        <p14:creationId xmlns:p14="http://schemas.microsoft.com/office/powerpoint/2010/main" val="7049189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10331</TotalTime>
  <Words>1403</Words>
  <Application>Microsoft Office PowerPoint</Application>
  <PresentationFormat>On-screen Show (4:3)</PresentationFormat>
  <Paragraphs>467</Paragraphs>
  <Slides>46</Slides>
  <Notes>4</Notes>
  <HiddenSlides>11</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Dual-tasking language: what tasks can we do, or not do, at the same time?</vt:lpstr>
      <vt:lpstr>PowerPoint Presentation</vt:lpstr>
      <vt:lpstr>PowerPoint Presentation</vt:lpstr>
      <vt:lpstr>Experiment questions</vt:lpstr>
      <vt:lpstr>Experiment 1: Identification</vt:lpstr>
      <vt:lpstr>Experiment 1 design – dual task</vt:lpstr>
      <vt:lpstr>Experiment 1 design – 0ms SOA</vt:lpstr>
      <vt:lpstr>Experiment 1 design – 1000ms SOA</vt:lpstr>
      <vt:lpstr>Overview of design</vt:lpstr>
      <vt:lpstr>Dual-task schema - serial</vt:lpstr>
      <vt:lpstr>Dual-task schema - serial</vt:lpstr>
      <vt:lpstr>Dual-task schema - parallel</vt:lpstr>
      <vt:lpstr>Dual-tasking</vt:lpstr>
      <vt:lpstr>Dual-task schema - parallel</vt:lpstr>
      <vt:lpstr>Dual-task schema</vt:lpstr>
      <vt:lpstr>Experiment 1: Identification</vt:lpstr>
      <vt:lpstr>Experiment Design</vt:lpstr>
      <vt:lpstr>Experiment Design</vt:lpstr>
      <vt:lpstr>PowerPoint Presentation</vt:lpstr>
      <vt:lpstr>Experiment 1 interpretation</vt:lpstr>
      <vt:lpstr>Experiment 2: Task choice</vt:lpstr>
      <vt:lpstr>Experiment 2 aims</vt:lpstr>
      <vt:lpstr>Experiment 2 design – 0ms SOA</vt:lpstr>
      <vt:lpstr>Experiment 2 design</vt:lpstr>
      <vt:lpstr>Experiment Design</vt:lpstr>
      <vt:lpstr>Experiment Design</vt:lpstr>
      <vt:lpstr>PowerPoint Presentation</vt:lpstr>
      <vt:lpstr>Experiment 2 interpretation</vt:lpstr>
      <vt:lpstr>Experiment 3: Blocked replication</vt:lpstr>
      <vt:lpstr>PowerPoint Presentation</vt:lpstr>
      <vt:lpstr>Experiment 3 interpretation</vt:lpstr>
      <vt:lpstr>Measuring interference</vt:lpstr>
      <vt:lpstr>Discussion #1</vt:lpstr>
      <vt:lpstr>Answers to questions</vt:lpstr>
      <vt:lpstr>Thank you for listening </vt:lpstr>
      <vt:lpstr>PowerPoint Presentation</vt:lpstr>
      <vt:lpstr>Extra experiment 2 analyses</vt:lpstr>
      <vt:lpstr>Order Effects</vt:lpstr>
      <vt:lpstr>Ex-Gaussian analysis</vt:lpstr>
      <vt:lpstr>Syllable Quantile Plots</vt:lpstr>
      <vt:lpstr>Tone Quantile Plots</vt:lpstr>
      <vt:lpstr>Switch Trials</vt:lpstr>
      <vt:lpstr>Individual Graphs - Syllables</vt:lpstr>
      <vt:lpstr>Individual Graphs - Tones</vt:lpstr>
      <vt:lpstr>Selective Attention?</vt:lpstr>
      <vt:lpstr>Subjective Difficulty</vt:lpstr>
    </vt:vector>
  </TitlesOfParts>
  <Company>MPI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Dual-tasking language: what tasks can we do, or not do, at the same time?</dc:title>
  <dc:creator>Amie Fairs</dc:creator>
  <cp:lastModifiedBy>Amie Fairs</cp:lastModifiedBy>
  <cp:revision>28</cp:revision>
  <dcterms:created xsi:type="dcterms:W3CDTF">2017-05-18T09:41:05Z</dcterms:created>
  <dcterms:modified xsi:type="dcterms:W3CDTF">2017-05-26T16:08:15Z</dcterms:modified>
</cp:coreProperties>
</file>