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7" r:id="rId2"/>
    <p:sldId id="265" r:id="rId3"/>
    <p:sldId id="264" r:id="rId4"/>
    <p:sldId id="260"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3">
          <p15:clr>
            <a:srgbClr val="A4A3A4"/>
          </p15:clr>
        </p15:guide>
        <p15:guide id="2" pos="2437">
          <p15:clr>
            <a:srgbClr val="A4A3A4"/>
          </p15:clr>
        </p15:guide>
        <p15:guide id="3" pos="5693">
          <p15:clr>
            <a:srgbClr val="A4A3A4"/>
          </p15:clr>
        </p15:guide>
        <p15:guide id="4" pos="14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hyung Shin" initials="J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56"/>
    <p:restoredTop sz="81088" autoAdjust="0"/>
  </p:normalViewPr>
  <p:slideViewPr>
    <p:cSldViewPr snapToGrid="0" snapToObjects="1" showGuides="1">
      <p:cViewPr varScale="1">
        <p:scale>
          <a:sx n="73" d="100"/>
          <a:sy n="73" d="100"/>
        </p:scale>
        <p:origin x="1368" y="66"/>
      </p:cViewPr>
      <p:guideLst>
        <p:guide orient="horz" pos="2163"/>
        <p:guide pos="2437"/>
        <p:guide pos="5693"/>
        <p:guide pos="14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0-11T10:57:31.967" idx="1">
    <p:pos x="10" y="10"/>
    <p:text>Match scales</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10-11T10:57:52.663" idx="2">
    <p:pos x="10" y="10"/>
    <p:text>Match scales</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42BAC6-8083-004F-8CF1-9ED9322BBFE2}" type="datetimeFigureOut">
              <a:rPr lang="en-US" smtClean="0"/>
              <a:t>10/19/2020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5D9A72-06ED-724A-AD4B-EC7DEA9A6C07}" type="slidenum">
              <a:rPr lang="en-US" smtClean="0"/>
              <a:t>‹#›</a:t>
            </a:fld>
            <a:endParaRPr lang="en-US"/>
          </a:p>
        </p:txBody>
      </p:sp>
    </p:spTree>
    <p:extLst>
      <p:ext uri="{BB962C8B-B14F-4D97-AF65-F5344CB8AC3E}">
        <p14:creationId xmlns:p14="http://schemas.microsoft.com/office/powerpoint/2010/main" val="13794760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kern="1200" dirty="0">
                <a:solidFill>
                  <a:schemeClr val="tx1"/>
                </a:solidFill>
                <a:effectLst/>
                <a:latin typeface="+mn-lt"/>
                <a:ea typeface="+mn-ea"/>
                <a:cs typeface="+mn-cs"/>
              </a:rPr>
              <a:t>Figure E1. Loadings for the first two leading principal components (PC) of surface area measurements in 34 cortical regions: PC1 (panel A) and PC2 (panel B).</a:t>
            </a:r>
            <a:r>
              <a:rPr lang="en-CA" sz="1200" kern="1200" dirty="0">
                <a:solidFill>
                  <a:schemeClr val="tx1"/>
                </a:solidFill>
                <a:effectLst/>
                <a:latin typeface="+mn-lt"/>
                <a:ea typeface="+mn-ea"/>
                <a:cs typeface="+mn-cs"/>
              </a:rPr>
              <a:t> Each cohort estimated the surface area of the 34 cortical regions (left and right hemispheres summed), using </a:t>
            </a:r>
            <a:r>
              <a:rPr lang="en-CA" sz="1200" kern="1200" dirty="0" err="1">
                <a:solidFill>
                  <a:schemeClr val="tx1"/>
                </a:solidFill>
                <a:effectLst/>
                <a:latin typeface="+mn-lt"/>
                <a:ea typeface="+mn-ea"/>
                <a:cs typeface="+mn-cs"/>
              </a:rPr>
              <a:t>FreeSurfer</a:t>
            </a:r>
            <a:r>
              <a:rPr lang="en-CA" sz="1200" kern="1200" dirty="0">
                <a:solidFill>
                  <a:schemeClr val="tx1"/>
                </a:solidFill>
                <a:effectLst/>
                <a:latin typeface="+mn-lt"/>
                <a:ea typeface="+mn-ea"/>
                <a:cs typeface="+mn-cs"/>
              </a:rPr>
              <a:t> and carried out principal component analyses to obtain PC loading values for the first two leading PCs, which are indicated by </a:t>
            </a:r>
            <a:r>
              <a:rPr lang="en-CA" sz="1200" kern="1200" dirty="0" err="1">
                <a:solidFill>
                  <a:schemeClr val="tx1"/>
                </a:solidFill>
                <a:effectLst/>
                <a:latin typeface="+mn-lt"/>
                <a:ea typeface="+mn-ea"/>
                <a:cs typeface="+mn-cs"/>
              </a:rPr>
              <a:t>colored</a:t>
            </a:r>
            <a:r>
              <a:rPr lang="en-CA" sz="1200" kern="1200" dirty="0">
                <a:solidFill>
                  <a:schemeClr val="tx1"/>
                </a:solidFill>
                <a:effectLst/>
                <a:latin typeface="+mn-lt"/>
                <a:ea typeface="+mn-ea"/>
                <a:cs typeface="+mn-cs"/>
              </a:rPr>
              <a:t> lines: 0-red (ARIC), 1-green (</a:t>
            </a:r>
            <a:r>
              <a:rPr lang="en-CA" sz="1200" kern="1200" dirty="0" err="1">
                <a:solidFill>
                  <a:schemeClr val="tx1"/>
                </a:solidFill>
                <a:effectLst/>
                <a:latin typeface="+mn-lt"/>
                <a:ea typeface="+mn-ea"/>
                <a:cs typeface="+mn-cs"/>
              </a:rPr>
              <a:t>ASPSFam</a:t>
            </a:r>
            <a:r>
              <a:rPr lang="en-CA" sz="1200" kern="1200" dirty="0">
                <a:solidFill>
                  <a:schemeClr val="tx1"/>
                </a:solidFill>
                <a:effectLst/>
                <a:latin typeface="+mn-lt"/>
                <a:ea typeface="+mn-ea"/>
                <a:cs typeface="+mn-cs"/>
              </a:rPr>
              <a:t>), 2-yellow (BIL&amp;GIN), 3-blue (CHS), 4-orange (FHS), 5-purple (LBC1936), 6-cyan (LIFE-Adult), 7-magenta (MAS), 8-lime-green (OATS),</a:t>
            </a:r>
            <a:r>
              <a:rPr lang="en-CA" sz="1200" kern="1200" baseline="0" dirty="0">
                <a:solidFill>
                  <a:schemeClr val="tx1"/>
                </a:solidFill>
                <a:effectLst/>
                <a:latin typeface="+mn-lt"/>
                <a:ea typeface="+mn-ea"/>
                <a:cs typeface="+mn-cs"/>
              </a:rPr>
              <a:t> 9-light pink (RS), dark green star (SHIP-2), light purple diamond (SHIP-Trend), brown circle (SPS), indigo rectangle (SYS), and dark red triangle (3CDijon)</a:t>
            </a:r>
            <a:r>
              <a:rPr lang="en-CA" sz="1200" kern="1200" dirty="0">
                <a:solidFill>
                  <a:schemeClr val="tx1"/>
                </a:solidFill>
                <a:effectLst/>
                <a:latin typeface="+mn-lt"/>
                <a:ea typeface="+mn-ea"/>
                <a:cs typeface="+mn-cs"/>
              </a:rPr>
              <a:t> . Black thicker lines indicate the median loading values across</a:t>
            </a:r>
            <a:r>
              <a:rPr lang="en-CA" sz="1200" kern="1200" baseline="0" dirty="0">
                <a:solidFill>
                  <a:schemeClr val="tx1"/>
                </a:solidFill>
                <a:effectLst/>
                <a:latin typeface="+mn-lt"/>
                <a:ea typeface="+mn-ea"/>
                <a:cs typeface="+mn-cs"/>
              </a:rPr>
              <a:t> the following cohorts: ARIC, </a:t>
            </a:r>
            <a:r>
              <a:rPr lang="en-CA" sz="1200" kern="1200" baseline="0" dirty="0" err="1">
                <a:solidFill>
                  <a:schemeClr val="tx1"/>
                </a:solidFill>
                <a:effectLst/>
                <a:latin typeface="+mn-lt"/>
                <a:ea typeface="+mn-ea"/>
                <a:cs typeface="+mn-cs"/>
              </a:rPr>
              <a:t>ASPSFam</a:t>
            </a:r>
            <a:r>
              <a:rPr lang="en-CA" sz="1200" kern="1200" baseline="0" dirty="0">
                <a:solidFill>
                  <a:schemeClr val="tx1"/>
                </a:solidFill>
                <a:effectLst/>
                <a:latin typeface="+mn-lt"/>
                <a:ea typeface="+mn-ea"/>
                <a:cs typeface="+mn-cs"/>
              </a:rPr>
              <a:t>, BIL&amp;GIN, CHS, FHS, LIFE-Adult, RS, SPS and SYS</a:t>
            </a:r>
            <a:r>
              <a:rPr lang="en-CA" sz="1200" kern="1200" dirty="0">
                <a:solidFill>
                  <a:schemeClr val="tx1"/>
                </a:solidFill>
                <a:effectLst/>
                <a:latin typeface="+mn-lt"/>
                <a:ea typeface="+mn-ea"/>
                <a:cs typeface="+mn-cs"/>
              </a:rPr>
              <a:t>. The median loading values were then used to derive the ‘general’ PC score for each individual and later used as the response variable in the meta-GWAS analyses. Cohort abbreviations</a:t>
            </a:r>
            <a:r>
              <a:rPr lang="en-CA" sz="1200" kern="1200" baseline="0" dirty="0">
                <a:solidFill>
                  <a:schemeClr val="tx1"/>
                </a:solidFill>
                <a:effectLst/>
                <a:latin typeface="+mn-lt"/>
                <a:ea typeface="+mn-ea"/>
                <a:cs typeface="+mn-cs"/>
              </a:rPr>
              <a:t> are presented in Table E1A.</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0D30DD-9E7B-9947-978D-E824D8F1314D}" type="slidenum">
              <a:rPr lang="en-US" smtClean="0"/>
              <a:t>1</a:t>
            </a:fld>
            <a:endParaRPr lang="en-US"/>
          </a:p>
        </p:txBody>
      </p:sp>
    </p:spTree>
    <p:extLst>
      <p:ext uri="{BB962C8B-B14F-4D97-AF65-F5344CB8AC3E}">
        <p14:creationId xmlns:p14="http://schemas.microsoft.com/office/powerpoint/2010/main" val="1389277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kern="1200" dirty="0">
                <a:solidFill>
                  <a:schemeClr val="tx1"/>
                </a:solidFill>
                <a:effectLst/>
                <a:latin typeface="+mn-lt"/>
                <a:ea typeface="+mn-ea"/>
                <a:cs typeface="+mn-cs"/>
              </a:rPr>
              <a:t>Figure E2. Loadings for the first two leading principal components (PC) of thickness measurements in 34 cortical regions: PC1 (panel A) and PC2 (panel B).</a:t>
            </a:r>
            <a:r>
              <a:rPr lang="en-CA" sz="1200" kern="1200" dirty="0">
                <a:solidFill>
                  <a:schemeClr val="tx1"/>
                </a:solidFill>
                <a:effectLst/>
                <a:latin typeface="+mn-lt"/>
                <a:ea typeface="+mn-ea"/>
                <a:cs typeface="+mn-cs"/>
              </a:rPr>
              <a:t> Each cohort estimated the thickness of the 34 cortical regions (left and right hemispheres averaged), using </a:t>
            </a:r>
            <a:r>
              <a:rPr lang="en-CA" sz="1200" kern="1200" dirty="0" err="1">
                <a:solidFill>
                  <a:schemeClr val="tx1"/>
                </a:solidFill>
                <a:effectLst/>
                <a:latin typeface="+mn-lt"/>
                <a:ea typeface="+mn-ea"/>
                <a:cs typeface="+mn-cs"/>
              </a:rPr>
              <a:t>FreeSurfer</a:t>
            </a:r>
            <a:r>
              <a:rPr lang="en-CA" sz="1200" kern="1200" dirty="0">
                <a:solidFill>
                  <a:schemeClr val="tx1"/>
                </a:solidFill>
                <a:effectLst/>
                <a:latin typeface="+mn-lt"/>
                <a:ea typeface="+mn-ea"/>
                <a:cs typeface="+mn-cs"/>
              </a:rPr>
              <a:t> and carried out principal component analyses to obtain PC loading values for the first two leading PCs, which are indicated by </a:t>
            </a:r>
            <a:r>
              <a:rPr lang="en-CA" sz="1200" kern="1200" dirty="0" err="1">
                <a:solidFill>
                  <a:schemeClr val="tx1"/>
                </a:solidFill>
                <a:effectLst/>
                <a:latin typeface="+mn-lt"/>
                <a:ea typeface="+mn-ea"/>
                <a:cs typeface="+mn-cs"/>
              </a:rPr>
              <a:t>colored</a:t>
            </a:r>
            <a:r>
              <a:rPr lang="en-CA" sz="1200" kern="1200" dirty="0">
                <a:solidFill>
                  <a:schemeClr val="tx1"/>
                </a:solidFill>
                <a:effectLst/>
                <a:latin typeface="+mn-lt"/>
                <a:ea typeface="+mn-ea"/>
                <a:cs typeface="+mn-cs"/>
              </a:rPr>
              <a:t> lines: 0-red (ARIC), 1-green (</a:t>
            </a:r>
            <a:r>
              <a:rPr lang="en-CA" sz="1200" kern="1200" dirty="0" err="1">
                <a:solidFill>
                  <a:schemeClr val="tx1"/>
                </a:solidFill>
                <a:effectLst/>
                <a:latin typeface="+mn-lt"/>
                <a:ea typeface="+mn-ea"/>
                <a:cs typeface="+mn-cs"/>
              </a:rPr>
              <a:t>ASPSFam</a:t>
            </a:r>
            <a:r>
              <a:rPr lang="en-CA" sz="1200" kern="1200" dirty="0">
                <a:solidFill>
                  <a:schemeClr val="tx1"/>
                </a:solidFill>
                <a:effectLst/>
                <a:latin typeface="+mn-lt"/>
                <a:ea typeface="+mn-ea"/>
                <a:cs typeface="+mn-cs"/>
              </a:rPr>
              <a:t>), 2-yellow (BIL&amp;GIN), 3-blue (CHS), 4-orange (FHS), 5-purple (LBC1936), 6-cyan (LIFE-Adult), 7-magenta (MAS), 8-lime-green (OATS),</a:t>
            </a:r>
            <a:r>
              <a:rPr lang="en-CA" sz="1200" kern="1200" baseline="0" dirty="0">
                <a:solidFill>
                  <a:schemeClr val="tx1"/>
                </a:solidFill>
                <a:effectLst/>
                <a:latin typeface="+mn-lt"/>
                <a:ea typeface="+mn-ea"/>
                <a:cs typeface="+mn-cs"/>
              </a:rPr>
              <a:t> 9-light pink (RS), dark green star (SHIP-2), light purple diamond (SHIP-Trend), brown circle (SPS), indigo rectangle (SYS), and dark red triangle (3CDijon)</a:t>
            </a:r>
            <a:r>
              <a:rPr lang="en-CA" sz="1200" kern="1200" dirty="0">
                <a:solidFill>
                  <a:schemeClr val="tx1"/>
                </a:solidFill>
                <a:effectLst/>
                <a:latin typeface="+mn-lt"/>
                <a:ea typeface="+mn-ea"/>
                <a:cs typeface="+mn-cs"/>
              </a:rPr>
              <a:t> . Black thicker lines indicate the median loading values across</a:t>
            </a:r>
            <a:r>
              <a:rPr lang="en-CA" sz="1200" kern="1200" baseline="0" dirty="0">
                <a:solidFill>
                  <a:schemeClr val="tx1"/>
                </a:solidFill>
                <a:effectLst/>
                <a:latin typeface="+mn-lt"/>
                <a:ea typeface="+mn-ea"/>
                <a:cs typeface="+mn-cs"/>
              </a:rPr>
              <a:t> the following cohorts: ARIC, </a:t>
            </a:r>
            <a:r>
              <a:rPr lang="en-CA" sz="1200" kern="1200" baseline="0" dirty="0" err="1">
                <a:solidFill>
                  <a:schemeClr val="tx1"/>
                </a:solidFill>
                <a:effectLst/>
                <a:latin typeface="+mn-lt"/>
                <a:ea typeface="+mn-ea"/>
                <a:cs typeface="+mn-cs"/>
              </a:rPr>
              <a:t>ASPSFam</a:t>
            </a:r>
            <a:r>
              <a:rPr lang="en-CA" sz="1200" kern="1200" baseline="0" dirty="0">
                <a:solidFill>
                  <a:schemeClr val="tx1"/>
                </a:solidFill>
                <a:effectLst/>
                <a:latin typeface="+mn-lt"/>
                <a:ea typeface="+mn-ea"/>
                <a:cs typeface="+mn-cs"/>
              </a:rPr>
              <a:t>, BIL&amp;GIN, CHS, FHS, LIFE-Adult, RS, SPS and SYS</a:t>
            </a:r>
            <a:r>
              <a:rPr lang="en-CA" sz="1200" kern="1200" dirty="0">
                <a:solidFill>
                  <a:schemeClr val="tx1"/>
                </a:solidFill>
                <a:effectLst/>
                <a:latin typeface="+mn-lt"/>
                <a:ea typeface="+mn-ea"/>
                <a:cs typeface="+mn-cs"/>
              </a:rPr>
              <a:t>. The median loading values were then used to derive the ‘general’ PC score for each individual and later used as the response variable in the meta-GWAS analyses. Cohort abbreviations</a:t>
            </a:r>
            <a:r>
              <a:rPr lang="en-CA" sz="1200" kern="1200" baseline="0" dirty="0">
                <a:solidFill>
                  <a:schemeClr val="tx1"/>
                </a:solidFill>
                <a:effectLst/>
                <a:latin typeface="+mn-lt"/>
                <a:ea typeface="+mn-ea"/>
                <a:cs typeface="+mn-cs"/>
              </a:rPr>
              <a:t> are presented in Table E1A.</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0D30DD-9E7B-9947-978D-E824D8F1314D}" type="slidenum">
              <a:rPr lang="en-US" smtClean="0"/>
              <a:t>2</a:t>
            </a:fld>
            <a:endParaRPr lang="en-US"/>
          </a:p>
        </p:txBody>
      </p:sp>
    </p:spTree>
    <p:extLst>
      <p:ext uri="{BB962C8B-B14F-4D97-AF65-F5344CB8AC3E}">
        <p14:creationId xmlns:p14="http://schemas.microsoft.com/office/powerpoint/2010/main" val="409874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Figure E3. </a:t>
            </a:r>
            <a:r>
              <a:rPr lang="en-US" b="1" dirty="0" err="1"/>
              <a:t>Quantile-quantile</a:t>
            </a:r>
            <a:r>
              <a:rPr lang="en-US" b="1" dirty="0"/>
              <a:t> plots of cortical</a:t>
            </a:r>
            <a:r>
              <a:rPr lang="en-US" b="1" baseline="0" dirty="0"/>
              <a:t> surface area and thickness PC1 and PC2</a:t>
            </a:r>
            <a:r>
              <a:rPr lang="en-US" b="1" dirty="0"/>
              <a:t> genome-wide association study meta-analyses.</a:t>
            </a:r>
            <a:r>
              <a:rPr lang="en-US" b="1" baseline="0" dirty="0"/>
              <a:t> </a:t>
            </a:r>
            <a:r>
              <a:rPr lang="en-US" sz="1200" kern="1200" dirty="0">
                <a:solidFill>
                  <a:schemeClr val="tx1"/>
                </a:solidFill>
                <a:effectLst/>
                <a:latin typeface="+mn-lt"/>
                <a:ea typeface="+mn-ea"/>
                <a:cs typeface="+mn-cs"/>
              </a:rPr>
              <a:t>Observed -log10 transformed P-values of associations with cortical surface area and thickness PC1 and PC2 are plotted against the expected values for all SNPs tested in each of the GWAS meta-analyses. Results were inspected for inflation due to confounders such as population stratification or sample overlap, by calculating the inflation factor (</a:t>
            </a:r>
            <a:r>
              <a:rPr lang="en-US" sz="1200" kern="1200" dirty="0" err="1">
                <a:solidFill>
                  <a:schemeClr val="tx1"/>
                </a:solidFill>
                <a:effectLst/>
                <a:latin typeface="+mn-lt"/>
                <a:ea typeface="+mn-ea"/>
                <a:cs typeface="+mn-cs"/>
              </a:rPr>
              <a:t>λ</a:t>
            </a:r>
            <a:r>
              <a:rPr lang="en-US" sz="1200" kern="1200" dirty="0">
                <a:solidFill>
                  <a:schemeClr val="tx1"/>
                </a:solidFill>
                <a:effectLst/>
                <a:latin typeface="+mn-lt"/>
                <a:ea typeface="+mn-ea"/>
                <a:cs typeface="+mn-cs"/>
              </a:rPr>
              <a:t>) as well as the LD score intercept using LD score regression</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An inflation factor </a:t>
            </a:r>
            <a:r>
              <a:rPr lang="en-US" sz="1200" kern="1200" dirty="0" err="1">
                <a:solidFill>
                  <a:schemeClr val="tx1"/>
                </a:solidFill>
                <a:effectLst/>
                <a:latin typeface="+mn-lt"/>
                <a:ea typeface="+mn-ea"/>
                <a:cs typeface="+mn-cs"/>
              </a:rPr>
              <a:t>λ</a:t>
            </a:r>
            <a:r>
              <a:rPr lang="en-US" sz="1200" kern="1200" dirty="0">
                <a:solidFill>
                  <a:schemeClr val="tx1"/>
                </a:solidFill>
                <a:effectLst/>
                <a:latin typeface="+mn-lt"/>
                <a:ea typeface="+mn-ea"/>
                <a:cs typeface="+mn-cs"/>
              </a:rPr>
              <a:t> &gt; 1 suggests an inflation of the association statistics, which can be due to both spurious and genuine effects. It is likely to increase with sample size and degree of </a:t>
            </a:r>
            <a:r>
              <a:rPr lang="en-US" sz="1200" kern="1200" dirty="0" err="1">
                <a:solidFill>
                  <a:schemeClr val="tx1"/>
                </a:solidFill>
                <a:effectLst/>
                <a:latin typeface="+mn-lt"/>
                <a:ea typeface="+mn-ea"/>
                <a:cs typeface="+mn-cs"/>
              </a:rPr>
              <a:t>polygenicity</a:t>
            </a:r>
            <a:r>
              <a:rPr lang="en-US" sz="1200" kern="1200" dirty="0">
                <a:solidFill>
                  <a:schemeClr val="tx1"/>
                </a:solidFill>
                <a:effectLst/>
                <a:latin typeface="+mn-lt"/>
                <a:ea typeface="+mn-ea"/>
                <a:cs typeface="+mn-cs"/>
              </a:rPr>
              <a:t> of the phenotype, as the distribution of effect sizes begins to differ substantially from a null distribution when more variants have true associations. An LD score intercept &gt; 1 suggests that there is spurious association, but an intercept &lt;1.10 is generally considered to suggest that the signal is mostly due to genuine association effects. LD score regression intercepts were 1.05 (se=0.0079), 1.03 (se=0.0076), 1.03 (se=0.0065) and 1.02 (se= 0.007), for PC1-SA, PC2-SA, PC1-TH and PC2-TH, respectively.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endParaRPr lang="en-US" dirty="0"/>
          </a:p>
          <a:p>
            <a:r>
              <a:rPr lang="en-US" dirty="0">
                <a:effectLst/>
              </a:rPr>
              <a:t>1.Bulik-Sullivan, B. K. </a:t>
            </a:r>
            <a:r>
              <a:rPr lang="en-US" i="1" dirty="0">
                <a:effectLst/>
              </a:rPr>
              <a:t>et al.</a:t>
            </a:r>
            <a:r>
              <a:rPr lang="en-US" dirty="0">
                <a:effectLst/>
              </a:rPr>
              <a:t> LD Score regression distinguishes confounding from </a:t>
            </a:r>
            <a:r>
              <a:rPr lang="en-US" dirty="0" err="1">
                <a:effectLst/>
              </a:rPr>
              <a:t>polygenicity</a:t>
            </a:r>
            <a:r>
              <a:rPr lang="en-US" dirty="0">
                <a:effectLst/>
              </a:rPr>
              <a:t> in genome-wide association studies. </a:t>
            </a:r>
            <a:r>
              <a:rPr lang="en-US" i="1" dirty="0">
                <a:effectLst/>
              </a:rPr>
              <a:t>Nat. Genet.</a:t>
            </a:r>
            <a:r>
              <a:rPr lang="en-US" dirty="0">
                <a:effectLst/>
              </a:rPr>
              <a:t> </a:t>
            </a:r>
            <a:r>
              <a:rPr lang="en-US" b="1" dirty="0">
                <a:effectLst/>
              </a:rPr>
              <a:t>47</a:t>
            </a:r>
            <a:r>
              <a:rPr lang="en-US" dirty="0">
                <a:effectLst/>
              </a:rPr>
              <a:t>, 291–295 (2015).</a:t>
            </a:r>
          </a:p>
        </p:txBody>
      </p:sp>
      <p:sp>
        <p:nvSpPr>
          <p:cNvPr id="4" name="Slide Number Placeholder 3"/>
          <p:cNvSpPr>
            <a:spLocks noGrp="1"/>
          </p:cNvSpPr>
          <p:nvPr>
            <p:ph type="sldNum" sz="quarter" idx="10"/>
          </p:nvPr>
        </p:nvSpPr>
        <p:spPr/>
        <p:txBody>
          <a:bodyPr/>
          <a:lstStyle/>
          <a:p>
            <a:fld id="{B45D9A72-06ED-724A-AD4B-EC7DEA9A6C07}" type="slidenum">
              <a:rPr lang="en-US" smtClean="0"/>
              <a:t>3</a:t>
            </a:fld>
            <a:endParaRPr lang="en-US"/>
          </a:p>
        </p:txBody>
      </p:sp>
    </p:spTree>
    <p:extLst>
      <p:ext uri="{BB962C8B-B14F-4D97-AF65-F5344CB8AC3E}">
        <p14:creationId xmlns:p14="http://schemas.microsoft.com/office/powerpoint/2010/main" val="3419833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Figure E4. Manhattan plots for the meta-analyses of GWAS thickness PC1 (panel A) and PC2 (panel B) scores in CHARGE and UKBB cohorts. </a:t>
            </a:r>
            <a:r>
              <a:rPr lang="en-US" sz="1200" kern="1200" dirty="0">
                <a:solidFill>
                  <a:schemeClr val="tx1"/>
                </a:solidFill>
                <a:effectLst/>
                <a:latin typeface="+mn-lt"/>
                <a:ea typeface="+mn-ea"/>
                <a:cs typeface="+mn-cs"/>
              </a:rPr>
              <a:t>The GWAS meta-analyses were carried out as follows. Using the median PC loadings across the CHARGE consortium cohorts (Figure E5), each cohort derived the ‘general’ PC scores to be used as phenotypes in the genome-wide association tests in order to ensure ‘homogeneity’ in phenotype derivation. All the association tests were adjusted for age, sex and other cohort-specific confounding variables, such as study site and/or family structure. The cohort-specific GWAS results were then examined for quality-control with Easy QC software</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and meta-analyzed with METAL</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using fixed effects models. The vertical axis indicates the </a:t>
            </a:r>
            <a:r>
              <a:rPr lang="en-CA"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log</a:t>
            </a:r>
            <a:r>
              <a:rPr lang="en-US" sz="1200" kern="1200" baseline="-25000" dirty="0">
                <a:solidFill>
                  <a:schemeClr val="tx1"/>
                </a:solidFill>
                <a:effectLst/>
                <a:latin typeface="+mn-lt"/>
                <a:ea typeface="+mn-ea"/>
                <a:cs typeface="+mn-cs"/>
              </a:rPr>
              <a:t>10</a:t>
            </a:r>
            <a:r>
              <a:rPr lang="en-US" sz="1200" kern="1200" dirty="0">
                <a:solidFill>
                  <a:schemeClr val="tx1"/>
                </a:solidFill>
                <a:effectLst/>
                <a:latin typeface="+mn-lt"/>
                <a:ea typeface="+mn-ea"/>
                <a:cs typeface="+mn-cs"/>
              </a:rPr>
              <a:t> </a:t>
            </a:r>
            <a:r>
              <a:rPr lang="en-US" sz="1200" i="0" kern="1200" dirty="0">
                <a:solidFill>
                  <a:schemeClr val="tx1"/>
                </a:solidFill>
                <a:effectLst/>
                <a:latin typeface="+mn-lt"/>
                <a:ea typeface="+mn-ea"/>
                <a:cs typeface="+mn-cs"/>
              </a:rPr>
              <a:t>p-</a:t>
            </a:r>
            <a:r>
              <a:rPr lang="en-US" sz="1200" kern="1200" dirty="0">
                <a:solidFill>
                  <a:schemeClr val="tx1"/>
                </a:solidFill>
                <a:effectLst/>
                <a:latin typeface="+mn-lt"/>
                <a:ea typeface="+mn-ea"/>
                <a:cs typeface="+mn-cs"/>
              </a:rPr>
              <a:t>values of the SNPs in the meta-analyses. The red horizontal line indicates the genome-wide significance level of 5.0×10</a:t>
            </a:r>
            <a:r>
              <a:rPr lang="en-US" sz="1200" kern="1200" baseline="30000" dirty="0">
                <a:solidFill>
                  <a:schemeClr val="tx1"/>
                </a:solidFill>
                <a:effectLst/>
                <a:latin typeface="+mn-lt"/>
                <a:ea typeface="+mn-ea"/>
                <a:cs typeface="+mn-cs"/>
              </a:rPr>
              <a:t>-8</a:t>
            </a:r>
            <a:r>
              <a:rPr lang="en-US" sz="1200"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For PC1, no SNPs were associated at the GWAS significance level. </a:t>
            </a:r>
            <a:r>
              <a:rPr lang="en-US" sz="1200" kern="1200" dirty="0">
                <a:solidFill>
                  <a:schemeClr val="tx1"/>
                </a:solidFill>
                <a:effectLst/>
                <a:latin typeface="+mn-lt"/>
                <a:ea typeface="+mn-ea"/>
                <a:cs typeface="+mn-cs"/>
              </a:rPr>
              <a:t>For PC2 the most significant locus was located on chromosome 15, as highlighted by the red-dotted oval </a:t>
            </a:r>
            <a:r>
              <a:rPr lang="en-CA" sz="1200" kern="1200" dirty="0">
                <a:solidFill>
                  <a:schemeClr val="tx1"/>
                </a:solidFill>
                <a:effectLst/>
                <a:latin typeface="+mn-lt"/>
                <a:ea typeface="+mn-ea"/>
                <a:cs typeface="+mn-cs"/>
              </a:rPr>
              <a:t>(top SNP: </a:t>
            </a:r>
            <a:r>
              <a:rPr lang="is-IS" sz="1200" b="0" i="0" u="none" strike="noStrike" kern="1200" dirty="0">
                <a:solidFill>
                  <a:schemeClr val="tx1"/>
                </a:solidFill>
                <a:effectLst/>
                <a:latin typeface="+mn-lt"/>
                <a:ea typeface="+mn-ea"/>
                <a:cs typeface="+mn-cs"/>
              </a:rPr>
              <a:t>rs12438460</a:t>
            </a:r>
            <a:r>
              <a:rPr lang="is-IS" dirty="0"/>
              <a:t>;</a:t>
            </a:r>
            <a:r>
              <a:rPr lang="en-CA" sz="1200" kern="1200" dirty="0">
                <a:solidFill>
                  <a:schemeClr val="tx1"/>
                </a:solidFill>
                <a:effectLst/>
                <a:latin typeface="+mn-lt"/>
                <a:ea typeface="+mn-ea"/>
                <a:cs typeface="+mn-cs"/>
              </a:rPr>
              <a:t> </a:t>
            </a:r>
            <a:r>
              <a:rPr lang="en-CA" sz="1200" i="0" kern="1200" dirty="0">
                <a:solidFill>
                  <a:schemeClr val="tx1"/>
                </a:solidFill>
                <a:effectLst/>
                <a:latin typeface="+mn-lt"/>
                <a:ea typeface="+mn-ea"/>
                <a:cs typeface="+mn-cs"/>
              </a:rPr>
              <a:t>p </a:t>
            </a:r>
            <a:r>
              <a:rPr lang="en-CA" sz="1200" kern="1200" dirty="0">
                <a:solidFill>
                  <a:schemeClr val="tx1"/>
                </a:solidFill>
                <a:effectLst/>
                <a:latin typeface="+mn-lt"/>
                <a:ea typeface="+mn-ea"/>
                <a:cs typeface="+mn-cs"/>
              </a:rPr>
              <a:t>= 2.0</a:t>
            </a:r>
            <a:r>
              <a:rPr lang="en-US" sz="1200" kern="1200" dirty="0">
                <a:solidFill>
                  <a:schemeClr val="tx1"/>
                </a:solidFill>
                <a:effectLst/>
                <a:latin typeface="+mn-lt"/>
                <a:ea typeface="+mn-ea"/>
                <a:cs typeface="+mn-cs"/>
              </a:rPr>
              <a:t>×</a:t>
            </a:r>
            <a:r>
              <a:rPr lang="en-CA" sz="1200" kern="1200" dirty="0">
                <a:solidFill>
                  <a:schemeClr val="tx1"/>
                </a:solidFill>
                <a:effectLst/>
                <a:latin typeface="+mn-lt"/>
                <a:ea typeface="+mn-ea"/>
                <a:cs typeface="+mn-cs"/>
              </a:rPr>
              <a:t>10</a:t>
            </a:r>
            <a:r>
              <a:rPr lang="en-CA" sz="1200" kern="1200" baseline="30000" dirty="0">
                <a:solidFill>
                  <a:schemeClr val="tx1"/>
                </a:solidFill>
                <a:effectLst/>
                <a:latin typeface="+mn-lt"/>
                <a:ea typeface="+mn-ea"/>
                <a:cs typeface="+mn-cs"/>
              </a:rPr>
              <a:t>-8</a:t>
            </a:r>
            <a:r>
              <a:rPr lang="en-CA"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 There was no protein coding gene mapped to the GWAS-significant locus.</a:t>
            </a:r>
          </a:p>
          <a:p>
            <a:endParaRPr lang="en-CA" sz="1200" kern="1200" dirty="0">
              <a:solidFill>
                <a:schemeClr val="tx1"/>
              </a:solidFill>
              <a:effectLst/>
              <a:latin typeface="+mn-lt"/>
              <a:ea typeface="+mn-ea"/>
              <a:cs typeface="+mn-cs"/>
            </a:endParaRPr>
          </a:p>
          <a:p>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Winkler, T. W. et al. Quality control and conduct of genome-wide association meta-analyses. </a:t>
            </a:r>
            <a:r>
              <a:rPr lang="en-US" sz="1200" i="1" kern="1200" dirty="0">
                <a:solidFill>
                  <a:schemeClr val="tx1"/>
                </a:solidFill>
                <a:effectLst/>
                <a:latin typeface="+mn-lt"/>
                <a:ea typeface="+mn-ea"/>
                <a:cs typeface="+mn-cs"/>
              </a:rPr>
              <a:t>Nat. </a:t>
            </a:r>
            <a:r>
              <a:rPr lang="en-US" sz="1200" i="1" kern="1200" dirty="0" err="1">
                <a:solidFill>
                  <a:schemeClr val="tx1"/>
                </a:solidFill>
                <a:effectLst/>
                <a:latin typeface="+mn-lt"/>
                <a:ea typeface="+mn-ea"/>
                <a:cs typeface="+mn-cs"/>
              </a:rPr>
              <a:t>Protoc</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9</a:t>
            </a:r>
            <a:r>
              <a:rPr lang="en-US" sz="1200" kern="1200" dirty="0">
                <a:solidFill>
                  <a:schemeClr val="tx1"/>
                </a:solidFill>
                <a:effectLst/>
                <a:latin typeface="+mn-lt"/>
                <a:ea typeface="+mn-ea"/>
                <a:cs typeface="+mn-cs"/>
              </a:rPr>
              <a:t>, 1192–1212 (2014).</a:t>
            </a:r>
            <a:endParaRPr lang="en-CA" sz="1200" kern="1200" dirty="0">
              <a:solidFill>
                <a:schemeClr val="tx1"/>
              </a:solidFill>
              <a:effectLst/>
              <a:latin typeface="+mn-lt"/>
              <a:ea typeface="+mn-ea"/>
              <a:cs typeface="+mn-cs"/>
            </a:endParaRPr>
          </a:p>
          <a:p>
            <a:r>
              <a:rPr lang="en-US" sz="1200" kern="1200" baseline="30000" dirty="0">
                <a:solidFill>
                  <a:schemeClr val="tx1"/>
                </a:solidFill>
                <a:effectLst/>
                <a:latin typeface="+mn-lt"/>
                <a:ea typeface="+mn-ea"/>
                <a:cs typeface="+mn-cs"/>
              </a:rPr>
              <a:t> 2</a:t>
            </a:r>
            <a:r>
              <a:rPr lang="en-US" sz="1200" kern="1200" dirty="0">
                <a:solidFill>
                  <a:schemeClr val="tx1"/>
                </a:solidFill>
                <a:effectLst/>
                <a:latin typeface="+mn-lt"/>
                <a:ea typeface="+mn-ea"/>
                <a:cs typeface="+mn-cs"/>
              </a:rPr>
              <a:t>Willer, C. J., Li, Y. &amp; </a:t>
            </a:r>
            <a:r>
              <a:rPr lang="en-US" sz="1200" kern="1200" dirty="0" err="1">
                <a:solidFill>
                  <a:schemeClr val="tx1"/>
                </a:solidFill>
                <a:effectLst/>
                <a:latin typeface="+mn-lt"/>
                <a:ea typeface="+mn-ea"/>
                <a:cs typeface="+mn-cs"/>
              </a:rPr>
              <a:t>Abecasis</a:t>
            </a:r>
            <a:r>
              <a:rPr lang="en-US" sz="1200" kern="1200" dirty="0">
                <a:solidFill>
                  <a:schemeClr val="tx1"/>
                </a:solidFill>
                <a:effectLst/>
                <a:latin typeface="+mn-lt"/>
                <a:ea typeface="+mn-ea"/>
                <a:cs typeface="+mn-cs"/>
              </a:rPr>
              <a:t>, G. R. METAL: fast and efficient meta-analysis of </a:t>
            </a:r>
            <a:r>
              <a:rPr lang="en-US" sz="1200" kern="1200" dirty="0" err="1">
                <a:solidFill>
                  <a:schemeClr val="tx1"/>
                </a:solidFill>
                <a:effectLst/>
                <a:latin typeface="+mn-lt"/>
                <a:ea typeface="+mn-ea"/>
                <a:cs typeface="+mn-cs"/>
              </a:rPr>
              <a:t>genomewide</a:t>
            </a:r>
            <a:r>
              <a:rPr lang="en-US" sz="1200" kern="1200" dirty="0">
                <a:solidFill>
                  <a:schemeClr val="tx1"/>
                </a:solidFill>
                <a:effectLst/>
                <a:latin typeface="+mn-lt"/>
                <a:ea typeface="+mn-ea"/>
                <a:cs typeface="+mn-cs"/>
              </a:rPr>
              <a:t> association scans. </a:t>
            </a:r>
            <a:r>
              <a:rPr lang="en-US" sz="1200" i="1" kern="1200" dirty="0">
                <a:solidFill>
                  <a:schemeClr val="tx1"/>
                </a:solidFill>
                <a:effectLst/>
                <a:latin typeface="+mn-lt"/>
                <a:ea typeface="+mn-ea"/>
                <a:cs typeface="+mn-cs"/>
              </a:rPr>
              <a:t>Bioinformatics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26</a:t>
            </a:r>
            <a:r>
              <a:rPr lang="en-US" sz="1200" kern="1200" dirty="0">
                <a:solidFill>
                  <a:schemeClr val="tx1"/>
                </a:solidFill>
                <a:effectLst/>
                <a:latin typeface="+mn-lt"/>
                <a:ea typeface="+mn-ea"/>
                <a:cs typeface="+mn-cs"/>
              </a:rPr>
              <a:t>, 2190–2191 (2010).</a:t>
            </a:r>
            <a:r>
              <a:rPr lang="en-CA" dirty="0">
                <a:effectLst/>
              </a:rPr>
              <a:t> </a:t>
            </a:r>
          </a:p>
          <a:p>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0D30DD-9E7B-9947-978D-E824D8F1314D}" type="slidenum">
              <a:rPr lang="en-US" smtClean="0"/>
              <a:t>4</a:t>
            </a:fld>
            <a:endParaRPr lang="en-US"/>
          </a:p>
        </p:txBody>
      </p:sp>
    </p:spTree>
    <p:extLst>
      <p:ext uri="{BB962C8B-B14F-4D97-AF65-F5344CB8AC3E}">
        <p14:creationId xmlns:p14="http://schemas.microsoft.com/office/powerpoint/2010/main" val="2388329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b="1" kern="1200" dirty="0">
                <a:solidFill>
                  <a:schemeClr val="tx1"/>
                </a:solidFill>
                <a:effectLst/>
                <a:latin typeface="+mn-lt"/>
                <a:ea typeface="+mn-ea"/>
                <a:cs typeface="+mn-cs"/>
              </a:rPr>
              <a:t>Figure E5. </a:t>
            </a:r>
            <a:r>
              <a:rPr lang="en-US" sz="1200" b="1" i="1" kern="1200" dirty="0">
                <a:solidFill>
                  <a:schemeClr val="tx1"/>
                </a:solidFill>
                <a:effectLst/>
                <a:latin typeface="+mn-lt"/>
                <a:ea typeface="+mn-ea"/>
                <a:cs typeface="+mn-cs"/>
              </a:rPr>
              <a:t>DAAM1</a:t>
            </a:r>
            <a:r>
              <a:rPr lang="en-US" sz="1200" b="1" kern="1200" dirty="0">
                <a:solidFill>
                  <a:schemeClr val="tx1"/>
                </a:solidFill>
                <a:effectLst/>
                <a:latin typeface="+mn-lt"/>
                <a:ea typeface="+mn-ea"/>
                <a:cs typeface="+mn-cs"/>
              </a:rPr>
              <a:t> co-localizes with mitochondrial marker ATP5A in the primary visual cortical plate</a:t>
            </a:r>
            <a:r>
              <a:rPr lang="en-CA" sz="1200" b="0" kern="1200" dirty="0">
                <a:solidFill>
                  <a:schemeClr val="tx1"/>
                </a:solidFill>
                <a:effectLst/>
                <a:latin typeface="+mn-lt"/>
                <a:ea typeface="+mn-ea"/>
                <a:cs typeface="+mn-cs"/>
              </a:rPr>
              <a:t>.</a:t>
            </a:r>
            <a:r>
              <a:rPr lang="en-CA" sz="1200" b="0" kern="1200" baseline="0" dirty="0">
                <a:solidFill>
                  <a:schemeClr val="tx1"/>
                </a:solidFill>
                <a:effectLst/>
                <a:latin typeface="+mn-lt"/>
                <a:ea typeface="+mn-ea"/>
                <a:cs typeface="+mn-cs"/>
              </a:rPr>
              <a:t> </a:t>
            </a:r>
          </a:p>
          <a:p>
            <a:pPr marL="0" indent="0">
              <a:buFont typeface="+mj-lt"/>
              <a:buNone/>
            </a:pPr>
            <a:r>
              <a:rPr lang="en-US" sz="1200" b="1" kern="120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Schematic representation of the medial view of a </a:t>
            </a:r>
            <a:r>
              <a:rPr lang="en-US" sz="1200" kern="1200" dirty="0" err="1">
                <a:solidFill>
                  <a:schemeClr val="tx1"/>
                </a:solidFill>
                <a:effectLst/>
                <a:latin typeface="+mn-lt"/>
                <a:ea typeface="+mn-ea"/>
                <a:cs typeface="+mn-cs"/>
              </a:rPr>
              <a:t>midfetal</a:t>
            </a:r>
            <a:r>
              <a:rPr lang="en-US" sz="1200" kern="1200" dirty="0">
                <a:solidFill>
                  <a:schemeClr val="tx1"/>
                </a:solidFill>
                <a:effectLst/>
                <a:latin typeface="+mn-lt"/>
                <a:ea typeface="+mn-ea"/>
                <a:cs typeface="+mn-cs"/>
              </a:rPr>
              <a:t> (22 post-conception</a:t>
            </a:r>
            <a:r>
              <a:rPr lang="en-US" sz="1200" kern="1200" baseline="0" dirty="0">
                <a:solidFill>
                  <a:schemeClr val="tx1"/>
                </a:solidFill>
                <a:effectLst/>
                <a:latin typeface="+mn-lt"/>
                <a:ea typeface="+mn-ea"/>
                <a:cs typeface="+mn-cs"/>
              </a:rPr>
              <a:t> weeks</a:t>
            </a:r>
            <a:r>
              <a:rPr lang="en-US" sz="1200" kern="1200" dirty="0">
                <a:solidFill>
                  <a:schemeClr val="tx1"/>
                </a:solidFill>
                <a:effectLst/>
                <a:latin typeface="+mn-lt"/>
                <a:ea typeface="+mn-ea"/>
                <a:cs typeface="+mn-cs"/>
              </a:rPr>
              <a:t>) human brain; vertical line indicates the level at which coronal sectioning was performed for </a:t>
            </a:r>
            <a:r>
              <a:rPr lang="en-US" sz="1200" kern="1200" dirty="0" err="1">
                <a:solidFill>
                  <a:schemeClr val="tx1"/>
                </a:solidFill>
                <a:effectLst/>
                <a:latin typeface="+mn-lt"/>
                <a:ea typeface="+mn-ea"/>
                <a:cs typeface="+mn-cs"/>
              </a:rPr>
              <a:t>immunofluorescent</a:t>
            </a:r>
            <a:r>
              <a:rPr lang="en-US" sz="1200" kern="1200" dirty="0">
                <a:solidFill>
                  <a:schemeClr val="tx1"/>
                </a:solidFill>
                <a:effectLst/>
                <a:latin typeface="+mn-lt"/>
                <a:ea typeface="+mn-ea"/>
                <a:cs typeface="+mn-cs"/>
              </a:rPr>
              <a:t> experiments.</a:t>
            </a:r>
            <a:r>
              <a:rPr lang="en-CA" sz="1200"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Co-localization of DAAM1 and ATP5A in the human </a:t>
            </a:r>
            <a:r>
              <a:rPr lang="en-US" sz="1200" kern="1200" dirty="0" err="1">
                <a:solidFill>
                  <a:schemeClr val="tx1"/>
                </a:solidFill>
                <a:effectLst/>
                <a:latin typeface="+mn-lt"/>
                <a:ea typeface="+mn-ea"/>
                <a:cs typeface="+mn-cs"/>
              </a:rPr>
              <a:t>midfetal</a:t>
            </a:r>
            <a:r>
              <a:rPr lang="en-US" sz="1200" kern="1200" dirty="0">
                <a:solidFill>
                  <a:schemeClr val="tx1"/>
                </a:solidFill>
                <a:effectLst/>
                <a:latin typeface="+mn-lt"/>
                <a:ea typeface="+mn-ea"/>
                <a:cs typeface="+mn-cs"/>
              </a:rPr>
              <a:t> primary visual cortical plate. DAAM1 (green) can be observed in the cytoplasm of cells, whereas ATP5A (red) is localized in mitochondria, which are enriched around the nucleus (labeled with DAPI in blue) of cells. Scale bar represents 30 </a:t>
            </a:r>
            <a:r>
              <a:rPr lang="en-US" sz="1200" kern="1200" dirty="0" err="1">
                <a:solidFill>
                  <a:schemeClr val="tx1"/>
                </a:solidFill>
                <a:effectLst/>
                <a:latin typeface="+mn-lt"/>
                <a:ea typeface="+mn-ea"/>
                <a:cs typeface="+mn-cs"/>
              </a:rPr>
              <a:t>μm</a:t>
            </a:r>
            <a:r>
              <a:rPr lang="en-US"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40D30DD-9E7B-9947-978D-E824D8F1314D}" type="slidenum">
              <a:rPr lang="en-US" smtClean="0"/>
              <a:t>5</a:t>
            </a:fld>
            <a:endParaRPr lang="en-US"/>
          </a:p>
        </p:txBody>
      </p:sp>
    </p:spTree>
    <p:extLst>
      <p:ext uri="{BB962C8B-B14F-4D97-AF65-F5344CB8AC3E}">
        <p14:creationId xmlns:p14="http://schemas.microsoft.com/office/powerpoint/2010/main" val="1795659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p>
            <a:fld id="{7394B36C-6C79-B646-B139-53071E41BE01}"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1674384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7394B36C-6C79-B646-B139-53071E41BE01}"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3179457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7394B36C-6C79-B646-B139-53071E41BE01}"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419085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p>
            <a:fld id="{7394B36C-6C79-B646-B139-53071E41BE01}"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1146682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p>
            <a:fld id="{7394B36C-6C79-B646-B139-53071E41BE01}"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1845527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p:txBody>
          <a:bodyPr/>
          <a:lstStyle/>
          <a:p>
            <a:fld id="{7394B36C-6C79-B646-B139-53071E41BE01}"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1948362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6"/>
          <p:cNvSpPr>
            <a:spLocks noGrp="1"/>
          </p:cNvSpPr>
          <p:nvPr>
            <p:ph type="dt" sz="half" idx="10"/>
          </p:nvPr>
        </p:nvSpPr>
        <p:spPr/>
        <p:txBody>
          <a:bodyPr/>
          <a:lstStyle/>
          <a:p>
            <a:fld id="{7394B36C-6C79-B646-B139-53071E41BE01}" type="datetimeFigureOut">
              <a:rPr lang="en-US" smtClean="0"/>
              <a:t>10/19/2020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3368550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2"/>
          <p:cNvSpPr>
            <a:spLocks noGrp="1"/>
          </p:cNvSpPr>
          <p:nvPr>
            <p:ph type="dt" sz="half" idx="10"/>
          </p:nvPr>
        </p:nvSpPr>
        <p:spPr/>
        <p:txBody>
          <a:bodyPr/>
          <a:lstStyle/>
          <a:p>
            <a:fld id="{7394B36C-6C79-B646-B139-53071E41BE01}" type="datetimeFigureOut">
              <a:rPr lang="en-US" smtClean="0"/>
              <a:t>10/19/2020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4222586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4B36C-6C79-B646-B139-53071E41BE01}" type="datetimeFigureOut">
              <a:rPr lang="en-US" smtClean="0"/>
              <a:t>10/19/2020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4187771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7394B36C-6C79-B646-B139-53071E41BE01}"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207840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p:txBody>
          <a:bodyPr/>
          <a:lstStyle/>
          <a:p>
            <a:fld id="{7394B36C-6C79-B646-B139-53071E41BE01}"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B1375C-AE7D-7E44-A79E-ED5917946AE2}" type="slidenum">
              <a:rPr lang="en-US" smtClean="0"/>
              <a:t>‹#›</a:t>
            </a:fld>
            <a:endParaRPr lang="en-US"/>
          </a:p>
        </p:txBody>
      </p:sp>
    </p:spTree>
    <p:extLst>
      <p:ext uri="{BB962C8B-B14F-4D97-AF65-F5344CB8AC3E}">
        <p14:creationId xmlns:p14="http://schemas.microsoft.com/office/powerpoint/2010/main" val="3040416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94B36C-6C79-B646-B139-53071E41BE01}" type="datetimeFigureOut">
              <a:rPr lang="en-US" smtClean="0"/>
              <a:t>10/19/2020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B1375C-AE7D-7E44-A79E-ED5917946AE2}" type="slidenum">
              <a:rPr lang="en-US" smtClean="0"/>
              <a:t>‹#›</a:t>
            </a:fld>
            <a:endParaRPr lang="en-US"/>
          </a:p>
        </p:txBody>
      </p:sp>
    </p:spTree>
    <p:extLst>
      <p:ext uri="{BB962C8B-B14F-4D97-AF65-F5344CB8AC3E}">
        <p14:creationId xmlns:p14="http://schemas.microsoft.com/office/powerpoint/2010/main" val="1322056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comments" Target="../comments/commen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comments" Target="../comments/comment2.xml"/><Relationship Id="rId5"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7A1A6A-0A60-894B-A7F1-4B4306776FB5}"/>
              </a:ext>
            </a:extLst>
          </p:cNvPr>
          <p:cNvPicPr>
            <a:picLocks noChangeAspect="1"/>
          </p:cNvPicPr>
          <p:nvPr/>
        </p:nvPicPr>
        <p:blipFill>
          <a:blip r:embed="rId3"/>
          <a:stretch>
            <a:fillRect/>
          </a:stretch>
        </p:blipFill>
        <p:spPr>
          <a:xfrm>
            <a:off x="804519" y="726847"/>
            <a:ext cx="8064000" cy="2146834"/>
          </a:xfrm>
          <a:prstGeom prst="rect">
            <a:avLst/>
          </a:prstGeom>
        </p:spPr>
      </p:pic>
      <p:grpSp>
        <p:nvGrpSpPr>
          <p:cNvPr id="3" name="Group 2"/>
          <p:cNvGrpSpPr/>
          <p:nvPr/>
        </p:nvGrpSpPr>
        <p:grpSpPr>
          <a:xfrm>
            <a:off x="267203" y="603823"/>
            <a:ext cx="8642392" cy="5656642"/>
            <a:chOff x="398579" y="253455"/>
            <a:chExt cx="8642392" cy="5656642"/>
          </a:xfrm>
        </p:grpSpPr>
        <p:grpSp>
          <p:nvGrpSpPr>
            <p:cNvPr id="2" name="Group 1"/>
            <p:cNvGrpSpPr>
              <a:grpSpLocks noChangeAspect="1"/>
            </p:cNvGrpSpPr>
            <p:nvPr/>
          </p:nvGrpSpPr>
          <p:grpSpPr>
            <a:xfrm>
              <a:off x="893687" y="2127627"/>
              <a:ext cx="8147284" cy="3782470"/>
              <a:chOff x="226800" y="2759732"/>
              <a:chExt cx="8928000" cy="4144926"/>
            </a:xfrm>
          </p:grpSpPr>
          <p:pic>
            <p:nvPicPr>
              <p:cNvPr id="14" name="Picture 13"/>
              <p:cNvPicPr>
                <a:picLocks noChangeAspect="1"/>
              </p:cNvPicPr>
              <p:nvPr/>
            </p:nvPicPr>
            <p:blipFill rotWithShape="1">
              <a:blip r:embed="rId4"/>
              <a:srcRect l="2352" t="974" r="8" b="-2"/>
              <a:stretch/>
            </p:blipFill>
            <p:spPr>
              <a:xfrm>
                <a:off x="226800" y="3211059"/>
                <a:ext cx="8928000" cy="3693599"/>
              </a:xfrm>
              <a:prstGeom prst="rect">
                <a:avLst/>
              </a:prstGeom>
            </p:spPr>
          </p:pic>
          <p:pic>
            <p:nvPicPr>
              <p:cNvPr id="15" name="Picture 14"/>
              <p:cNvPicPr>
                <a:picLocks noChangeAspect="1"/>
              </p:cNvPicPr>
              <p:nvPr/>
            </p:nvPicPr>
            <p:blipFill>
              <a:blip r:embed="rId5"/>
              <a:stretch>
                <a:fillRect/>
              </a:stretch>
            </p:blipFill>
            <p:spPr>
              <a:xfrm>
                <a:off x="2001665" y="2759732"/>
                <a:ext cx="5123626" cy="755999"/>
              </a:xfrm>
              <a:prstGeom prst="rect">
                <a:avLst/>
              </a:prstGeom>
            </p:spPr>
          </p:pic>
        </p:grpSp>
        <p:grpSp>
          <p:nvGrpSpPr>
            <p:cNvPr id="5" name="Group 4"/>
            <p:cNvGrpSpPr/>
            <p:nvPr/>
          </p:nvGrpSpPr>
          <p:grpSpPr>
            <a:xfrm>
              <a:off x="398579" y="253455"/>
              <a:ext cx="359275" cy="2602837"/>
              <a:chOff x="692415" y="533874"/>
              <a:chExt cx="359275" cy="2602837"/>
            </a:xfrm>
          </p:grpSpPr>
          <p:sp>
            <p:nvSpPr>
              <p:cNvPr id="6" name="TextBox 5"/>
              <p:cNvSpPr txBox="1"/>
              <p:nvPr/>
            </p:nvSpPr>
            <p:spPr>
              <a:xfrm>
                <a:off x="692415" y="533874"/>
                <a:ext cx="338554" cy="400110"/>
              </a:xfrm>
              <a:prstGeom prst="rect">
                <a:avLst/>
              </a:prstGeom>
              <a:noFill/>
            </p:spPr>
            <p:txBody>
              <a:bodyPr wrap="none" rtlCol="0">
                <a:spAutoFit/>
              </a:bodyPr>
              <a:lstStyle/>
              <a:p>
                <a:pPr algn="ctr"/>
                <a:r>
                  <a:rPr lang="en-US" sz="2000" dirty="0"/>
                  <a:t>A</a:t>
                </a:r>
              </a:p>
            </p:txBody>
          </p:sp>
          <p:sp>
            <p:nvSpPr>
              <p:cNvPr id="7" name="TextBox 6"/>
              <p:cNvSpPr txBox="1"/>
              <p:nvPr/>
            </p:nvSpPr>
            <p:spPr>
              <a:xfrm>
                <a:off x="727513" y="2736601"/>
                <a:ext cx="324177" cy="400110"/>
              </a:xfrm>
              <a:prstGeom prst="rect">
                <a:avLst/>
              </a:prstGeom>
              <a:noFill/>
            </p:spPr>
            <p:txBody>
              <a:bodyPr wrap="none" rtlCol="0">
                <a:spAutoFit/>
              </a:bodyPr>
              <a:lstStyle/>
              <a:p>
                <a:pPr algn="ctr"/>
                <a:r>
                  <a:rPr lang="en-US" sz="2000" dirty="0"/>
                  <a:t>B</a:t>
                </a:r>
              </a:p>
            </p:txBody>
          </p:sp>
        </p:grpSp>
        <p:grpSp>
          <p:nvGrpSpPr>
            <p:cNvPr id="9" name="Group 8"/>
            <p:cNvGrpSpPr/>
            <p:nvPr/>
          </p:nvGrpSpPr>
          <p:grpSpPr>
            <a:xfrm>
              <a:off x="605653" y="1203818"/>
              <a:ext cx="371398" cy="2679929"/>
              <a:chOff x="1054754" y="1501006"/>
              <a:chExt cx="371398" cy="2679929"/>
            </a:xfrm>
          </p:grpSpPr>
          <p:sp>
            <p:nvSpPr>
              <p:cNvPr id="10" name="TextBox 9"/>
              <p:cNvSpPr txBox="1"/>
              <p:nvPr/>
            </p:nvSpPr>
            <p:spPr>
              <a:xfrm rot="16200000">
                <a:off x="971999" y="1583761"/>
                <a:ext cx="504064" cy="338554"/>
              </a:xfrm>
              <a:prstGeom prst="rect">
                <a:avLst/>
              </a:prstGeom>
              <a:noFill/>
            </p:spPr>
            <p:txBody>
              <a:bodyPr wrap="none" rtlCol="0">
                <a:spAutoFit/>
              </a:bodyPr>
              <a:lstStyle/>
              <a:p>
                <a:r>
                  <a:rPr lang="en-US" sz="1600" dirty="0"/>
                  <a:t>PC1</a:t>
                </a:r>
              </a:p>
            </p:txBody>
          </p:sp>
          <p:sp>
            <p:nvSpPr>
              <p:cNvPr id="11" name="TextBox 10"/>
              <p:cNvSpPr txBox="1"/>
              <p:nvPr/>
            </p:nvSpPr>
            <p:spPr>
              <a:xfrm rot="16200000">
                <a:off x="1004843" y="3759626"/>
                <a:ext cx="504064" cy="338554"/>
              </a:xfrm>
              <a:prstGeom prst="rect">
                <a:avLst/>
              </a:prstGeom>
              <a:noFill/>
            </p:spPr>
            <p:txBody>
              <a:bodyPr wrap="none" rtlCol="0">
                <a:spAutoFit/>
              </a:bodyPr>
              <a:lstStyle/>
              <a:p>
                <a:r>
                  <a:rPr lang="en-US" sz="1600" dirty="0"/>
                  <a:t>PC2</a:t>
                </a:r>
              </a:p>
            </p:txBody>
          </p:sp>
        </p:grpSp>
      </p:grpSp>
      <p:cxnSp>
        <p:nvCxnSpPr>
          <p:cNvPr id="12" name="Straight Connector 11">
            <a:extLst>
              <a:ext uri="{FF2B5EF4-FFF2-40B4-BE49-F238E27FC236}">
                <a16:creationId xmlns:a16="http://schemas.microsoft.com/office/drawing/2014/main" id="{9BA26E8B-607D-074C-AC09-E15FF4A61F20}"/>
              </a:ext>
            </a:extLst>
          </p:cNvPr>
          <p:cNvCxnSpPr>
            <a:cxnSpLocks/>
          </p:cNvCxnSpPr>
          <p:nvPr/>
        </p:nvCxnSpPr>
        <p:spPr>
          <a:xfrm>
            <a:off x="1072147" y="1800264"/>
            <a:ext cx="7776000" cy="0"/>
          </a:xfrm>
          <a:prstGeom prst="line">
            <a:avLst/>
          </a:prstGeom>
          <a:ln w="19050">
            <a:solidFill>
              <a:schemeClr val="bg1">
                <a:lumMod val="5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AECFB154-5127-504A-9306-87B86174A400}"/>
              </a:ext>
            </a:extLst>
          </p:cNvPr>
          <p:cNvCxnSpPr>
            <a:cxnSpLocks/>
          </p:cNvCxnSpPr>
          <p:nvPr/>
        </p:nvCxnSpPr>
        <p:spPr>
          <a:xfrm>
            <a:off x="1072147" y="3948630"/>
            <a:ext cx="7776000" cy="0"/>
          </a:xfrm>
          <a:prstGeom prst="line">
            <a:avLst/>
          </a:prstGeom>
          <a:ln w="19050">
            <a:solidFill>
              <a:schemeClr val="bg1">
                <a:lumMod val="50000"/>
                <a:alpha val="9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4718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031CD55-7D6A-664F-BD69-67A4725832E4}"/>
              </a:ext>
            </a:extLst>
          </p:cNvPr>
          <p:cNvPicPr>
            <a:picLocks noChangeAspect="1"/>
          </p:cNvPicPr>
          <p:nvPr/>
        </p:nvPicPr>
        <p:blipFill rotWithShape="1">
          <a:blip r:embed="rId3"/>
          <a:srcRect r="614"/>
          <a:stretch/>
        </p:blipFill>
        <p:spPr>
          <a:xfrm>
            <a:off x="851216" y="685368"/>
            <a:ext cx="8086097" cy="2183861"/>
          </a:xfrm>
          <a:prstGeom prst="rect">
            <a:avLst/>
          </a:prstGeom>
        </p:spPr>
      </p:pic>
      <p:grpSp>
        <p:nvGrpSpPr>
          <p:cNvPr id="4" name="Group 3"/>
          <p:cNvGrpSpPr/>
          <p:nvPr/>
        </p:nvGrpSpPr>
        <p:grpSpPr>
          <a:xfrm>
            <a:off x="321943" y="614772"/>
            <a:ext cx="8615370" cy="5686967"/>
            <a:chOff x="321943" y="253455"/>
            <a:chExt cx="8615370" cy="5686967"/>
          </a:xfrm>
        </p:grpSpPr>
        <p:grpSp>
          <p:nvGrpSpPr>
            <p:cNvPr id="2" name="Group 1"/>
            <p:cNvGrpSpPr>
              <a:grpSpLocks noChangeAspect="1"/>
            </p:cNvGrpSpPr>
            <p:nvPr/>
          </p:nvGrpSpPr>
          <p:grpSpPr>
            <a:xfrm>
              <a:off x="785277" y="2109019"/>
              <a:ext cx="8152036" cy="3831403"/>
              <a:chOff x="216000" y="2736000"/>
              <a:chExt cx="8820000" cy="4145342"/>
            </a:xfrm>
          </p:grpSpPr>
          <p:pic>
            <p:nvPicPr>
              <p:cNvPr id="7" name="Picture 6"/>
              <p:cNvPicPr>
                <a:picLocks noChangeAspect="1"/>
              </p:cNvPicPr>
              <p:nvPr/>
            </p:nvPicPr>
            <p:blipFill rotWithShape="1">
              <a:blip r:embed="rId4"/>
              <a:srcRect l="2362" r="1180"/>
              <a:stretch/>
            </p:blipFill>
            <p:spPr>
              <a:xfrm>
                <a:off x="216000" y="3117511"/>
                <a:ext cx="8820000" cy="3763831"/>
              </a:xfrm>
              <a:prstGeom prst="rect">
                <a:avLst/>
              </a:prstGeom>
            </p:spPr>
          </p:pic>
          <p:pic>
            <p:nvPicPr>
              <p:cNvPr id="9" name="Picture 8"/>
              <p:cNvPicPr>
                <a:picLocks noChangeAspect="1"/>
              </p:cNvPicPr>
              <p:nvPr/>
            </p:nvPicPr>
            <p:blipFill>
              <a:blip r:embed="rId5"/>
              <a:stretch>
                <a:fillRect/>
              </a:stretch>
            </p:blipFill>
            <p:spPr>
              <a:xfrm>
                <a:off x="2001670" y="2736000"/>
                <a:ext cx="5123626" cy="755999"/>
              </a:xfrm>
              <a:prstGeom prst="rect">
                <a:avLst/>
              </a:prstGeom>
            </p:spPr>
          </p:pic>
        </p:grpSp>
        <p:grpSp>
          <p:nvGrpSpPr>
            <p:cNvPr id="10" name="Group 9"/>
            <p:cNvGrpSpPr/>
            <p:nvPr/>
          </p:nvGrpSpPr>
          <p:grpSpPr>
            <a:xfrm>
              <a:off x="321943" y="253455"/>
              <a:ext cx="359275" cy="2602837"/>
              <a:chOff x="692415" y="533874"/>
              <a:chExt cx="359275" cy="2602837"/>
            </a:xfrm>
          </p:grpSpPr>
          <p:sp>
            <p:nvSpPr>
              <p:cNvPr id="11" name="TextBox 10"/>
              <p:cNvSpPr txBox="1"/>
              <p:nvPr/>
            </p:nvSpPr>
            <p:spPr>
              <a:xfrm>
                <a:off x="692415" y="533874"/>
                <a:ext cx="338554" cy="400110"/>
              </a:xfrm>
              <a:prstGeom prst="rect">
                <a:avLst/>
              </a:prstGeom>
              <a:noFill/>
            </p:spPr>
            <p:txBody>
              <a:bodyPr wrap="none" rtlCol="0">
                <a:spAutoFit/>
              </a:bodyPr>
              <a:lstStyle/>
              <a:p>
                <a:pPr algn="ctr"/>
                <a:r>
                  <a:rPr lang="en-US" sz="2000" dirty="0"/>
                  <a:t>A</a:t>
                </a:r>
              </a:p>
            </p:txBody>
          </p:sp>
          <p:sp>
            <p:nvSpPr>
              <p:cNvPr id="12" name="TextBox 11"/>
              <p:cNvSpPr txBox="1"/>
              <p:nvPr/>
            </p:nvSpPr>
            <p:spPr>
              <a:xfrm>
                <a:off x="727513" y="2736601"/>
                <a:ext cx="324177" cy="400110"/>
              </a:xfrm>
              <a:prstGeom prst="rect">
                <a:avLst/>
              </a:prstGeom>
              <a:noFill/>
            </p:spPr>
            <p:txBody>
              <a:bodyPr wrap="none" rtlCol="0">
                <a:spAutoFit/>
              </a:bodyPr>
              <a:lstStyle/>
              <a:p>
                <a:pPr algn="ctr"/>
                <a:r>
                  <a:rPr lang="en-US" sz="2000" dirty="0"/>
                  <a:t>B</a:t>
                </a:r>
              </a:p>
            </p:txBody>
          </p:sp>
        </p:grpSp>
        <p:grpSp>
          <p:nvGrpSpPr>
            <p:cNvPr id="13" name="Group 12"/>
            <p:cNvGrpSpPr/>
            <p:nvPr/>
          </p:nvGrpSpPr>
          <p:grpSpPr>
            <a:xfrm>
              <a:off x="529017" y="1203818"/>
              <a:ext cx="371398" cy="2679929"/>
              <a:chOff x="1054754" y="1501006"/>
              <a:chExt cx="371398" cy="2679929"/>
            </a:xfrm>
          </p:grpSpPr>
          <p:sp>
            <p:nvSpPr>
              <p:cNvPr id="14" name="TextBox 13"/>
              <p:cNvSpPr txBox="1"/>
              <p:nvPr/>
            </p:nvSpPr>
            <p:spPr>
              <a:xfrm rot="16200000">
                <a:off x="971999" y="1583761"/>
                <a:ext cx="504064" cy="338554"/>
              </a:xfrm>
              <a:prstGeom prst="rect">
                <a:avLst/>
              </a:prstGeom>
              <a:noFill/>
            </p:spPr>
            <p:txBody>
              <a:bodyPr wrap="none" rtlCol="0">
                <a:spAutoFit/>
              </a:bodyPr>
              <a:lstStyle/>
              <a:p>
                <a:r>
                  <a:rPr lang="en-US" sz="1600" dirty="0"/>
                  <a:t>PC1</a:t>
                </a:r>
              </a:p>
            </p:txBody>
          </p:sp>
          <p:sp>
            <p:nvSpPr>
              <p:cNvPr id="15" name="TextBox 14"/>
              <p:cNvSpPr txBox="1"/>
              <p:nvPr/>
            </p:nvSpPr>
            <p:spPr>
              <a:xfrm rot="16200000">
                <a:off x="1004843" y="3759626"/>
                <a:ext cx="504064" cy="338554"/>
              </a:xfrm>
              <a:prstGeom prst="rect">
                <a:avLst/>
              </a:prstGeom>
              <a:noFill/>
            </p:spPr>
            <p:txBody>
              <a:bodyPr wrap="none" rtlCol="0">
                <a:spAutoFit/>
              </a:bodyPr>
              <a:lstStyle/>
              <a:p>
                <a:r>
                  <a:rPr lang="en-US" sz="1600" dirty="0"/>
                  <a:t>PC2</a:t>
                </a:r>
              </a:p>
            </p:txBody>
          </p:sp>
        </p:grpSp>
      </p:grpSp>
      <p:cxnSp>
        <p:nvCxnSpPr>
          <p:cNvPr id="16" name="Straight Connector 15">
            <a:extLst>
              <a:ext uri="{FF2B5EF4-FFF2-40B4-BE49-F238E27FC236}">
                <a16:creationId xmlns:a16="http://schemas.microsoft.com/office/drawing/2014/main" id="{99BC6BDE-226B-3D4A-9B6C-11DFD02BBF91}"/>
              </a:ext>
            </a:extLst>
          </p:cNvPr>
          <p:cNvCxnSpPr>
            <a:cxnSpLocks/>
          </p:cNvCxnSpPr>
          <p:nvPr/>
        </p:nvCxnSpPr>
        <p:spPr>
          <a:xfrm>
            <a:off x="1116751" y="1766811"/>
            <a:ext cx="7776000" cy="0"/>
          </a:xfrm>
          <a:prstGeom prst="line">
            <a:avLst/>
          </a:prstGeom>
          <a:ln w="19050">
            <a:solidFill>
              <a:schemeClr val="bg1">
                <a:lumMod val="50000"/>
                <a:alpha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A9823D8D-52A1-804F-BE0F-CF1339D4EF72}"/>
              </a:ext>
            </a:extLst>
          </p:cNvPr>
          <p:cNvCxnSpPr>
            <a:cxnSpLocks/>
          </p:cNvCxnSpPr>
          <p:nvPr/>
        </p:nvCxnSpPr>
        <p:spPr>
          <a:xfrm>
            <a:off x="1116751" y="3915177"/>
            <a:ext cx="7776000" cy="0"/>
          </a:xfrm>
          <a:prstGeom prst="line">
            <a:avLst/>
          </a:prstGeom>
          <a:ln w="19050">
            <a:solidFill>
              <a:schemeClr val="bg1">
                <a:lumMod val="50000"/>
                <a:alpha val="9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143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1716474" y="576624"/>
            <a:ext cx="6533576" cy="2878952"/>
            <a:chOff x="1716472" y="576623"/>
            <a:chExt cx="7105477" cy="3130955"/>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6472" y="576623"/>
              <a:ext cx="3546948" cy="312322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4984" y="577234"/>
              <a:ext cx="3546965" cy="3130344"/>
            </a:xfrm>
            <a:prstGeom prst="rect">
              <a:avLst/>
            </a:prstGeom>
          </p:spPr>
        </p:pic>
      </p:grpSp>
      <p:grpSp>
        <p:nvGrpSpPr>
          <p:cNvPr id="17" name="Group 16"/>
          <p:cNvGrpSpPr>
            <a:grpSpLocks noChangeAspect="1"/>
          </p:cNvGrpSpPr>
          <p:nvPr/>
        </p:nvGrpSpPr>
        <p:grpSpPr>
          <a:xfrm>
            <a:off x="1709531" y="3658166"/>
            <a:ext cx="6540146" cy="2879996"/>
            <a:chOff x="1709531" y="3694449"/>
            <a:chExt cx="7112418" cy="3132000"/>
          </a:xfrm>
        </p:grpSpPr>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9531" y="3694449"/>
              <a:ext cx="3539729" cy="313200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74984" y="3696550"/>
              <a:ext cx="3546965" cy="3127798"/>
            </a:xfrm>
            <a:prstGeom prst="rect">
              <a:avLst/>
            </a:prstGeom>
          </p:spPr>
        </p:pic>
      </p:grpSp>
      <p:grpSp>
        <p:nvGrpSpPr>
          <p:cNvPr id="11" name="Group 10"/>
          <p:cNvGrpSpPr/>
          <p:nvPr/>
        </p:nvGrpSpPr>
        <p:grpSpPr>
          <a:xfrm>
            <a:off x="2951824" y="219142"/>
            <a:ext cx="4073494" cy="393844"/>
            <a:chOff x="2748876" y="202911"/>
            <a:chExt cx="4073494" cy="393844"/>
          </a:xfrm>
        </p:grpSpPr>
        <p:sp>
          <p:nvSpPr>
            <p:cNvPr id="8" name="TextBox 7"/>
            <p:cNvSpPr txBox="1"/>
            <p:nvPr/>
          </p:nvSpPr>
          <p:spPr>
            <a:xfrm>
              <a:off x="2748876" y="202911"/>
              <a:ext cx="543989" cy="369332"/>
            </a:xfrm>
            <a:prstGeom prst="rect">
              <a:avLst/>
            </a:prstGeom>
            <a:noFill/>
          </p:spPr>
          <p:txBody>
            <a:bodyPr wrap="none" rtlCol="0">
              <a:spAutoFit/>
            </a:bodyPr>
            <a:lstStyle/>
            <a:p>
              <a:pPr algn="ctr"/>
              <a:r>
                <a:rPr lang="en-US" dirty="0"/>
                <a:t>PC1</a:t>
              </a:r>
            </a:p>
          </p:txBody>
        </p:sp>
        <p:sp>
          <p:nvSpPr>
            <p:cNvPr id="9" name="TextBox 8"/>
            <p:cNvSpPr txBox="1"/>
            <p:nvPr/>
          </p:nvSpPr>
          <p:spPr>
            <a:xfrm>
              <a:off x="6278381" y="227423"/>
              <a:ext cx="543989" cy="369332"/>
            </a:xfrm>
            <a:prstGeom prst="rect">
              <a:avLst/>
            </a:prstGeom>
            <a:noFill/>
          </p:spPr>
          <p:txBody>
            <a:bodyPr wrap="none" rtlCol="0">
              <a:spAutoFit/>
            </a:bodyPr>
            <a:lstStyle/>
            <a:p>
              <a:pPr algn="ctr"/>
              <a:r>
                <a:rPr lang="en-US" dirty="0"/>
                <a:t>PC2</a:t>
              </a:r>
            </a:p>
          </p:txBody>
        </p:sp>
      </p:grpSp>
      <p:grpSp>
        <p:nvGrpSpPr>
          <p:cNvPr id="20" name="Group 19"/>
          <p:cNvGrpSpPr/>
          <p:nvPr/>
        </p:nvGrpSpPr>
        <p:grpSpPr>
          <a:xfrm>
            <a:off x="184194" y="1719909"/>
            <a:ext cx="1377601" cy="3458062"/>
            <a:chOff x="14864" y="1719909"/>
            <a:chExt cx="1377601" cy="3458062"/>
          </a:xfrm>
        </p:grpSpPr>
        <p:sp>
          <p:nvSpPr>
            <p:cNvPr id="10" name="TextBox 9"/>
            <p:cNvSpPr txBox="1"/>
            <p:nvPr/>
          </p:nvSpPr>
          <p:spPr>
            <a:xfrm>
              <a:off x="14864" y="1719909"/>
              <a:ext cx="1377601" cy="369332"/>
            </a:xfrm>
            <a:prstGeom prst="rect">
              <a:avLst/>
            </a:prstGeom>
            <a:noFill/>
          </p:spPr>
          <p:txBody>
            <a:bodyPr wrap="none" rtlCol="0">
              <a:spAutoFit/>
            </a:bodyPr>
            <a:lstStyle/>
            <a:p>
              <a:r>
                <a:rPr lang="en-US" dirty="0"/>
                <a:t>Surface Area</a:t>
              </a:r>
            </a:p>
          </p:txBody>
        </p:sp>
        <p:sp>
          <p:nvSpPr>
            <p:cNvPr id="12" name="TextBox 11"/>
            <p:cNvSpPr txBox="1"/>
            <p:nvPr/>
          </p:nvSpPr>
          <p:spPr>
            <a:xfrm>
              <a:off x="51149" y="4808639"/>
              <a:ext cx="1095172" cy="369332"/>
            </a:xfrm>
            <a:prstGeom prst="rect">
              <a:avLst/>
            </a:prstGeom>
            <a:noFill/>
          </p:spPr>
          <p:txBody>
            <a:bodyPr wrap="none" rtlCol="0">
              <a:spAutoFit/>
            </a:bodyPr>
            <a:lstStyle/>
            <a:p>
              <a:r>
                <a:rPr lang="en-US" dirty="0"/>
                <a:t>Thickness</a:t>
              </a:r>
            </a:p>
          </p:txBody>
        </p:sp>
      </p:grpSp>
      <p:sp>
        <p:nvSpPr>
          <p:cNvPr id="13" name="TextBox 12"/>
          <p:cNvSpPr txBox="1"/>
          <p:nvPr/>
        </p:nvSpPr>
        <p:spPr>
          <a:xfrm>
            <a:off x="1968566" y="628050"/>
            <a:ext cx="607859" cy="276999"/>
          </a:xfrm>
          <a:prstGeom prst="rect">
            <a:avLst/>
          </a:prstGeom>
          <a:noFill/>
        </p:spPr>
        <p:txBody>
          <a:bodyPr wrap="none" rtlCol="0">
            <a:spAutoFit/>
          </a:bodyPr>
          <a:lstStyle/>
          <a:p>
            <a:r>
              <a:rPr lang="en-US" sz="1200" dirty="0" err="1"/>
              <a:t>λ</a:t>
            </a:r>
            <a:r>
              <a:rPr lang="en-US" sz="1200" dirty="0"/>
              <a:t>=1.11</a:t>
            </a:r>
          </a:p>
        </p:txBody>
      </p:sp>
      <p:sp>
        <p:nvSpPr>
          <p:cNvPr id="14" name="TextBox 13"/>
          <p:cNvSpPr txBox="1"/>
          <p:nvPr/>
        </p:nvSpPr>
        <p:spPr>
          <a:xfrm>
            <a:off x="1959012" y="3723516"/>
            <a:ext cx="605379" cy="276999"/>
          </a:xfrm>
          <a:prstGeom prst="rect">
            <a:avLst/>
          </a:prstGeom>
          <a:noFill/>
        </p:spPr>
        <p:txBody>
          <a:bodyPr wrap="none" rtlCol="0">
            <a:spAutoFit/>
          </a:bodyPr>
          <a:lstStyle/>
          <a:p>
            <a:r>
              <a:rPr lang="en-US" sz="1200" dirty="0" err="1"/>
              <a:t>λ</a:t>
            </a:r>
            <a:r>
              <a:rPr lang="en-US" sz="1200" dirty="0"/>
              <a:t>=1.06</a:t>
            </a:r>
          </a:p>
        </p:txBody>
      </p:sp>
      <p:sp>
        <p:nvSpPr>
          <p:cNvPr id="15" name="TextBox 14"/>
          <p:cNvSpPr txBox="1"/>
          <p:nvPr/>
        </p:nvSpPr>
        <p:spPr>
          <a:xfrm>
            <a:off x="5249655" y="612986"/>
            <a:ext cx="605379" cy="276999"/>
          </a:xfrm>
          <a:prstGeom prst="rect">
            <a:avLst/>
          </a:prstGeom>
          <a:noFill/>
        </p:spPr>
        <p:txBody>
          <a:bodyPr wrap="none" rtlCol="0">
            <a:spAutoFit/>
          </a:bodyPr>
          <a:lstStyle/>
          <a:p>
            <a:r>
              <a:rPr lang="en-US" sz="1200" dirty="0" err="1"/>
              <a:t>λ</a:t>
            </a:r>
            <a:r>
              <a:rPr lang="en-US" sz="1200" dirty="0"/>
              <a:t>=1.10</a:t>
            </a:r>
          </a:p>
        </p:txBody>
      </p:sp>
      <p:sp>
        <p:nvSpPr>
          <p:cNvPr id="16" name="TextBox 15"/>
          <p:cNvSpPr txBox="1"/>
          <p:nvPr/>
        </p:nvSpPr>
        <p:spPr>
          <a:xfrm>
            <a:off x="5249655" y="3723516"/>
            <a:ext cx="607859" cy="276999"/>
          </a:xfrm>
          <a:prstGeom prst="rect">
            <a:avLst/>
          </a:prstGeom>
          <a:noFill/>
        </p:spPr>
        <p:txBody>
          <a:bodyPr wrap="none" rtlCol="0">
            <a:spAutoFit/>
          </a:bodyPr>
          <a:lstStyle/>
          <a:p>
            <a:r>
              <a:rPr lang="en-US" sz="1200" dirty="0" err="1"/>
              <a:t>λ</a:t>
            </a:r>
            <a:r>
              <a:rPr lang="en-US" sz="1200" dirty="0"/>
              <a:t>=1.03</a:t>
            </a:r>
          </a:p>
        </p:txBody>
      </p:sp>
      <p:sp>
        <p:nvSpPr>
          <p:cNvPr id="18" name="TextBox 17"/>
          <p:cNvSpPr txBox="1"/>
          <p:nvPr/>
        </p:nvSpPr>
        <p:spPr>
          <a:xfrm>
            <a:off x="1376126" y="2450603"/>
            <a:ext cx="400110" cy="1953619"/>
          </a:xfrm>
          <a:prstGeom prst="rect">
            <a:avLst/>
          </a:prstGeom>
          <a:noFill/>
        </p:spPr>
        <p:txBody>
          <a:bodyPr vert="vert270" wrap="none" rtlCol="0">
            <a:spAutoFit/>
          </a:bodyPr>
          <a:lstStyle/>
          <a:p>
            <a:pPr algn="ctr"/>
            <a:r>
              <a:rPr lang="en-US" sz="1400" dirty="0"/>
              <a:t>Observed </a:t>
            </a:r>
            <a:r>
              <a:rPr lang="mr-IN" sz="1400" dirty="0"/>
              <a:t>–</a:t>
            </a:r>
            <a:r>
              <a:rPr lang="en-US" sz="1400" dirty="0"/>
              <a:t>log</a:t>
            </a:r>
            <a:r>
              <a:rPr lang="en-US" sz="1400" baseline="-25000" dirty="0"/>
              <a:t>10</a:t>
            </a:r>
            <a:r>
              <a:rPr lang="en-US" sz="1400" dirty="0"/>
              <a:t> (P-value)</a:t>
            </a:r>
          </a:p>
        </p:txBody>
      </p:sp>
      <p:sp>
        <p:nvSpPr>
          <p:cNvPr id="19" name="TextBox 18"/>
          <p:cNvSpPr txBox="1"/>
          <p:nvPr/>
        </p:nvSpPr>
        <p:spPr>
          <a:xfrm>
            <a:off x="4047437" y="6451565"/>
            <a:ext cx="2014656" cy="307777"/>
          </a:xfrm>
          <a:prstGeom prst="rect">
            <a:avLst/>
          </a:prstGeom>
          <a:noFill/>
        </p:spPr>
        <p:txBody>
          <a:bodyPr vert="horz" wrap="none" rtlCol="0">
            <a:spAutoFit/>
          </a:bodyPr>
          <a:lstStyle/>
          <a:p>
            <a:pPr algn="ctr"/>
            <a:r>
              <a:rPr lang="en-US" sz="1400" dirty="0"/>
              <a:t>Expected </a:t>
            </a:r>
            <a:r>
              <a:rPr lang="mr-IN" sz="1400" dirty="0"/>
              <a:t>–</a:t>
            </a:r>
            <a:r>
              <a:rPr lang="en-US" sz="1400" dirty="0"/>
              <a:t>log</a:t>
            </a:r>
            <a:r>
              <a:rPr lang="en-US" sz="1400" baseline="-25000" dirty="0"/>
              <a:t>10</a:t>
            </a:r>
            <a:r>
              <a:rPr lang="en-US" sz="1400" dirty="0"/>
              <a:t> (P-value)</a:t>
            </a:r>
          </a:p>
        </p:txBody>
      </p:sp>
    </p:spTree>
    <p:extLst>
      <p:ext uri="{BB962C8B-B14F-4D97-AF65-F5344CB8AC3E}">
        <p14:creationId xmlns:p14="http://schemas.microsoft.com/office/powerpoint/2010/main" val="3889553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469" y="3472320"/>
            <a:ext cx="6675240" cy="3038400"/>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2593" y="142886"/>
            <a:ext cx="6660000" cy="3035465"/>
          </a:xfrm>
          <a:prstGeom prst="rect">
            <a:avLst/>
          </a:prstGeom>
        </p:spPr>
      </p:pic>
      <p:sp>
        <p:nvSpPr>
          <p:cNvPr id="24" name="Oval 23"/>
          <p:cNvSpPr/>
          <p:nvPr/>
        </p:nvSpPr>
        <p:spPr>
          <a:xfrm>
            <a:off x="6475965" y="3834235"/>
            <a:ext cx="216000" cy="2052000"/>
          </a:xfrm>
          <a:prstGeom prst="ellipse">
            <a:avLst/>
          </a:prstGeom>
          <a:noFill/>
          <a:ln>
            <a:solidFill>
              <a:srgbClr val="8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p:cNvGrpSpPr/>
          <p:nvPr/>
        </p:nvGrpSpPr>
        <p:grpSpPr>
          <a:xfrm>
            <a:off x="884746" y="1280425"/>
            <a:ext cx="355057" cy="3788822"/>
            <a:chOff x="1038251" y="1643307"/>
            <a:chExt cx="355057" cy="3788822"/>
          </a:xfrm>
        </p:grpSpPr>
        <p:sp>
          <p:nvSpPr>
            <p:cNvPr id="16" name="TextBox 15"/>
            <p:cNvSpPr txBox="1"/>
            <p:nvPr/>
          </p:nvSpPr>
          <p:spPr>
            <a:xfrm rot="16200000">
              <a:off x="955496" y="1726062"/>
              <a:ext cx="504064" cy="338554"/>
            </a:xfrm>
            <a:prstGeom prst="rect">
              <a:avLst/>
            </a:prstGeom>
            <a:noFill/>
          </p:spPr>
          <p:txBody>
            <a:bodyPr wrap="none" rtlCol="0">
              <a:spAutoFit/>
            </a:bodyPr>
            <a:lstStyle/>
            <a:p>
              <a:r>
                <a:rPr lang="en-US" sz="1600" dirty="0"/>
                <a:t>PC1</a:t>
              </a:r>
            </a:p>
          </p:txBody>
        </p:sp>
        <p:sp>
          <p:nvSpPr>
            <p:cNvPr id="17" name="TextBox 16"/>
            <p:cNvSpPr txBox="1"/>
            <p:nvPr/>
          </p:nvSpPr>
          <p:spPr>
            <a:xfrm rot="16200000">
              <a:off x="971999" y="5010820"/>
              <a:ext cx="504064" cy="338554"/>
            </a:xfrm>
            <a:prstGeom prst="rect">
              <a:avLst/>
            </a:prstGeom>
            <a:noFill/>
          </p:spPr>
          <p:txBody>
            <a:bodyPr wrap="none" rtlCol="0">
              <a:spAutoFit/>
            </a:bodyPr>
            <a:lstStyle/>
            <a:p>
              <a:r>
                <a:rPr lang="en-US" sz="1600" dirty="0"/>
                <a:t>PC2</a:t>
              </a:r>
            </a:p>
          </p:txBody>
        </p:sp>
      </p:grpSp>
      <p:grpSp>
        <p:nvGrpSpPr>
          <p:cNvPr id="18" name="Group 17"/>
          <p:cNvGrpSpPr/>
          <p:nvPr/>
        </p:nvGrpSpPr>
        <p:grpSpPr>
          <a:xfrm>
            <a:off x="492642" y="-41070"/>
            <a:ext cx="359275" cy="3719635"/>
            <a:chOff x="692415" y="117812"/>
            <a:chExt cx="359275" cy="3719635"/>
          </a:xfrm>
        </p:grpSpPr>
        <p:sp>
          <p:nvSpPr>
            <p:cNvPr id="19" name="TextBox 18"/>
            <p:cNvSpPr txBox="1"/>
            <p:nvPr/>
          </p:nvSpPr>
          <p:spPr>
            <a:xfrm>
              <a:off x="692415" y="117812"/>
              <a:ext cx="338554" cy="400110"/>
            </a:xfrm>
            <a:prstGeom prst="rect">
              <a:avLst/>
            </a:prstGeom>
            <a:noFill/>
          </p:spPr>
          <p:txBody>
            <a:bodyPr wrap="none" rtlCol="0">
              <a:spAutoFit/>
            </a:bodyPr>
            <a:lstStyle/>
            <a:p>
              <a:pPr algn="ctr"/>
              <a:r>
                <a:rPr lang="en-US" sz="2000" dirty="0"/>
                <a:t>A</a:t>
              </a:r>
            </a:p>
          </p:txBody>
        </p:sp>
        <p:sp>
          <p:nvSpPr>
            <p:cNvPr id="21" name="TextBox 20"/>
            <p:cNvSpPr txBox="1"/>
            <p:nvPr/>
          </p:nvSpPr>
          <p:spPr>
            <a:xfrm>
              <a:off x="727513" y="3437337"/>
              <a:ext cx="324177" cy="400110"/>
            </a:xfrm>
            <a:prstGeom prst="rect">
              <a:avLst/>
            </a:prstGeom>
            <a:noFill/>
          </p:spPr>
          <p:txBody>
            <a:bodyPr wrap="none" rtlCol="0">
              <a:spAutoFit/>
            </a:bodyPr>
            <a:lstStyle/>
            <a:p>
              <a:pPr algn="ctr"/>
              <a:r>
                <a:rPr lang="en-US" sz="2000" dirty="0"/>
                <a:t>B</a:t>
              </a:r>
            </a:p>
          </p:txBody>
        </p:sp>
      </p:grpSp>
      <p:sp>
        <p:nvSpPr>
          <p:cNvPr id="22" name="TextBox 21"/>
          <p:cNvSpPr txBox="1"/>
          <p:nvPr/>
        </p:nvSpPr>
        <p:spPr>
          <a:xfrm>
            <a:off x="4004532" y="3069100"/>
            <a:ext cx="1031051" cy="276999"/>
          </a:xfrm>
          <a:prstGeom prst="rect">
            <a:avLst/>
          </a:prstGeom>
          <a:noFill/>
        </p:spPr>
        <p:txBody>
          <a:bodyPr wrap="none" rtlCol="0">
            <a:spAutoFit/>
          </a:bodyPr>
          <a:lstStyle/>
          <a:p>
            <a:pPr algn="ctr"/>
            <a:r>
              <a:rPr lang="en-US" sz="1200" dirty="0"/>
              <a:t>Chromosome</a:t>
            </a:r>
          </a:p>
        </p:txBody>
      </p:sp>
      <p:sp>
        <p:nvSpPr>
          <p:cNvPr id="23" name="TextBox 22"/>
          <p:cNvSpPr txBox="1"/>
          <p:nvPr/>
        </p:nvSpPr>
        <p:spPr>
          <a:xfrm>
            <a:off x="4003428" y="6417976"/>
            <a:ext cx="1031051" cy="276999"/>
          </a:xfrm>
          <a:prstGeom prst="rect">
            <a:avLst/>
          </a:prstGeom>
          <a:noFill/>
        </p:spPr>
        <p:txBody>
          <a:bodyPr wrap="none" rtlCol="0">
            <a:spAutoFit/>
          </a:bodyPr>
          <a:lstStyle/>
          <a:p>
            <a:pPr algn="ctr"/>
            <a:r>
              <a:rPr lang="en-US" sz="1200" dirty="0"/>
              <a:t>Chromosome</a:t>
            </a:r>
          </a:p>
        </p:txBody>
      </p:sp>
    </p:spTree>
    <p:extLst>
      <p:ext uri="{BB962C8B-B14F-4D97-AF65-F5344CB8AC3E}">
        <p14:creationId xmlns:p14="http://schemas.microsoft.com/office/powerpoint/2010/main" val="1161285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AAM1.png"/>
          <p:cNvPicPr>
            <a:picLocks noChangeAspect="1"/>
          </p:cNvPicPr>
          <p:nvPr/>
        </p:nvPicPr>
        <p:blipFill rotWithShape="1">
          <a:blip r:embed="rId3">
            <a:extLst>
              <a:ext uri="{28A0092B-C50C-407E-A947-70E740481C1C}">
                <a14:useLocalDpi xmlns:a14="http://schemas.microsoft.com/office/drawing/2010/main" val="0"/>
              </a:ext>
            </a:extLst>
          </a:blip>
          <a:srcRect l="10871" t="7873" r="8150" b="52757"/>
          <a:stretch/>
        </p:blipFill>
        <p:spPr>
          <a:xfrm>
            <a:off x="683699" y="876136"/>
            <a:ext cx="7739999" cy="4869965"/>
          </a:xfrm>
          <a:prstGeom prst="rect">
            <a:avLst/>
          </a:prstGeom>
        </p:spPr>
      </p:pic>
      <p:grpSp>
        <p:nvGrpSpPr>
          <p:cNvPr id="10" name="Group 9"/>
          <p:cNvGrpSpPr/>
          <p:nvPr/>
        </p:nvGrpSpPr>
        <p:grpSpPr>
          <a:xfrm>
            <a:off x="224470" y="776995"/>
            <a:ext cx="3847704" cy="374293"/>
            <a:chOff x="249130" y="530415"/>
            <a:chExt cx="3847704" cy="374293"/>
          </a:xfrm>
        </p:grpSpPr>
        <p:sp>
          <p:nvSpPr>
            <p:cNvPr id="7" name="TextBox 6"/>
            <p:cNvSpPr txBox="1"/>
            <p:nvPr/>
          </p:nvSpPr>
          <p:spPr>
            <a:xfrm>
              <a:off x="249130" y="530415"/>
              <a:ext cx="325730" cy="369332"/>
            </a:xfrm>
            <a:prstGeom prst="rect">
              <a:avLst/>
            </a:prstGeom>
            <a:noFill/>
          </p:spPr>
          <p:txBody>
            <a:bodyPr wrap="none" rtlCol="0">
              <a:spAutoFit/>
            </a:bodyPr>
            <a:lstStyle/>
            <a:p>
              <a:r>
                <a:rPr lang="en-US" b="1" dirty="0"/>
                <a:t>A</a:t>
              </a:r>
            </a:p>
          </p:txBody>
        </p:sp>
        <p:sp>
          <p:nvSpPr>
            <p:cNvPr id="9" name="TextBox 8"/>
            <p:cNvSpPr txBox="1"/>
            <p:nvPr/>
          </p:nvSpPr>
          <p:spPr>
            <a:xfrm>
              <a:off x="3778605" y="535376"/>
              <a:ext cx="318229" cy="369332"/>
            </a:xfrm>
            <a:prstGeom prst="rect">
              <a:avLst/>
            </a:prstGeom>
            <a:noFill/>
          </p:spPr>
          <p:txBody>
            <a:bodyPr wrap="none" rtlCol="0">
              <a:spAutoFit/>
            </a:bodyPr>
            <a:lstStyle/>
            <a:p>
              <a:r>
                <a:rPr lang="en-US" b="1" dirty="0"/>
                <a:t>B</a:t>
              </a:r>
            </a:p>
          </p:txBody>
        </p:sp>
      </p:grpSp>
      <p:sp>
        <p:nvSpPr>
          <p:cNvPr id="11" name="Rectangle 10"/>
          <p:cNvSpPr/>
          <p:nvPr/>
        </p:nvSpPr>
        <p:spPr>
          <a:xfrm>
            <a:off x="7571590" y="4970392"/>
            <a:ext cx="582987" cy="276999"/>
          </a:xfrm>
          <a:prstGeom prst="rect">
            <a:avLst/>
          </a:prstGeom>
        </p:spPr>
        <p:txBody>
          <a:bodyPr wrap="none">
            <a:spAutoFit/>
          </a:bodyPr>
          <a:lstStyle/>
          <a:p>
            <a:pPr algn="ctr"/>
            <a:r>
              <a:rPr lang="en-US" sz="1200" dirty="0">
                <a:solidFill>
                  <a:schemeClr val="bg1"/>
                </a:solidFill>
              </a:rPr>
              <a:t>30 </a:t>
            </a:r>
            <a:r>
              <a:rPr lang="en-US" sz="1200" dirty="0" err="1">
                <a:solidFill>
                  <a:schemeClr val="bg1"/>
                </a:solidFill>
              </a:rPr>
              <a:t>μm</a:t>
            </a:r>
            <a:endParaRPr lang="en-US" sz="1200" dirty="0">
              <a:solidFill>
                <a:schemeClr val="bg1"/>
              </a:solidFill>
            </a:endParaRPr>
          </a:p>
        </p:txBody>
      </p:sp>
    </p:spTree>
    <p:extLst>
      <p:ext uri="{BB962C8B-B14F-4D97-AF65-F5344CB8AC3E}">
        <p14:creationId xmlns:p14="http://schemas.microsoft.com/office/powerpoint/2010/main" val="1879489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2891</TotalTime>
  <Words>1119</Words>
  <Application>Microsoft Office PowerPoint</Application>
  <PresentationFormat>On-screen Show (4:3)</PresentationFormat>
  <Paragraphs>43</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Mangal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Jihyung Shin</dc:creator>
  <cp:lastModifiedBy>Meggie Uijen</cp:lastModifiedBy>
  <cp:revision>520</cp:revision>
  <cp:lastPrinted>2019-04-08T17:44:38Z</cp:lastPrinted>
  <dcterms:created xsi:type="dcterms:W3CDTF">2018-08-29T11:24:45Z</dcterms:created>
  <dcterms:modified xsi:type="dcterms:W3CDTF">2020-10-19T09:09:53Z</dcterms:modified>
</cp:coreProperties>
</file>